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9" r:id="rId14"/>
    <p:sldId id="270" r:id="rId15"/>
    <p:sldId id="271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9FF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10C19-5146-4E5A-A900-1C3CDBDAEB0B}" type="datetimeFigureOut">
              <a:rPr lang="ru-RU" smtClean="0"/>
              <a:pPr/>
              <a:t>17.09.2021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3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skm_ru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2312601"/>
            <a:ext cx="71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/>
                <a:latin typeface="Georgia" pitchFamily="18" charset="0"/>
              </a:rPr>
              <a:t>Ваш ребенок –</a:t>
            </a:r>
          </a:p>
          <a:p>
            <a:pPr algn="ctr"/>
            <a:r>
              <a:rPr lang="ru-RU" sz="5400" b="1" i="1" dirty="0" smtClean="0">
                <a:ln/>
                <a:latin typeface="Georgia" pitchFamily="18" charset="0"/>
              </a:rPr>
              <a:t> третьеклассник</a:t>
            </a:r>
            <a:endParaRPr lang="ru-RU" sz="5400" b="1" i="1" cap="none" spc="0" dirty="0">
              <a:ln/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Плюсы и минусы развивающегося интеллекта.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У девятилетних школьников в самом пике развития находится  стадия конкретных операций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071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На </a:t>
            </a:r>
            <a:r>
              <a:rPr lang="ru-RU" b="1" dirty="0"/>
              <a:t>смену эмоциональной открытости приходит логика.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78605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sz="2000" b="1" dirty="0"/>
              <a:t>Наиболее распространённым защитным механизмом является избегание.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51700" y="451136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Благодаря усвоенным логическим способам мышления они отмечают, что наблюдаемые ими явления весьма противоречивы.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372124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Н</a:t>
            </a:r>
            <a:r>
              <a:rPr lang="ru-RU" sz="2000" b="1" dirty="0" smtClean="0"/>
              <a:t>равится </a:t>
            </a:r>
            <a:r>
              <a:rPr lang="ru-RU" sz="2000" b="1" dirty="0"/>
              <a:t>процесс использования логических схем для объяснений.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59565" y="5825851"/>
            <a:ext cx="55007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Они тонко подмечают те особенности родительского поведения, которые сами родители стараются не замечать.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Влюблённость как форма жизни.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52" y="1349585"/>
            <a:ext cx="55721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Ч</a:t>
            </a:r>
            <a:r>
              <a:rPr lang="ru-RU" sz="2000" b="1" dirty="0" smtClean="0"/>
              <a:t>увства</a:t>
            </a:r>
            <a:r>
              <a:rPr lang="ru-RU" sz="2000" b="1" dirty="0"/>
              <a:t>, восторг, глубина переживаний – это всё настоящее.  Но всё же любовь пока второстепенна.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2357430"/>
            <a:ext cx="49607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Дружба – вот настоящая тема отношений</a:t>
            </a:r>
            <a:r>
              <a:rPr lang="ru-RU" sz="2000" dirty="0">
                <a:solidFill>
                  <a:srgbClr val="0033CC"/>
                </a:solidFill>
              </a:rPr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78605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Друзья для него – это уже не просто знакомые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86244" y="5109861"/>
            <a:ext cx="4114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Появляется представление об обязательствах в человеческих отношениях, и дети начинают оценивать действия друг друга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4290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У</a:t>
            </a:r>
            <a:r>
              <a:rPr lang="ru-RU" sz="2000" b="1" dirty="0" smtClean="0"/>
              <a:t>спехи </a:t>
            </a:r>
            <a:r>
              <a:rPr lang="ru-RU" sz="2000" b="1" dirty="0"/>
              <a:t>в учёбе у третьеклассников становятся менее значимыми и отходят на второй план.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Что </a:t>
            </a:r>
            <a:r>
              <a:rPr lang="ru-RU" b="1" i="1" dirty="0"/>
              <a:t>же нужно третьекласснику?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1500174"/>
            <a:ext cx="30003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Пространство</a:t>
            </a:r>
          </a:p>
          <a:p>
            <a:r>
              <a:rPr lang="ru-RU" sz="2800" b="1" i="1" dirty="0" smtClean="0">
                <a:solidFill>
                  <a:srgbClr val="0033CC"/>
                </a:solidFill>
              </a:rPr>
              <a:t>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3214686"/>
            <a:ext cx="2026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Структура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5572140"/>
            <a:ext cx="5077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Чтение хорошей литературы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09332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/>
              <a:t>Уважение к их собственному мнению, чутью, решениям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6790" y="4404990"/>
            <a:ext cx="5799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Искренность со стороны взрослых</a:t>
            </a:r>
            <a:endParaRPr lang="ru-RU" sz="28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03648" y="1857364"/>
            <a:ext cx="74295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Активно развивается и способность ребенка произвольно управлять своими психическими процессами, он учится владеть своим вниманием, памятью, мышлением.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Georgia" pitchFamily="18" charset="0"/>
              </a:rPr>
              <a:t>Для успешности в учебе 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необходимо: </a:t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77049" y="1857364"/>
            <a:ext cx="6886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Хорошо развитые свойства внимания</a:t>
            </a:r>
            <a:r>
              <a:rPr lang="ru-RU" sz="2400" dirty="0" smtClean="0">
                <a:latin typeface="Georgia" pitchFamily="18" charset="0"/>
              </a:rPr>
              <a:t> 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03648" y="2865784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азвивать память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младших школьников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99823" y="3564771"/>
            <a:ext cx="6500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Развитие</a:t>
            </a:r>
            <a:r>
              <a:rPr lang="ru-RU" sz="2400" dirty="0" smtClean="0">
                <a:latin typeface="Georgia" pitchFamily="18" charset="0"/>
              </a:rPr>
              <a:t> </a:t>
            </a:r>
            <a:r>
              <a:rPr lang="ru-RU" sz="2400" b="1" i="1" dirty="0" smtClean="0">
                <a:latin typeface="Georgia" pitchFamily="18" charset="0"/>
              </a:rPr>
              <a:t>их мыслительных способностей.</a:t>
            </a:r>
            <a:r>
              <a:rPr lang="ru-RU" sz="2400" dirty="0" smtClean="0">
                <a:latin typeface="Georgia" pitchFamily="18" charset="0"/>
              </a:rPr>
              <a:t> 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56931" y="4987506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Развитие у школьников</a:t>
            </a:r>
            <a:r>
              <a:rPr lang="ru-RU" sz="2400" dirty="0" smtClean="0">
                <a:latin typeface="Georgia" pitchFamily="18" charset="0"/>
              </a:rPr>
              <a:t> </a:t>
            </a:r>
            <a:r>
              <a:rPr lang="ru-RU" sz="2400" b="1" i="1" dirty="0" smtClean="0">
                <a:latin typeface="Georgia" pitchFamily="18" charset="0"/>
              </a:rPr>
              <a:t>интереса к чтению</a:t>
            </a:r>
            <a:r>
              <a:rPr lang="ru-RU" sz="2400" dirty="0" smtClean="0">
                <a:latin typeface="Georgia" pitchFamily="18" charset="0"/>
              </a:rPr>
              <a:t>.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736702">
            <a:off x="490837" y="2969419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Georgia" pitchFamily="18" charset="0"/>
              </a:rPr>
              <a:t>СОВЕТУЮ ВАМ… 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 descr="D:\Фото\У нас в гостях\Люди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928802"/>
            <a:ext cx="1500198" cy="1344517"/>
          </a:xfrm>
          <a:prstGeom prst="rect">
            <a:avLst/>
          </a:prstGeom>
          <a:noFill/>
        </p:spPr>
      </p:pic>
      <p:pic>
        <p:nvPicPr>
          <p:cNvPr id="1027" name="Picture 3" descr="D:\Фото\У нас в гостях\Люди\1f3768f89f7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1592144" cy="1171578"/>
          </a:xfrm>
          <a:prstGeom prst="rect">
            <a:avLst/>
          </a:prstGeom>
          <a:noFill/>
        </p:spPr>
      </p:pic>
      <p:pic>
        <p:nvPicPr>
          <p:cNvPr id="1028" name="Picture 4" descr="D:\Фото\У нас в гостях\Люди\2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714884"/>
            <a:ext cx="1828800" cy="1257300"/>
          </a:xfrm>
          <a:prstGeom prst="rect">
            <a:avLst/>
          </a:prstGeom>
          <a:noFill/>
        </p:spPr>
      </p:pic>
      <p:pic>
        <p:nvPicPr>
          <p:cNvPr id="1029" name="Picture 5" descr="D:\Фото\У нас в гостях\Люди\13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786322"/>
            <a:ext cx="1287069" cy="11191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3" t="16602" r="15446" b="6250"/>
          <a:stretch>
            <a:fillRect/>
          </a:stretch>
        </p:blipFill>
        <p:spPr bwMode="auto">
          <a:xfrm>
            <a:off x="285750" y="0"/>
            <a:ext cx="8531225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3275856" y="6341201"/>
            <a:ext cx="3651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  <a:hlinkClick r:id="rId3"/>
              </a:rPr>
              <a:t>https://vk.com/skm_rus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4214026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5" y="-231775"/>
            <a:ext cx="9748838" cy="732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1228"/>
            <a:ext cx="7085013" cy="486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1963738" y="247650"/>
            <a:ext cx="6289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>
                <a:solidFill>
                  <a:srgbClr val="3399FF"/>
                </a:solidFill>
              </a:rPr>
              <a:t>Городская акция «Вместе с папами»</a:t>
            </a:r>
          </a:p>
        </p:txBody>
      </p:sp>
    </p:spTree>
    <p:extLst>
      <p:ext uri="{BB962C8B-B14F-4D97-AF65-F5344CB8AC3E}">
        <p14:creationId xmlns:p14="http://schemas.microsoft.com/office/powerpoint/2010/main" val="3629675921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2132856"/>
            <a:ext cx="6572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Слишком послушные сыновья никогда не достигают многого.</a:t>
            </a:r>
            <a:endParaRPr lang="ru-RU" sz="4000" b="1" i="1" dirty="0" smtClean="0">
              <a:latin typeface="Georgia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Абрахам</a:t>
            </a:r>
            <a:r>
              <a:rPr lang="ru-RU" sz="4000" b="1" i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Брилл</a:t>
            </a:r>
            <a:endParaRPr lang="ru-RU" sz="4000" b="1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85728"/>
            <a:ext cx="5429288" cy="65722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Миф 1.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Девятилетних </a:t>
            </a:r>
            <a:r>
              <a:rPr lang="ru-RU" sz="3600" b="1" dirty="0">
                <a:latin typeface="Georgia" pitchFamily="18" charset="0"/>
              </a:rPr>
              <a:t>детей, </a:t>
            </a:r>
            <a:r>
              <a:rPr lang="ru-RU" sz="3600" b="1" dirty="0" smtClean="0">
                <a:latin typeface="Georgia" pitchFamily="18" charset="0"/>
              </a:rPr>
              <a:t>третьеклассников, </a:t>
            </a:r>
            <a:r>
              <a:rPr lang="ru-RU" sz="3600" b="1" dirty="0">
                <a:latin typeface="Georgia" pitchFamily="18" charset="0"/>
              </a:rPr>
              <a:t>считают цельными, гармоничными и доброжелательными людьми, в отличие от первоклассников или подростков.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642918"/>
            <a:ext cx="5328592" cy="571504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" pitchFamily="18" charset="0"/>
              </a:rPr>
              <a:t>Реальность</a:t>
            </a:r>
            <a:r>
              <a:rPr lang="ru-RU" sz="3200" b="1" dirty="0" smtClean="0">
                <a:latin typeface="Georgia" pitchFamily="18" charset="0"/>
              </a:rPr>
              <a:t>: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 </a:t>
            </a:r>
            <a:r>
              <a:rPr lang="ru-RU" sz="3200" b="1" dirty="0">
                <a:latin typeface="Georgia" pitchFamily="18" charset="0"/>
              </a:rPr>
              <a:t>Многие из них – довольно злые критики. Именно на девятом году жизни начинается кратковременный период, когда дети обесценивают авторитет взрослых, становясь циниками.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785794"/>
            <a:ext cx="5000660" cy="557216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Georgia" pitchFamily="18" charset="0"/>
              </a:rPr>
              <a:t>Миф 2.</a:t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 </a:t>
            </a:r>
            <a:r>
              <a:rPr lang="ru-RU" sz="4000" b="1" dirty="0">
                <a:latin typeface="Georgia" pitchFamily="18" charset="0"/>
              </a:rPr>
              <a:t>Самооценка детей данного возраста зависит от успехов в учёбе, ведь учёба – это их ведущая деятельность, как утверждают многие психологи.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707072"/>
            <a:ext cx="6215106" cy="614364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Georgia" pitchFamily="18" charset="0"/>
              </a:rPr>
              <a:t>Реальность</a:t>
            </a:r>
            <a:r>
              <a:rPr lang="ru-RU" sz="3600" dirty="0" smtClean="0">
                <a:latin typeface="Georgia" pitchFamily="18" charset="0"/>
              </a:rPr>
              <a:t>: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b="1" dirty="0">
                <a:latin typeface="Georgia" pitchFamily="18" charset="0"/>
              </a:rPr>
              <a:t>У детей в возрасте девяти лет, в отличие от следующего периода (10-12 лет), самооценка по-прежнему в значительной степени определяется отношением родителей. Чем сильнее дети чувствуют критику и отвержение с нашей стороны, тем хуже они о себе </a:t>
            </a:r>
            <a:r>
              <a:rPr lang="ru-RU" sz="3600" b="1" dirty="0" smtClean="0">
                <a:latin typeface="Georgia" pitchFamily="18" charset="0"/>
              </a:rPr>
              <a:t>думают.</a:t>
            </a:r>
            <a:r>
              <a:rPr lang="ru-RU" dirty="0">
                <a:latin typeface="Script" pitchFamily="2" charset="0"/>
              </a:rPr>
              <a:t/>
            </a:r>
            <a:br>
              <a:rPr lang="ru-RU" dirty="0">
                <a:latin typeface="Script" pitchFamily="2" charset="0"/>
              </a:rPr>
            </a:br>
            <a:endParaRPr lang="ru-RU" dirty="0">
              <a:latin typeface="Script" pitchFamily="2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15370" cy="621510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Georgia" pitchFamily="18" charset="0"/>
              </a:rPr>
              <a:t>Какие </a:t>
            </a:r>
            <a:r>
              <a:rPr lang="ru-RU" b="1" i="1" dirty="0">
                <a:latin typeface="Georgia" pitchFamily="18" charset="0"/>
              </a:rPr>
              <a:t>они, эти загадочные </a:t>
            </a:r>
            <a:r>
              <a:rPr lang="ru-RU" b="1" i="1" dirty="0" err="1">
                <a:latin typeface="Georgia" pitchFamily="18" charset="0"/>
              </a:rPr>
              <a:t>девятилетки</a:t>
            </a:r>
            <a:r>
              <a:rPr lang="ru-RU" b="1" i="1" dirty="0">
                <a:latin typeface="Georgia" pitchFamily="18" charset="0"/>
              </a:rPr>
              <a:t>?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О душе и личности ребёнка</a:t>
            </a:r>
            <a:r>
              <a:rPr lang="ru-RU" i="1" dirty="0">
                <a:solidFill>
                  <a:srgbClr val="C00000"/>
                </a:solidFill>
              </a:rPr>
              <a:t>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357298"/>
            <a:ext cx="5825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Доступ </a:t>
            </a:r>
            <a:r>
              <a:rPr lang="ru-RU" sz="2800" i="1" dirty="0">
                <a:latin typeface="Georgia" pitchFamily="18" charset="0"/>
              </a:rPr>
              <a:t>к душе широко </a:t>
            </a:r>
            <a:r>
              <a:rPr lang="ru-RU" sz="2800" i="1" dirty="0" smtClean="0">
                <a:latin typeface="Georgia" pitchFamily="18" charset="0"/>
              </a:rPr>
              <a:t>открыт</a:t>
            </a:r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.</a:t>
            </a:r>
            <a:endParaRPr lang="ru-RU" sz="2800" i="1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03427" y="2285992"/>
            <a:ext cx="6540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Душа </a:t>
            </a:r>
            <a:r>
              <a:rPr lang="ru-RU" sz="2800" i="1" dirty="0">
                <a:latin typeface="Georgia" pitchFamily="18" charset="0"/>
              </a:rPr>
              <a:t>ещё не защищена сильным «Я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03427" y="3568516"/>
            <a:ext cx="4160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Она </a:t>
            </a:r>
            <a:r>
              <a:rPr lang="ru-RU" sz="2800" i="1" dirty="0">
                <a:latin typeface="Georgia" pitchFamily="18" charset="0"/>
              </a:rPr>
              <a:t>уязвима и </a:t>
            </a:r>
            <a:r>
              <a:rPr lang="ru-RU" sz="2800" i="1" dirty="0" smtClean="0">
                <a:latin typeface="Georgia" pitchFamily="18" charset="0"/>
              </a:rPr>
              <a:t>ранима</a:t>
            </a:r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.</a:t>
            </a:r>
            <a:endParaRPr lang="ru-RU" sz="2800" i="1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4797152"/>
            <a:ext cx="53578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Georgia" pitchFamily="18" charset="0"/>
              </a:rPr>
              <a:t>Ей </a:t>
            </a:r>
            <a:r>
              <a:rPr lang="ru-RU" sz="2800" i="1" dirty="0">
                <a:latin typeface="Georgia" pitchFamily="18" charset="0"/>
              </a:rPr>
              <a:t>свойственны и сила чувств, </a:t>
            </a:r>
            <a:endParaRPr lang="ru-RU" sz="2800" i="1" dirty="0" smtClean="0">
              <a:latin typeface="Georgia" pitchFamily="18" charset="0"/>
            </a:endParaRPr>
          </a:p>
          <a:p>
            <a:pPr algn="ctr"/>
            <a:r>
              <a:rPr lang="ru-RU" sz="2800" i="1" dirty="0" smtClean="0">
                <a:latin typeface="Georgia" pitchFamily="18" charset="0"/>
              </a:rPr>
              <a:t>и </a:t>
            </a:r>
            <a:r>
              <a:rPr lang="ru-RU" sz="2800" i="1" dirty="0">
                <a:latin typeface="Georgia" pitchFamily="18" charset="0"/>
              </a:rPr>
              <a:t>впечатлительность, </a:t>
            </a:r>
            <a:endParaRPr lang="ru-RU" sz="2800" i="1" dirty="0" smtClean="0">
              <a:latin typeface="Georgia" pitchFamily="18" charset="0"/>
            </a:endParaRPr>
          </a:p>
          <a:p>
            <a:pPr algn="ctr"/>
            <a:r>
              <a:rPr lang="ru-RU" sz="2800" i="1" dirty="0" smtClean="0">
                <a:latin typeface="Georgia" pitchFamily="18" charset="0"/>
              </a:rPr>
              <a:t>и </a:t>
            </a:r>
            <a:r>
              <a:rPr lang="ru-RU" sz="2800" i="1" dirty="0">
                <a:latin typeface="Georgia" pitchFamily="18" charset="0"/>
              </a:rPr>
              <a:t>фантазии, и желания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095064"/>
            <a:ext cx="74267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Georgia" pitchFamily="18" charset="0"/>
              </a:rPr>
              <a:t>Немецкий антропософ Рудольф Штайнер называл детей маленькими ангелами, которые год за годом всё ближе спускаются к земле. В девять лет, говорил он, эти ангелы окончательно падают на землю, теряя свои крылышки.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317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Миф 1. Девятилетних детей, третьеклассников, считают цельными, гармоничными и доброжелательными людьми, в отличие от первоклассников или подростков.</vt:lpstr>
      <vt:lpstr>Реальность:  Многие из них – довольно злые критики. Именно на девятом году жизни начинается кратковременный период, когда дети обесценивают авторитет взрослых, становясь циниками. </vt:lpstr>
      <vt:lpstr>Миф 2.  Самооценка детей данного возраста зависит от успехов в учёбе, ведь учёба – это их ведущая деятельность, как утверждают многие психологи. </vt:lpstr>
      <vt:lpstr>Реальность:  У детей в возрасте девяти лет, в отличие от следующего периода (10-12 лет), самооценка по-прежнему в значительной степени определяется отношением родителей. Чем сильнее дети чувствуют критику и отвержение с нашей стороны, тем хуже они о себе думают. </vt:lpstr>
      <vt:lpstr>Какие они, эти загадочные девятилетки? </vt:lpstr>
      <vt:lpstr>О душе и личности ребёнка. </vt:lpstr>
      <vt:lpstr>Презентация PowerPoint</vt:lpstr>
      <vt:lpstr>Плюсы и минусы развивающегося интеллекта. </vt:lpstr>
      <vt:lpstr>Влюблённость как форма жизни.</vt:lpstr>
      <vt:lpstr>Что же нужно третьекласснику?</vt:lpstr>
      <vt:lpstr>Презентация PowerPoint</vt:lpstr>
      <vt:lpstr>Для успешности в учебе  необходимо:  </vt:lpstr>
      <vt:lpstr>СОВЕТУЮ ВАМ…  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31</cp:revision>
  <dcterms:created xsi:type="dcterms:W3CDTF">2012-09-26T19:52:47Z</dcterms:created>
  <dcterms:modified xsi:type="dcterms:W3CDTF">2021-09-17T08:46:12Z</dcterms:modified>
</cp:coreProperties>
</file>