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75" r:id="rId8"/>
    <p:sldId id="262" r:id="rId9"/>
    <p:sldId id="264" r:id="rId10"/>
    <p:sldId id="271" r:id="rId11"/>
    <p:sldId id="272" r:id="rId12"/>
    <p:sldId id="273" r:id="rId13"/>
    <p:sldId id="274" r:id="rId14"/>
    <p:sldId id="259" r:id="rId15"/>
    <p:sldId id="269" r:id="rId16"/>
    <p:sldId id="266" r:id="rId17"/>
    <p:sldId id="270" r:id="rId18"/>
    <p:sldId id="261" r:id="rId19"/>
    <p:sldId id="267" r:id="rId20"/>
    <p:sldId id="260" r:id="rId21"/>
    <p:sldId id="268" r:id="rId22"/>
    <p:sldId id="276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5D09"/>
    <a:srgbClr val="E95E33"/>
    <a:srgbClr val="F28308"/>
    <a:srgbClr val="E56709"/>
    <a:srgbClr val="E14F0D"/>
    <a:srgbClr val="E3390B"/>
    <a:srgbClr val="2D828B"/>
    <a:srgbClr val="3292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94660"/>
  </p:normalViewPr>
  <p:slideViewPr>
    <p:cSldViewPr>
      <p:cViewPr varScale="1">
        <p:scale>
          <a:sx n="115" d="100"/>
          <a:sy n="115" d="100"/>
        </p:scale>
        <p:origin x="153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1928802"/>
            <a:ext cx="9144000" cy="2357454"/>
          </a:xfrm>
          <a:prstGeom prst="rect">
            <a:avLst/>
          </a:prstGeom>
          <a:solidFill>
            <a:srgbClr val="E55D09"/>
          </a:solidFill>
          <a:ln cmpd="tri">
            <a:noFill/>
            <a:prstDash val="solid"/>
          </a:ln>
          <a:effectLst>
            <a:innerShdw blurRad="63500" dist="38100" dir="16200000">
              <a:prstClr val="black">
                <a:alpha val="2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285720" y="2214554"/>
            <a:ext cx="2714644" cy="18097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2101851"/>
            <a:ext cx="5643602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u="none" cap="all" spc="0">
                <a:ln w="0"/>
                <a:solidFill>
                  <a:schemeClr val="bg2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3571876"/>
            <a:ext cx="5643602" cy="714380"/>
          </a:xfrm>
        </p:spPr>
        <p:txBody>
          <a:bodyPr/>
          <a:lstStyle>
            <a:lvl1pPr marL="0" indent="0" algn="ctr">
              <a:buNone/>
              <a:defRPr b="0">
                <a:solidFill>
                  <a:srgbClr val="2D828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3" descr="C:\Users\juliaar\AppData\Local\Microsoft\Windows\Temporary Internet Files\Content.IE5\ZJX436N3\MCj02382670000[1].wm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357431"/>
            <a:ext cx="2298278" cy="1357322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286256"/>
            <a:ext cx="9144000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 userDrawn="1"/>
        </p:nvCxnSpPr>
        <p:spPr>
          <a:xfrm>
            <a:off x="0" y="1927214"/>
            <a:ext cx="9144000" cy="1588"/>
          </a:xfrm>
          <a:prstGeom prst="line">
            <a:avLst/>
          </a:prstGeom>
          <a:ln>
            <a:solidFill>
              <a:srgbClr val="2D82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500174"/>
          </a:xfrm>
          <a:prstGeom prst="rect">
            <a:avLst/>
          </a:prstGeom>
          <a:solidFill>
            <a:srgbClr val="E55D09"/>
          </a:solidFill>
          <a:ln>
            <a:noFill/>
          </a:ln>
          <a:effectLst>
            <a:innerShdw blurRad="63500" dist="38100" dir="54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7125" y="285728"/>
            <a:ext cx="1535917" cy="10239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97232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C2A0A-D852-4BD0-B33F-8DE942E71BB7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1C676-BFAD-485F-97E6-0D63B5BAD9E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20" y="428604"/>
            <a:ext cx="1209620" cy="71438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cap="all" spc="0" smtClean="0">
          <a:ln w="0"/>
          <a:solidFill>
            <a:schemeClr val="bg2"/>
          </a:soli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2420888"/>
            <a:ext cx="5643602" cy="1470025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</a:rPr>
              <a:t>Формирование общих и профессиональных компетенций у студентов через внеаудиторную работу студента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6165304"/>
            <a:ext cx="5643602" cy="525740"/>
          </a:xfrm>
        </p:spPr>
        <p:txBody>
          <a:bodyPr>
            <a:normAutofit lnSpcReduction="10000"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педагог-психолог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Ланграф Е.Н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2019г.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332656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</a:t>
            </a:r>
            <a:endParaRPr lang="ru-RU" sz="105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Департамента здравоохранения города Москвы</a:t>
            </a:r>
            <a:endParaRPr lang="ru-RU" sz="1050" dirty="0" smtClean="0"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«Медицинский колледж №6»</a:t>
            </a:r>
            <a:endParaRPr lang="ru-RU" dirty="0"/>
          </a:p>
        </p:txBody>
      </p:sp>
      <p:pic>
        <p:nvPicPr>
          <p:cNvPr id="3074" name="Picture 2" descr="https://thumbs.dreamstime.com/thumb_1908/19085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46853">
            <a:off x="1150197" y="4466355"/>
            <a:ext cx="2755509" cy="1803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t.depositphotos.com/1606463/3082/i/950/depositphotos_30829037-stock-photo-surge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49826">
            <a:off x="5587018" y="4323856"/>
            <a:ext cx="280420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772816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студенты проводят более сложные исследования с применением ТСО, с учетом актуальных проблем, а также акцентом проблем специальности в целом, умение высказать свое мнение, преподнести полученные данные, ответить на вопросы, участвовать в дискуссии и т.д.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620688"/>
            <a:ext cx="12502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 этап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lekoboz.ru/images/2018/18.01/7_63583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861048"/>
            <a:ext cx="3542562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979712" y="43027"/>
            <a:ext cx="64087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Федеральные государственные образовательные стандарты среднего профессионального образования призваны формировать у студентов следующие общие компетенции: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95536" y="1772816"/>
            <a:ext cx="85324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 1. Понимать сущность и социальную значимость своей будущей профессии, проявлять к ней устойчивый интерес.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20180602_1547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4769768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80517_1728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2636912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190416_1143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890456" y="3406688"/>
            <a:ext cx="3240360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190416_1134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11079" y="3397433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772816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t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fontAlgn="t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0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Федеральные государственные образовательные стандарты среднего профессионального образования призваны формировать у студентов следующие общие компетенции: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IMG_7802-13-02-19-03-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747007">
            <a:off x="6275444" y="3581375"/>
            <a:ext cx="2376264" cy="2701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jQ2TGew3zq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15451">
            <a:off x="591709" y="3209692"/>
            <a:ext cx="2211710" cy="2948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55576" y="1700808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ПК 2.3 Сотрудничать со взаимодействующими организациями и службами</a:t>
            </a:r>
          </a:p>
          <a:p>
            <a:pPr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ПК 2.8 Оказывать паллиативную помощь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20180126_104721_resiz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3140968"/>
            <a:ext cx="2283718" cy="3044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44824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4. Осуществлять поиск и использование информации, необходимой для эффективного выполнения профессиональных задач, профессионального и личностного развития.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5. Использовать информационно-коммуникационные технологии в профессиональной деятельности.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0"/>
            <a:ext cx="7056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Федеральные государственные образовательные стандарты среднего профессионального образования призваны формировать у студентов следующие общие и профессиональные компетенции: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_20180209_1042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077921">
            <a:off x="182680" y="4209828"/>
            <a:ext cx="2665081" cy="1998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4125-13-02-19-03-1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03431">
            <a:off x="6496780" y="3862722"/>
            <a:ext cx="2160240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_02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4149080"/>
            <a:ext cx="3163844" cy="1779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0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Федеральные государственные образовательные стандарты среднего профессионального образования призваны формировать у студентов следующие общие и профессиональные компетенции: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00808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ПК 2.1 Представлять информацию в понятном для пациента виде, объяснять ему суть вмешательств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20190319_125133_resiz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36912"/>
            <a:ext cx="2736304" cy="20323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90319_125059_resiz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2736304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https://pp.userapi.com/c638425/v638425801/25b85/_Q1NJiB6ShI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10" t="3957" r="12058" b="25656"/>
          <a:stretch/>
        </p:blipFill>
        <p:spPr bwMode="auto">
          <a:xfrm>
            <a:off x="3275856" y="2924944"/>
            <a:ext cx="2304256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6" r="555" b="5902"/>
          <a:stretch/>
        </p:blipFill>
        <p:spPr bwMode="auto">
          <a:xfrm>
            <a:off x="5724128" y="4581128"/>
            <a:ext cx="3168352" cy="2000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https://pp.userapi.com/c638425/v638425801/27608/wWjDQanFjVs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8"/>
          <a:stretch/>
        </p:blipFill>
        <p:spPr bwMode="auto">
          <a:xfrm>
            <a:off x="5652120" y="2420888"/>
            <a:ext cx="3286148" cy="1928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77281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t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6. Работать в коллективе и команде, эффективно общаться с коллегами, руководством, потребителями.</a:t>
            </a:r>
          </a:p>
          <a:p>
            <a:pPr lvl="0" fontAlgn="t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7. Брать на себя ответственность за работу членов команды (подчиненных), за результат выполнения заданий.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0"/>
            <a:ext cx="61206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Федеральные государственные образовательные стандарты среднего профессионального образования призваны формировать у студентов следующие общие компетенции: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20180926_1247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4365104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-20180930-WA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789040"/>
            <a:ext cx="230172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-20190227-WA00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3861048"/>
            <a:ext cx="2139702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700808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8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квалификации.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9 Ориентироваться в условиях смены технологий в профессиональной деятельности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0"/>
            <a:ext cx="6840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Федеральные государственные образовательные стандарты среднего профессионального образования призваны формировать у студентов следующие общие компетенции: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755577" y="3140967"/>
            <a:ext cx="3096343" cy="3672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56992"/>
            <a:ext cx="441649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3528" y="2564904"/>
            <a:ext cx="860444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 11 Быть готовым брать на себя нравственные обязательства по отношению к природе, обществу и человеку.</a:t>
            </a: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72816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10 Бережно относиться к историческому наследию и культурным традициям народа, уважать социальные, культурные и религиозные различия.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0"/>
            <a:ext cx="67687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Федеральные государственные образовательные стандарты среднего профессионального образования призваны формировать у студентов следующие общие компетенции: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20180428_1436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789040"/>
            <a:ext cx="274779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80508_1109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3717032"/>
            <a:ext cx="277180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10506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04181" y="3789040"/>
            <a:ext cx="2544283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700808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14 Вести здоровый образ жизни, заниматься физической культурой и спортом для укрепления здоровья, достижения жизненных и профессиональных целей.</a:t>
            </a: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t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ОК 15 Исполнять воинскую обязанность, в том числе с применением полученных профессиональных знаний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0"/>
            <a:ext cx="7056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Федеральные государственные образовательные стандарты среднего профессионального образования призваны формировать у студентов следующие общие компетенции: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7748" y="3518756"/>
            <a:ext cx="313184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645024"/>
            <a:ext cx="280831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645024"/>
            <a:ext cx="295232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000" b="1" dirty="0" smtClean="0"/>
              <a:t>задачи организации самостоятельной работы студентов состоят</a:t>
            </a:r>
          </a:p>
          <a:p>
            <a:pPr>
              <a:buNone/>
            </a:pPr>
            <a:r>
              <a:rPr lang="ru-RU" dirty="0" smtClean="0"/>
              <a:t>- </a:t>
            </a:r>
            <a:r>
              <a:rPr lang="ru-RU" sz="3000" dirty="0" smtClean="0"/>
              <a:t>мотивировать студентов к освоению учебных программ;</a:t>
            </a:r>
          </a:p>
          <a:p>
            <a:pPr>
              <a:buNone/>
            </a:pPr>
            <a:r>
              <a:rPr lang="ru-RU" sz="3000" dirty="0" smtClean="0"/>
              <a:t>- повысить ответственность студентов за свое обучение;</a:t>
            </a:r>
          </a:p>
          <a:p>
            <a:pPr>
              <a:buNone/>
            </a:pPr>
            <a:r>
              <a:rPr lang="ru-RU" sz="3000" dirty="0" smtClean="0"/>
              <a:t>- способствовать развитию общих компетенций студентов;</a:t>
            </a:r>
          </a:p>
          <a:p>
            <a:pPr>
              <a:buNone/>
            </a:pPr>
            <a:r>
              <a:rPr lang="ru-RU" sz="3000" dirty="0" smtClean="0"/>
              <a:t>- создать условия для формирования способности студентов к самообразованию, самоуправлению и саморазвитию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1484784"/>
            <a:ext cx="4258816" cy="4641379"/>
          </a:xfrm>
        </p:spPr>
        <p:txBody>
          <a:bodyPr>
            <a:normAutofit/>
          </a:bodyPr>
          <a:lstStyle/>
          <a:p>
            <a:pPr lvl="2" algn="just"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1700808"/>
            <a:ext cx="3816424" cy="5040560"/>
          </a:xfrm>
        </p:spPr>
        <p:txBody>
          <a:bodyPr>
            <a:normAutofit/>
          </a:bodyPr>
          <a:lstStyle/>
          <a:p>
            <a:pPr marL="0" lvl="2" algn="just"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</a:rPr>
              <a:t>Ориентирован на решение важной проблемы современности - </a:t>
            </a:r>
            <a:r>
              <a:rPr lang="ru-RU" sz="2000" i="1" dirty="0" smtClean="0">
                <a:solidFill>
                  <a:schemeClr val="tx1"/>
                </a:solidFill>
              </a:rPr>
              <a:t>подготовку специалиста качественно нового уровня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0" lvl="2" algn="just"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</a:rPr>
              <a:t>Образование считается качественным, если у обучающихся сформированы компетенции, обеспечивающие выпускнику личностную и профессиональную самореализацию. </a:t>
            </a:r>
          </a:p>
          <a:p>
            <a:pPr algn="just"/>
            <a:endParaRPr lang="ru-RU" dirty="0"/>
          </a:p>
        </p:txBody>
      </p:sp>
      <p:pic>
        <p:nvPicPr>
          <p:cNvPr id="2050" name="Picture 2" descr="https://im0-tub-ru.yandex.net/i?id=36ac974c41c75721c9990589fd4968fe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3440" y="1484784"/>
            <a:ext cx="5040560" cy="53732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63688" y="188640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/>
              <a:t>Глава 1. Федеральный государственный образовательный стандарт профессионального образования третьего поколения</a:t>
            </a:r>
            <a:endParaRPr lang="ru-RU" sz="24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900igr.net/up/datas/144626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2132856"/>
            <a:ext cx="799288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состоит в том, чтобы: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начинающий специалист не просто обладал определённым уровнем знаний, умений и навыков, а был способен реализовать их в профессиональной деятельности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404664"/>
            <a:ext cx="4299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Задача образования </a:t>
            </a:r>
            <a:endParaRPr lang="ru-RU" sz="3600" dirty="0"/>
          </a:p>
        </p:txBody>
      </p:sp>
      <p:pic>
        <p:nvPicPr>
          <p:cNvPr id="7170" name="Picture 2" descr="https://im0-tub-ru.yandex.net/i?id=2a8343583edea66ac291f1382837752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725144"/>
            <a:ext cx="3744416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o.cherven.edu.by/ru/sm.aspx?guid=63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848872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645024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исследовательская работа студентов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художественная самодеятельность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физическое воспитание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деятельность по </a:t>
            </a:r>
            <a:r>
              <a:rPr lang="ru-RU" sz="2400" dirty="0" err="1" smtClean="0"/>
              <a:t>самооздоровлению</a:t>
            </a:r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организация и обеспечение вторичной занятости студентов,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организация психологической поддержки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профилактика наркомании в студенческой среде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 информационное обеспечение студентов и др. </a:t>
            </a:r>
            <a:endParaRPr lang="ru-RU" sz="2400" dirty="0"/>
          </a:p>
        </p:txBody>
      </p:sp>
      <p:pic>
        <p:nvPicPr>
          <p:cNvPr id="18434" name="Picture 2" descr="https://im0-tub-ru.yandex.net/i?id=852c589ef91852e6eb1644609fdeeac7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6622"/>
            <a:ext cx="7308304" cy="3546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m0-tub-ru.yandex.net/i?id=19c4c3ed8e7e734c5f4f5c3d1a3ae870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348626"/>
            <a:ext cx="6912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Внеучебная деятельность предполагает использование внутренних ресурсов колледжа: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99592" y="1613992"/>
            <a:ext cx="7200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локальные нормативные акты, регламентирующие вопросы учебно-исследовательской деятельности студентов, их социальной поддержки, обеспечению прав студентов в соответствии с «Законом об образовании»;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55576" y="2982144"/>
            <a:ext cx="78488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кадровые ресурсы: преподаватели, педагог-организатор, педагог-психолог, социальные педагоги, методисты, заведующий библиотекой, руководитель физического воспитания, преподаватель - организатор ОБЖ, руководители спортивных секций;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55576" y="4365104"/>
            <a:ext cx="784887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материально-технические ресурсы: учебные кабинеты, актовый зал, спортивный зал, кабинет ИКТ;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методические ресурсы: методические разработки внеаудиторных мероприятий, конкурсов профессионального мастерства по специальностям колледжа, социальных проектов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44824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предполагается приобретение теоретических знаний и умений исследовательской работы, то есть студенты углубленно изучают предмет, готовят раздаточный материал по дисциплинам, готовят рефераты, изучая различные источники информации, приобретая умения самостоятельно ими пользоваться, добывать информацию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476672"/>
            <a:ext cx="1185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1  этап</a:t>
            </a:r>
            <a:endParaRPr lang="ru-RU" sz="2800" dirty="0"/>
          </a:p>
        </p:txBody>
      </p:sp>
      <p:pic>
        <p:nvPicPr>
          <p:cNvPr id="4" name="Picture 2" descr="https://ds04.infourok.ru/uploads/ex/0cff/00125c7e-23eb10b6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149080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https://e.sfu-kras.ru/pluginfile.php/453829/course/overviewfiles/%D0%A1%D0%A0%D0%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077072"/>
            <a:ext cx="2999438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проводят исследования, используя различные методы, учатся анализировать полученные ими данные, делать правильные выводы, выступать, т.е. докладывать, выделяя главное, отстаивать свою точку зрения;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620688"/>
            <a:ext cx="1115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этап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http://psylive.com.ua/wp-content/uploads/2018/07/asgenkuroran-2208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05064"/>
            <a:ext cx="3268642" cy="2180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https://st.depositphotos.com/1480128/3678/i/950/depositphotos_36780159-stock-photo-group-of-medical-studen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077072"/>
            <a:ext cx="2638111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F3000970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provalStatus xmlns="9d035d7d-02e5-4a00-8b62-9a556aabc7b5">InProgress</ApprovalStatus>
    <EditorialTags xmlns="9d035d7d-02e5-4a00-8b62-9a556aabc7b5" xsi:nil="true"/>
    <MarketSpecific xmlns="9d035d7d-02e5-4a00-8b62-9a556aabc7b5">true</MarketSpecific>
    <TPLaunchHelpLinkType xmlns="9d035d7d-02e5-4a00-8b62-9a556aabc7b5" xsi:nil="true"/>
    <TPNamespace xmlns="9d035d7d-02e5-4a00-8b62-9a556aabc7b5" xsi:nil="true"/>
    <TemplateTemplateType xmlns="9d035d7d-02e5-4a00-8b62-9a556aabc7b5">PowerPoint 12 Default</TemplateTemplateType>
    <UANotes xmlns="9d035d7d-02e5-4a00-8b62-9a556aabc7b5" xsi:nil="true"/>
    <VoteCount xmlns="9d035d7d-02e5-4a00-8b62-9a556aabc7b5" xsi:nil="true"/>
    <HandoffToMSDN xmlns="9d035d7d-02e5-4a00-8b62-9a556aabc7b5" xsi:nil="true"/>
    <OriginAsset xmlns="9d035d7d-02e5-4a00-8b62-9a556aabc7b5" xsi:nil="true"/>
    <PublishTargets xmlns="9d035d7d-02e5-4a00-8b62-9a556aabc7b5">OfficeOnline</PublishTargets>
    <AssetType xmlns="9d035d7d-02e5-4a00-8b62-9a556aabc7b5">TP</AssetType>
    <IntlLangReview xmlns="9d035d7d-02e5-4a00-8b62-9a556aabc7b5" xsi:nil="true"/>
    <NumericId xmlns="9d035d7d-02e5-4a00-8b62-9a556aabc7b5">-1</NumericId>
    <OOCacheId xmlns="9d035d7d-02e5-4a00-8b62-9a556aabc7b5" xsi:nil="true"/>
    <ClipArtFilename xmlns="9d035d7d-02e5-4a00-8b62-9a556aabc7b5" xsi:nil="true"/>
    <OpenTemplate xmlns="9d035d7d-02e5-4a00-8b62-9a556aabc7b5">true</OpenTemplate>
    <TPExecutable xmlns="9d035d7d-02e5-4a00-8b62-9a556aabc7b5" xsi:nil="true"/>
    <LastHandOff xmlns="9d035d7d-02e5-4a00-8b62-9a556aabc7b5" xsi:nil="true"/>
    <TPLaunchHelpLink xmlns="9d035d7d-02e5-4a00-8b62-9a556aabc7b5" xsi:nil="true"/>
    <Providers xmlns="9d035d7d-02e5-4a00-8b62-9a556aabc7b5" xsi:nil="true"/>
    <TPAppVersion xmlns="9d035d7d-02e5-4a00-8b62-9a556aabc7b5">12</TPAppVersion>
    <IsSearchable xmlns="9d035d7d-02e5-4a00-8b62-9a556aabc7b5">true</IsSearchable>
    <EditorialStatus xmlns="9d035d7d-02e5-4a00-8b62-9a556aabc7b5">Complete</EditorialStatus>
    <UALocComments xmlns="9d035d7d-02e5-4a00-8b62-9a556aabc7b5" xsi:nil="true"/>
    <CSXHash xmlns="9d035d7d-02e5-4a00-8b62-9a556aabc7b5">ONnpmNooR0H6RYIAxY/yHVe+++g=</CSXHash>
    <DirectSourceMarket xmlns="9d035d7d-02e5-4a00-8b62-9a556aabc7b5">english</DirectSourceMarket>
    <DSATActionTaken xmlns="9d035d7d-02e5-4a00-8b62-9a556aabc7b5" xsi:nil="true"/>
    <PolicheckWords xmlns="9d035d7d-02e5-4a00-8b62-9a556aabc7b5" xsi:nil="true"/>
    <BugNumber xmlns="9d035d7d-02e5-4a00-8b62-9a556aabc7b5" xsi:nil="true"/>
    <Downloads xmlns="9d035d7d-02e5-4a00-8b62-9a556aabc7b5">0</Downloads>
    <ThumbnailAssetId xmlns="9d035d7d-02e5-4a00-8b62-9a556aabc7b5" xsi:nil="true"/>
    <TrustLevel xmlns="9d035d7d-02e5-4a00-8b62-9a556aabc7b5">3 Community New</TrustLevel>
    <UALocRecommendation xmlns="9d035d7d-02e5-4a00-8b62-9a556aabc7b5">Localize</UALocRecommendation>
    <TPApplication xmlns="9d035d7d-02e5-4a00-8b62-9a556aabc7b5">PowerPoint</TPApplication>
    <AssetId xmlns="9d035d7d-02e5-4a00-8b62-9a556aabc7b5">TP030009704</AssetId>
    <APEditor xmlns="9d035d7d-02e5-4a00-8b62-9a556aabc7b5">
      <UserInfo>
        <DisplayName>_o14migrate</DisplayName>
        <AccountId>238</AccountId>
        <AccountType/>
      </UserInfo>
    </APEditor>
    <PrimaryImageGen xmlns="9d035d7d-02e5-4a00-8b62-9a556aabc7b5">true</PrimaryImageGen>
    <TPInstallLocation xmlns="9d035d7d-02e5-4a00-8b62-9a556aabc7b5">{My Templates}</TPInstallLocation>
    <Manager xmlns="9d035d7d-02e5-4a00-8b62-9a556aabc7b5" xsi:nil="true"/>
    <ParentAssetId xmlns="9d035d7d-02e5-4a00-8b62-9a556aabc7b5" xsi:nil="true"/>
    <SubmitterId xmlns="9d035d7d-02e5-4a00-8b62-9a556aabc7b5">b4a51a62-81ab-4862-a5c4-d1d692dc66a2</SubmitterId>
    <TemplateStatus xmlns="9d035d7d-02e5-4a00-8b62-9a556aabc7b5">Complete</TemplateStatus>
    <APAuthor xmlns="9d035d7d-02e5-4a00-8b62-9a556aabc7b5">
      <UserInfo>
        <DisplayName>_o14migrate</DisplayName>
        <AccountId>238</AccountId>
        <AccountType/>
      </UserInfo>
    </APAuthor>
    <TPCommandLine xmlns="9d035d7d-02e5-4a00-8b62-9a556aabc7b5">{PP} /n {FilePath}</TPCommandLine>
    <APDescription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Component xmlns="91e8d559-4d54-460d-ba58-5d5027f88b4d" xsi:nil="true"/>
    <LastPublishResultLookup xmlns="9d035d7d-02e5-4a00-8b62-9a556aabc7b5" xsi:nil="true"/>
    <BusinessGroup xmlns="9d035d7d-02e5-4a00-8b62-9a556aabc7b5" xsi:nil="true"/>
    <PublishStatusLookup xmlns="9d035d7d-02e5-4a00-8b62-9a556aabc7b5">
      <Value>263648</Value>
      <Value>444669</Value>
    </PublishStatusLookup>
    <SourceTitle xmlns="9d035d7d-02e5-4a00-8b62-9a556aabc7b5">Шаблон оформления "Моя книжная полка"</SourceTitle>
    <AcquiredFrom xmlns="9d035d7d-02e5-4a00-8b62-9a556aabc7b5" xsi:nil="true"/>
    <CSXSubmissionMarket xmlns="9d035d7d-02e5-4a00-8b62-9a556aabc7b5" xsi:nil="true"/>
    <Markets xmlns="9d035d7d-02e5-4a00-8b62-9a556aabc7b5">
      <Value>3</Value>
    </Markets>
    <OriginalSourceMarket xmlns="9d035d7d-02e5-4a00-8b62-9a556aabc7b5">english</OriginalSourceMarket>
    <ArtSampleDocs xmlns="9d035d7d-02e5-4a00-8b62-9a556aabc7b5" xsi:nil="true"/>
    <ShowIn xmlns="9d035d7d-02e5-4a00-8b62-9a556aabc7b5">Show everywhere</ShowIn>
    <TPClientViewer xmlns="9d035d7d-02e5-4a00-8b62-9a556aabc7b5" xsi:nil="true"/>
    <IntlLangReviewDate xmlns="9d035d7d-02e5-4a00-8b62-9a556aabc7b5" xsi:nil="true"/>
    <TPFriendlyName xmlns="9d035d7d-02e5-4a00-8b62-9a556aabc7b5">Шаблон оформления "Моя книжная полка"</TPFriendlyName>
    <AverageRating xmlns="9d035d7d-02e5-4a00-8b62-9a556aabc7b5" xsi:nil="true"/>
    <AssetStart xmlns="9d035d7d-02e5-4a00-8b62-9a556aabc7b5">2010-04-16T13:47:34+00:00</AssetStart>
    <TPComponent xmlns="9d035d7d-02e5-4a00-8b62-9a556aabc7b5">PPTFiles</TPComponent>
    <CrawlForDependencies xmlns="9d035d7d-02e5-4a00-8b62-9a556aabc7b5">false</CrawlForDependencies>
    <FriendlyTitle xmlns="9d035d7d-02e5-4a00-8b62-9a556aabc7b5" xsi:nil="true"/>
    <LastModifiedDateTime xmlns="9d035d7d-02e5-4a00-8b62-9a556aabc7b5" xsi:nil="true"/>
    <LegacyData xmlns="9d035d7d-02e5-4a00-8b62-9a556aabc7b5">ListingID:;Manager:;BuildStatus:Publish Passed;MockupPath:</LegacyData>
    <Milestone xmlns="9d035d7d-02e5-4a00-8b62-9a556aabc7b5" xsi:nil="true"/>
    <TimesCloned xmlns="9d035d7d-02e5-4a00-8b62-9a556aabc7b5" xsi:nil="true"/>
    <ContentItem xmlns="9d035d7d-02e5-4a00-8b62-9a556aabc7b5" xsi:nil="true"/>
    <IsDeleted xmlns="9d035d7d-02e5-4a00-8b62-9a556aabc7b5">false</IsDeleted>
    <UACurrentWords xmlns="9d035d7d-02e5-4a00-8b62-9a556aabc7b5" xsi:nil="true"/>
    <AssetExpire xmlns="9d035d7d-02e5-4a00-8b62-9a556aabc7b5">2100-01-01T00:00:00+00:00</AssetExpire>
    <Description0 xmlns="91e8d559-4d54-460d-ba58-5d5027f88b4d" xsi:nil="true"/>
    <MachineTranslated xmlns="9d035d7d-02e5-4a00-8b62-9a556aabc7b5">false</MachineTranslated>
    <OutputCachingOn xmlns="9d035d7d-02e5-4a00-8b62-9a556aabc7b5">false</OutputCachingOn>
    <PlannedPubDate xmlns="9d035d7d-02e5-4a00-8b62-9a556aabc7b5" xsi:nil="true"/>
    <CSXUpdate xmlns="9d035d7d-02e5-4a00-8b62-9a556aabc7b5">false</CSXUpdate>
    <IntlLangReviewer xmlns="9d035d7d-02e5-4a00-8b62-9a556aabc7b5" xsi:nil="true"/>
    <IntlLocPriority xmlns="9d035d7d-02e5-4a00-8b62-9a556aabc7b5" xsi:nil="true"/>
    <CSXSubmissionDate xmlns="9d035d7d-02e5-4a00-8b62-9a556aabc7b5">2010-03-29T07:00:00+00:00</CSXSubmissionDate>
    <BlockPublish xmlns="9d035d7d-02e5-4a00-8b62-9a556aabc7b5" xsi:nil="true"/>
    <InternalTagsTaxHTField0 xmlns="9d035d7d-02e5-4a00-8b62-9a556aabc7b5">
      <Terms xmlns="http://schemas.microsoft.com/office/infopath/2007/PartnerControls"/>
    </InternalTagsTaxHTField0>
    <LocComments xmlns="9d035d7d-02e5-4a00-8b62-9a556aabc7b5" xsi:nil="true"/>
    <OriginalRelease xmlns="9d035d7d-02e5-4a00-8b62-9a556aabc7b5">14</OriginalRelease>
    <LocLastLocAttemptVersionLookup xmlns="9d035d7d-02e5-4a00-8b62-9a556aabc7b5">203189</LocLastLocAttemptVersionLookup>
    <CampaignTagsTaxHTField0 xmlns="9d035d7d-02e5-4a00-8b62-9a556aabc7b5">
      <Terms xmlns="http://schemas.microsoft.com/office/infopath/2007/PartnerControls"/>
    </CampaignTagsTaxHTField0>
    <TaxCatchAll xmlns="9d035d7d-02e5-4a00-8b62-9a556aabc7b5"/>
    <LocRecommendedHandoff xmlns="9d035d7d-02e5-4a00-8b62-9a556aabc7b5" xsi:nil="true"/>
    <LocalizationTagsTaxHTField0 xmlns="9d035d7d-02e5-4a00-8b62-9a556aabc7b5">
      <Terms xmlns="http://schemas.microsoft.com/office/infopath/2007/PartnerControls"/>
    </LocalizationTagsTaxHTField0>
    <RecommendationsModifier xmlns="9d035d7d-02e5-4a00-8b62-9a556aabc7b5" xsi:nil="true"/>
    <LocManualTestRequired xmlns="9d035d7d-02e5-4a00-8b62-9a556aabc7b5">false</LocManualTestRequired>
    <ScenarioTagsTaxHTField0 xmlns="9d035d7d-02e5-4a00-8b62-9a556aabc7b5">
      <Terms xmlns="http://schemas.microsoft.com/office/infopath/2007/PartnerControls"/>
    </ScenarioTagsTaxHTField0>
    <FeatureTagsTaxHTField0 xmlns="9d035d7d-02e5-4a00-8b62-9a556aabc7b5">
      <Terms xmlns="http://schemas.microsoft.com/office/infopath/2007/PartnerControls"/>
    </FeatureTagsTaxHTField0>
    <LocMarketGroupTiers2 xmlns="9d035d7d-02e5-4a00-8b62-9a556aabc7b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E44451-62B4-4B04-AADC-14E6BB0CF4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02818F-CB3C-46B4-AD56-30B1D29AE289}">
  <ds:schemaRefs>
    <ds:schemaRef ds:uri="http://schemas.microsoft.com/office/2006/metadata/properties"/>
    <ds:schemaRef ds:uri="http://schemas.microsoft.com/office/infopath/2007/PartnerControls"/>
    <ds:schemaRef ds:uri="9d035d7d-02e5-4a00-8b62-9a556aabc7b5"/>
    <ds:schemaRef ds:uri="91e8d559-4d54-460d-ba58-5d5027f88b4d"/>
  </ds:schemaRefs>
</ds:datastoreItem>
</file>

<file path=customXml/itemProps3.xml><?xml version="1.0" encoding="utf-8"?>
<ds:datastoreItem xmlns:ds="http://schemas.openxmlformats.org/officeDocument/2006/customXml" ds:itemID="{140D5B7B-6D74-49D6-A1AF-714D6C9CD5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TF30009704</Template>
  <TotalTime>1002</TotalTime>
  <Words>698</Words>
  <Application>Microsoft Office PowerPoint</Application>
  <PresentationFormat>Экран (4:3)</PresentationFormat>
  <Paragraphs>64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TF30009704</vt:lpstr>
      <vt:lpstr>Формирование общих и профессиональных компетенций у студентов через внеаудиторную работу студента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общих и профессиональных компетенций у студентов через внеаудиторную работу студента</dc:title>
  <dc:creator>Admin</dc:creator>
  <cp:lastModifiedBy>Екатерина Николаевна Ланграф</cp:lastModifiedBy>
  <cp:revision>34</cp:revision>
  <dcterms:created xsi:type="dcterms:W3CDTF">2019-04-17T07:56:47Z</dcterms:created>
  <dcterms:modified xsi:type="dcterms:W3CDTF">2024-02-26T07:01:10Z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0x010100BB2780C3CC07BD4BAA623FF9571645580400D1570604EA743043A2641365C0E91715</vt:lpwstr>
  </property>
  <property fmtid="{D5CDD505-2E9C-101B-9397-08002B2CF9AE}" pid="3" name="Applications">
    <vt:lpwstr>53;#PowerPoint 12</vt:lpwstr>
  </property>
  <property fmtid="{D5CDD505-2E9C-101B-9397-08002B2CF9AE}" pid="4" name="Order">
    <vt:r8>11887700</vt:r8>
  </property>
  <property fmtid="{D5CDD505-2E9C-101B-9397-08002B2CF9AE}" pid="5" name="APTrustLevel">
    <vt:r8>3</vt:r8>
  </property>
</Properties>
</file>