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01BF"/>
    <a:srgbClr val="00FF00"/>
    <a:srgbClr val="99FF99"/>
    <a:srgbClr val="FF5050"/>
    <a:srgbClr val="FF6600"/>
    <a:srgbClr val="CCFFCC"/>
    <a:srgbClr val="FF9900"/>
    <a:srgbClr val="FF99FF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КАК ВЫ ПРЕДПОЛАГАЕТЕ НАЙТИ РАБОТУ?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прямое обращение</c:v>
                </c:pt>
              </c:strCache>
            </c:strRef>
          </c:tx>
          <c:dLbls>
            <c:dLbl>
              <c:idx val="0"/>
              <c:layout>
                <c:manualLayout>
                  <c:x val="1.3888888888888888E-2"/>
                  <c:y val="-2.705304953903307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47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5.5555555555555558E-3"/>
                  <c:y val="-9.661803406797528E-3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0.47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ярмарка вакансий</c:v>
                </c:pt>
              </c:strCache>
            </c:strRef>
          </c:tx>
          <c:dLbls>
            <c:dLbl>
              <c:idx val="0"/>
              <c:layout>
                <c:manualLayout>
                  <c:x val="1.8055555555555554E-2"/>
                  <c:y val="-4.2511934989909121E-2"/>
                </c:manualLayout>
              </c:layout>
              <c:showVal val="1"/>
            </c:dLbl>
            <c:dLbl>
              <c:idx val="1"/>
              <c:layout>
                <c:manualLayout>
                  <c:x val="1.2500000000000006E-2"/>
                  <c:y val="-9.661803406797528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личные контакты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2500000000000001E-2"/>
                  <c:y val="-3.4782492264471096E-2"/>
                </c:manualLayout>
              </c:layout>
              <c:showVal val="1"/>
            </c:dLbl>
            <c:dLbl>
              <c:idx val="1"/>
              <c:layout>
                <c:manualLayout>
                  <c:x val="1.2500000000000006E-2"/>
                  <c:y val="-7.0852406490136242E-17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СМИ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1.3888779527559056E-2"/>
                  <c:y val="-3.2850131583111591E-2"/>
                </c:manualLayout>
              </c:layout>
              <c:showVal val="1"/>
            </c:dLbl>
            <c:dLbl>
              <c:idx val="1"/>
              <c:layout>
                <c:manualLayout>
                  <c:x val="1.1111111111111122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Лист1!$E$2</c:f>
              <c:numCache>
                <c:formatCode>0%</c:formatCode>
                <c:ptCount val="1"/>
                <c:pt idx="0">
                  <c:v>0.09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Интернет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2.0833333333333332E-2"/>
                  <c:y val="-5.2173738396706651E-2"/>
                </c:manualLayout>
              </c:layout>
              <c:showVal val="1"/>
            </c:dLbl>
            <c:dLbl>
              <c:idx val="1"/>
              <c:layout>
                <c:manualLayout>
                  <c:x val="1.8055555555555561E-2"/>
                  <c:y val="-1.1594164088157045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Лист1!$F$2</c:f>
              <c:numCache>
                <c:formatCode>0%</c:formatCode>
                <c:ptCount val="1"/>
                <c:pt idx="0">
                  <c:v>0.09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служба занятости</c:v>
                </c:pt>
              </c:strCache>
            </c:strRef>
          </c:tx>
          <c:dLbls>
            <c:dLbl>
              <c:idx val="0"/>
              <c:layout>
                <c:manualLayout>
                  <c:x val="2.361111111111111E-2"/>
                  <c:y val="-3.4782492264471096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Лист1!$G$2</c:f>
              <c:numCache>
                <c:formatCode>0%</c:formatCode>
                <c:ptCount val="1"/>
                <c:pt idx="0">
                  <c:v>0.02</c:v>
                </c:pt>
              </c:numCache>
            </c:numRef>
          </c:val>
        </c:ser>
        <c:shape val="cylinder"/>
        <c:axId val="109907968"/>
        <c:axId val="109909504"/>
        <c:axId val="0"/>
      </c:bar3DChart>
      <c:catAx>
        <c:axId val="109907968"/>
        <c:scaling>
          <c:orientation val="minMax"/>
        </c:scaling>
        <c:axPos val="b"/>
        <c:numFmt formatCode="General" sourceLinked="1"/>
        <c:majorTickMark val="none"/>
        <c:tickLblPos val="nextTo"/>
        <c:crossAx val="109909504"/>
        <c:crosses val="autoZero"/>
        <c:auto val="1"/>
        <c:lblAlgn val="ctr"/>
        <c:lblOffset val="100"/>
      </c:catAx>
      <c:valAx>
        <c:axId val="109909504"/>
        <c:scaling>
          <c:orientation val="minMax"/>
        </c:scaling>
        <c:axPos val="l"/>
        <c:majorGridlines/>
        <c:numFmt formatCode="0%" sourceLinked="1"/>
        <c:majorTickMark val="none"/>
        <c:tickLblPos val="nextTo"/>
        <c:crossAx val="1099079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КАКАЯ ФОРМА РАБОТЫ ВАС БОЛЬШЕ ПРИВЛЕКАЕТ?</a:t>
            </a:r>
            <a:endParaRPr lang="ru-RU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работа на посту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dLbl>
              <c:idx val="0"/>
              <c:layout>
                <c:manualLayout>
                  <c:x val="9.7222222222222224E-3"/>
                  <c:y val="-4.538991545681495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медсестра -ассистент врача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0"/>
              <c:layout>
                <c:manualLayout>
                  <c:x val="1.9444444444444445E-2"/>
                  <c:y val="-2.2694957728407475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операционная сестра</c:v>
                </c:pt>
              </c:strCache>
            </c:strRef>
          </c:tx>
          <c:spPr>
            <a:solidFill>
              <a:srgbClr val="7030A0"/>
            </a:solidFill>
          </c:spPr>
          <c:dLbls>
            <c:dLbl>
              <c:idx val="0"/>
              <c:layout>
                <c:manualLayout>
                  <c:x val="1.3888888888888888E-2"/>
                  <c:y val="-3.9716176024713085E-2"/>
                </c:manualLayout>
              </c:layout>
              <c:showVal val="1"/>
            </c:dLbl>
            <c:dLbl>
              <c:idx val="1"/>
              <c:layout>
                <c:manualLayout>
                  <c:x val="8.3332239720034992E-3"/>
                  <c:y val="-1.8912464773672563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процедурная медсестра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1.5277777777777777E-2"/>
                  <c:y val="-3.2151190115243922E-2"/>
                </c:manualLayout>
              </c:layout>
              <c:showVal val="1"/>
            </c:dLbl>
            <c:dLbl>
              <c:idx val="1"/>
              <c:layout>
                <c:manualLayout>
                  <c:x val="6.9444444444444978E-3"/>
                  <c:y val="1.8912464773672905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работа с документами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8.3333333333333332E-3"/>
                  <c:y val="-3.7824929547345794E-2"/>
                </c:manualLayout>
              </c:layout>
              <c:showVal val="1"/>
            </c:dLbl>
            <c:dLbl>
              <c:idx val="1"/>
              <c:layout>
                <c:manualLayout>
                  <c:x val="4.1666666666666683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работа с мед.аппаратурой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1111111111111112E-2"/>
                  <c:y val="-4.9172408411549531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старшая медсестра</c:v>
                </c:pt>
              </c:strCache>
            </c:strRef>
          </c:tx>
          <c:dPt>
            <c:idx val="0"/>
            <c:spPr>
              <a:solidFill>
                <a:srgbClr val="FF99FF"/>
              </a:solidFill>
            </c:spPr>
          </c:dPt>
          <c:dLbls>
            <c:dLbl>
              <c:idx val="0"/>
              <c:layout>
                <c:manualLayout>
                  <c:x val="1.8055555555555554E-2"/>
                  <c:y val="-4.538991545681495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hape val="cylinder"/>
        <c:axId val="99084160"/>
        <c:axId val="99431168"/>
        <c:axId val="0"/>
      </c:bar3DChart>
      <c:catAx>
        <c:axId val="990841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9431168"/>
        <c:crosses val="autoZero"/>
        <c:auto val="1"/>
        <c:lblAlgn val="ctr"/>
        <c:lblOffset val="100"/>
      </c:catAx>
      <c:valAx>
        <c:axId val="9943116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990841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397742782152237"/>
          <c:y val="0.11660308901605747"/>
          <c:w val="0.35189238845144372"/>
          <c:h val="0.82981968528467309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КАКАЯ ФОРМА РАБОТЫ ВАС БОЛЬШЕ ПРИВЛЕКАЕТ?</a:t>
            </a:r>
          </a:p>
          <a:p>
            <a:pPr>
              <a:defRPr/>
            </a:pPr>
            <a:r>
              <a:rPr lang="ru-RU" dirty="0" smtClean="0"/>
              <a:t>(ВАРИАНТЫ ОТВЕТОВ «ДРУГОЕ»)</a:t>
            </a:r>
            <a:endParaRPr lang="ru-RU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Анестезиология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1.8055555555555561E-2"/>
                  <c:y val="-4.5877980826977728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Стоматология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4.1666666666666683E-3"/>
                  <c:y val="-4.7789563361435097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Косметалогия</c:v>
                </c:pt>
              </c:strCache>
            </c:strRef>
          </c:tx>
          <c:spPr>
            <a:solidFill>
              <a:srgbClr val="FF9900"/>
            </a:solidFill>
          </c:spPr>
          <c:dLbls>
            <c:dLbl>
              <c:idx val="0"/>
              <c:layout>
                <c:manualLayout>
                  <c:x val="1.9444444444444445E-2"/>
                  <c:y val="-4.0143233223605447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Массаж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2.7777777777777776E-2"/>
                  <c:y val="-4.0143233223605489E-2"/>
                </c:manualLayout>
              </c:layout>
              <c:showVal val="1"/>
            </c:dLbl>
            <c:delete val="1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shape val="cylinder"/>
        <c:axId val="99517952"/>
        <c:axId val="102384768"/>
        <c:axId val="0"/>
      </c:bar3DChart>
      <c:catAx>
        <c:axId val="995179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2384768"/>
        <c:crosses val="autoZero"/>
        <c:auto val="1"/>
        <c:lblAlgn val="ctr"/>
        <c:lblOffset val="100"/>
      </c:catAx>
      <c:valAx>
        <c:axId val="10238476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9951795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25130555555555556"/>
          <c:y val="0.11395931634460139"/>
        </c:manualLayout>
      </c:layout>
    </c:title>
    <c:view3D>
      <c:rotX val="75"/>
      <c:perspective val="30"/>
    </c:view3D>
    <c:plotArea>
      <c:layout>
        <c:manualLayout>
          <c:layoutTarget val="inner"/>
          <c:xMode val="edge"/>
          <c:yMode val="edge"/>
          <c:x val="3.0555555555555565E-2"/>
          <c:y val="0.11378759631719934"/>
          <c:w val="0.58665966754155763"/>
          <c:h val="0.886212403682800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СД</c:v>
                </c:pt>
              </c:strCache>
            </c:strRef>
          </c:tx>
          <c:explosion val="25"/>
          <c:dPt>
            <c:idx val="0"/>
            <c:explosion val="0"/>
            <c:spPr>
              <a:solidFill>
                <a:srgbClr val="FFC000"/>
              </a:solidFill>
            </c:spPr>
          </c:dPt>
          <c:dPt>
            <c:idx val="1"/>
            <c:explosion val="0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</c:spPr>
          </c:dPt>
          <c:dPt>
            <c:idx val="4"/>
            <c:spPr>
              <a:solidFill>
                <a:srgbClr val="92D050"/>
              </a:solidFill>
            </c:spPr>
          </c:dPt>
          <c:dLbls>
            <c:dLbl>
              <c:idx val="3"/>
              <c:layout>
                <c:manualLayout>
                  <c:x val="5.4519475389378735E-2"/>
                  <c:y val="1.3582300765987631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педиатрия</c:v>
                </c:pt>
                <c:pt idx="1">
                  <c:v>терапия</c:v>
                </c:pt>
                <c:pt idx="2">
                  <c:v>хирургия</c:v>
                </c:pt>
                <c:pt idx="3">
                  <c:v>инфекционные болезни</c:v>
                </c:pt>
                <c:pt idx="4">
                  <c:v>психиатрия</c:v>
                </c:pt>
                <c:pt idx="5">
                  <c:v>другое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</c:v>
                </c:pt>
                <c:pt idx="1">
                  <c:v>19</c:v>
                </c:pt>
                <c:pt idx="2">
                  <c:v>24</c:v>
                </c:pt>
                <c:pt idx="3">
                  <c:v>2</c:v>
                </c:pt>
                <c:pt idx="4">
                  <c:v>3</c:v>
                </c:pt>
                <c:pt idx="5">
                  <c:v>11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499300087489111"/>
          <c:y val="0.46464498641537766"/>
          <c:w val="0.424451443569554"/>
          <c:h val="0.51176239608166529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стационары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0"/>
              <c:layout>
                <c:manualLayout>
                  <c:x val="1.9444444444444445E-2"/>
                  <c:y val="-3.4270313846589746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поликлиники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9444444444444445E-2"/>
                  <c:y val="-5.3547365385296482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консультативно-диагностические центры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dLbl>
              <c:idx val="0"/>
              <c:layout>
                <c:manualLayout>
                  <c:x val="1.5277777777777829E-2"/>
                  <c:y val="-3.641220846200164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коммерческие медицинские учреждения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dLbl>
              <c:idx val="0"/>
              <c:layout>
                <c:manualLayout>
                  <c:x val="1.9444335083114609E-2"/>
                  <c:y val="-5.3547534038415771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СД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hape val="cylinder"/>
        <c:axId val="99674368"/>
        <c:axId val="102384000"/>
        <c:axId val="0"/>
      </c:bar3DChart>
      <c:catAx>
        <c:axId val="9967436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2384000"/>
        <c:crosses val="autoZero"/>
        <c:auto val="1"/>
        <c:lblAlgn val="ctr"/>
        <c:lblOffset val="100"/>
      </c:catAx>
      <c:valAx>
        <c:axId val="102384000"/>
        <c:scaling>
          <c:orientation val="minMax"/>
        </c:scaling>
        <c:axPos val="l"/>
        <c:majorGridlines/>
        <c:numFmt formatCode="General" sourceLinked="1"/>
        <c:tickLblPos val="nextTo"/>
        <c:crossAx val="99674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4886975065616836"/>
          <c:y val="1.1108000398021366E-2"/>
          <c:w val="0.30668580489938757"/>
          <c:h val="0.9520812638190149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00B050"/>
            </a:solidFill>
          </c:spPr>
          <c:dPt>
            <c:idx val="1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1.4159242045739175E-2"/>
                  <c:y val="-1.9364516049105079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3.1464982323864874E-3"/>
                  <c:y val="-2.4205645061381339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ежедневно(5/2)</c:v>
                </c:pt>
                <c:pt idx="1">
                  <c:v>посменно (1/3, 1/2, 2/2)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0.34</c:v>
                </c:pt>
                <c:pt idx="1">
                  <c:v>0.66</c:v>
                </c:pt>
              </c:numCache>
            </c:numRef>
          </c:val>
        </c:ser>
        <c:shape val="cylinder"/>
        <c:axId val="82935168"/>
        <c:axId val="99720192"/>
        <c:axId val="0"/>
      </c:bar3DChart>
      <c:catAx>
        <c:axId val="8293516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9720192"/>
        <c:crosses val="autoZero"/>
        <c:auto val="1"/>
        <c:lblAlgn val="ctr"/>
        <c:lblOffset val="100"/>
      </c:catAx>
      <c:valAx>
        <c:axId val="99720192"/>
        <c:scaling>
          <c:orientation val="minMax"/>
        </c:scaling>
        <c:axPos val="l"/>
        <c:majorGridlines/>
        <c:numFmt formatCode="0%" sourceLinked="1"/>
        <c:tickLblPos val="nextTo"/>
        <c:crossAx val="829351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от 30 т.р.</c:v>
                </c:pt>
              </c:strCache>
            </c:strRef>
          </c:tx>
          <c:dLbls>
            <c:dLbl>
              <c:idx val="0"/>
              <c:layout>
                <c:manualLayout>
                  <c:x val="2.2938907548074622E-2"/>
                  <c:y val="-6.309846838937079E-2"/>
                </c:manualLayout>
              </c:layout>
              <c:showVal val="1"/>
            </c:dLbl>
            <c:dLbl>
              <c:idx val="2"/>
              <c:layout>
                <c:manualLayout>
                  <c:x val="1.1469453774037323E-2"/>
                  <c:y val="-1.5774617097342694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2021</c:v>
                </c:pt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0.17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свыше 45 т.р.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3.0107316156847995E-2"/>
                  <c:y val="-5.4084401476603525E-2"/>
                </c:manualLayout>
              </c:layout>
              <c:showVal val="1"/>
            </c:dLbl>
            <c:dLbl>
              <c:idx val="1"/>
              <c:layout>
                <c:manualLayout>
                  <c:x val="4.3010451652639933E-3"/>
                  <c:y val="-2.4788861452372014E-2"/>
                </c:manualLayout>
              </c:layout>
              <c:showVal val="1"/>
            </c:dLbl>
            <c:dLbl>
              <c:idx val="2"/>
              <c:layout>
                <c:manualLayout>
                  <c:x val="8.6020903305279919E-3"/>
                  <c:y val="-3.8309784379260831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2021</c:v>
                </c:pt>
              </c:numCache>
            </c:numRef>
          </c:cat>
          <c:val>
            <c:numRef>
              <c:f>Лист1!$C$2</c:f>
              <c:numCache>
                <c:formatCode>0.00%</c:formatCode>
                <c:ptCount val="1"/>
                <c:pt idx="0">
                  <c:v>0.83</c:v>
                </c:pt>
              </c:numCache>
            </c:numRef>
          </c:val>
        </c:ser>
        <c:shape val="cylinder"/>
        <c:axId val="110168320"/>
        <c:axId val="110226048"/>
        <c:axId val="0"/>
      </c:bar3DChart>
      <c:catAx>
        <c:axId val="1101683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10226048"/>
        <c:crosses val="autoZero"/>
        <c:auto val="1"/>
        <c:lblAlgn val="ctr"/>
        <c:lblOffset val="100"/>
      </c:catAx>
      <c:valAx>
        <c:axId val="110226048"/>
        <c:scaling>
          <c:orientation val="minMax"/>
        </c:scaling>
        <c:axPos val="l"/>
        <c:majorGridlines/>
        <c:numFmt formatCode="0%" sourceLinked="1"/>
        <c:tickLblPos val="nextTo"/>
        <c:crossAx val="11016832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99FF99"/>
              </a:solidFill>
            </c:spPr>
          </c:dPt>
          <c:dLbls>
            <c:dLbl>
              <c:idx val="0"/>
              <c:layout>
                <c:manualLayout>
                  <c:x val="1.0200292905598755E-2"/>
                  <c:y val="-5.1110928357456814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2.4772139913596978E-2"/>
                  <c:y val="-3.999972003695508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2.0400585811197618E-2"/>
                  <c:y val="-4.6666340043114311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нет</c:v>
                </c:pt>
                <c:pt idx="1">
                  <c:v>да, в области медицины</c:v>
                </c:pt>
                <c:pt idx="2">
                  <c:v>да, в другой области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0.38</c:v>
                </c:pt>
                <c:pt idx="2">
                  <c:v>0.05</c:v>
                </c:pt>
              </c:numCache>
            </c:numRef>
          </c:val>
        </c:ser>
        <c:shape val="cylinder"/>
        <c:axId val="82909440"/>
        <c:axId val="82942208"/>
        <c:axId val="0"/>
      </c:bar3DChart>
      <c:catAx>
        <c:axId val="82909440"/>
        <c:scaling>
          <c:orientation val="minMax"/>
        </c:scaling>
        <c:axPos val="b"/>
        <c:tickLblPos val="nextTo"/>
        <c:crossAx val="82942208"/>
        <c:crosses val="autoZero"/>
        <c:auto val="1"/>
        <c:lblAlgn val="ctr"/>
        <c:lblOffset val="100"/>
      </c:catAx>
      <c:valAx>
        <c:axId val="82942208"/>
        <c:scaling>
          <c:orientation val="minMax"/>
        </c:scaling>
        <c:axPos val="l"/>
        <c:majorGridlines/>
        <c:numFmt formatCode="0%" sourceLinked="1"/>
        <c:tickLblPos val="nextTo"/>
        <c:crossAx val="829094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СД</c:v>
                </c:pt>
              </c:strCache>
            </c:strRef>
          </c:tx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rgbClr val="99FF99"/>
              </a:solidFill>
            </c:spPr>
          </c:dPt>
          <c:dPt>
            <c:idx val="2"/>
            <c:spPr>
              <a:solidFill>
                <a:srgbClr val="00FF0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1.6666666666666666E-2"/>
                  <c:y val="-1.9512138496237175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17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6.9444444444444441E-3"/>
                  <c:y val="-1.517610771929561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9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9.7222222222222224E-3"/>
                  <c:y val="-1.9512138496237213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7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1.1111111111111112E-2"/>
                  <c:y val="-2.1680153884708033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31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экономические</c:v>
                </c:pt>
                <c:pt idx="1">
                  <c:v>психологические</c:v>
                </c:pt>
                <c:pt idx="2">
                  <c:v>дефицит вакансий</c:v>
                </c:pt>
                <c:pt idx="3">
                  <c:v>нет причины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9</c:v>
                </c:pt>
                <c:pt idx="2">
                  <c:v>7</c:v>
                </c:pt>
                <c:pt idx="3">
                  <c:v>31</c:v>
                </c:pt>
              </c:numCache>
            </c:numRef>
          </c:val>
        </c:ser>
        <c:shape val="cylinder"/>
        <c:axId val="82798080"/>
        <c:axId val="82822272"/>
        <c:axId val="0"/>
      </c:bar3DChart>
      <c:catAx>
        <c:axId val="82798080"/>
        <c:scaling>
          <c:orientation val="minMax"/>
        </c:scaling>
        <c:axPos val="b"/>
        <c:tickLblPos val="nextTo"/>
        <c:crossAx val="82822272"/>
        <c:crosses val="autoZero"/>
        <c:auto val="1"/>
        <c:lblAlgn val="ctr"/>
        <c:lblOffset val="100"/>
      </c:catAx>
      <c:valAx>
        <c:axId val="82822272"/>
        <c:scaling>
          <c:orientation val="minMax"/>
        </c:scaling>
        <c:axPos val="l"/>
        <c:majorGridlines/>
        <c:numFmt formatCode="General" sourceLinked="1"/>
        <c:tickLblPos val="nextTo"/>
        <c:crossAx val="8279808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39BB2-BDC6-49C5-BDF7-0D60CBEE7C00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930128-1915-426D-AB0A-0FAB4CE556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930128-1915-426D-AB0A-0FAB4CE55616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780928"/>
            <a:ext cx="6912768" cy="244827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801BF"/>
                </a:solidFill>
                <a:latin typeface="Times New Roman" pitchFamily="18" charset="0"/>
                <a:cs typeface="Times New Roman" pitchFamily="18" charset="0"/>
              </a:rPr>
              <a:t>Анализ результатов анкетирования выпускников </a:t>
            </a:r>
            <a:r>
              <a:rPr lang="ru-RU" dirty="0" smtClean="0">
                <a:solidFill>
                  <a:srgbClr val="1801BF"/>
                </a:solidFill>
              </a:rPr>
              <a:t/>
            </a:r>
            <a:br>
              <a:rPr lang="ru-RU" dirty="0" smtClean="0">
                <a:solidFill>
                  <a:srgbClr val="1801BF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/>
            </a:r>
            <a:br>
              <a:rPr lang="ru-RU" sz="1400" dirty="0" smtClean="0">
                <a:solidFill>
                  <a:schemeClr val="tx1"/>
                </a:solidFill>
              </a:rPr>
            </a:b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ГБПОУ ДЗМ «МК № 6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 4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34.02.01 Сестринское дело, базовый уровень</a:t>
            </a:r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5949280"/>
            <a:ext cx="33877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Педагог-психолог: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Ланграф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Е.Н.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6309320"/>
            <a:ext cx="782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2021г.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332656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 Narrow" pitchFamily="34" charset="0"/>
              </a:rPr>
              <a:t>ПРИЧИНЫ, ПРЕПЯТСТВУЮЩИЕ ТРУДОУСТРОЙСТВУ ПО СПЕЦИАЛЬНОСТИ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67544" y="1268760"/>
          <a:ext cx="828092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svbhospital.ru/wp-content/uploads/2019/06/gl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251520" y="285728"/>
          <a:ext cx="8640960" cy="6572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142852"/>
          <a:ext cx="9144000" cy="671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214290"/>
          <a:ext cx="9144000" cy="664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КАКОЙ ОБЛАСТИ МЕДИЦИНЫ ВЫ ХОТЕЛИ БЫ </a:t>
            </a:r>
            <a:r>
              <a:rPr lang="ru-RU" b="1" dirty="0" smtClean="0"/>
              <a:t>РАБОТАТЬ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899592" y="764704"/>
          <a:ext cx="7128792" cy="5593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КУДА ВЫ ХОТИТЕ ПОЙТИ РАБОТАТЬ?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51520" y="928670"/>
          <a:ext cx="8640960" cy="5740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332656"/>
            <a:ext cx="6660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КАКОЙ ГРАФИК РАБОТЫ ВЫ ПРЕДПОЧИТАЕТЕ?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571500" y="1397000"/>
          <a:ext cx="8072466" cy="5246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 КАКУЮ ЗАРАБОТНУЮ ПЛАТУ ВЫ ПРЕТЕНДУЕТЕ?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1142984"/>
          <a:ext cx="8858312" cy="5635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НАМЕРЕНЫ ЛИ ВЫ ПРОДОЛЖАТЬ УЧЕБУ ПОСЛЕ ОКОНЧАНИЯ КОЛЛЕДЖА?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95536" y="980728"/>
          <a:ext cx="8499412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49</TotalTime>
  <Words>149</Words>
  <Application>Microsoft Office PowerPoint</Application>
  <PresentationFormat>Экран (4:3)</PresentationFormat>
  <Paragraphs>62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Официальная</vt:lpstr>
      <vt:lpstr> ГБПОУ ДЗМ «МК № 6», СП 4 34.02.01 Сестринское дело, базовый уровень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ГБПОУ ДЗМ «МК № 6», СП 4 34.02.01 Сестринское дело, базовый уровень</dc:title>
  <dc:creator>Admin</dc:creator>
  <cp:lastModifiedBy>Admin</cp:lastModifiedBy>
  <cp:revision>15</cp:revision>
  <dcterms:created xsi:type="dcterms:W3CDTF">2021-04-09T10:12:52Z</dcterms:created>
  <dcterms:modified xsi:type="dcterms:W3CDTF">2021-04-09T11:12:29Z</dcterms:modified>
</cp:coreProperties>
</file>