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8" r:id="rId2"/>
    <p:sldId id="271" r:id="rId3"/>
    <p:sldId id="259" r:id="rId4"/>
    <p:sldId id="269" r:id="rId5"/>
    <p:sldId id="265" r:id="rId6"/>
    <p:sldId id="264" r:id="rId7"/>
    <p:sldId id="270" r:id="rId8"/>
    <p:sldId id="272" r:id="rId9"/>
    <p:sldId id="273" r:id="rId10"/>
  </p:sldIdLst>
  <p:sldSz cx="9144000" cy="6858000" type="screen4x3"/>
  <p:notesSz cx="6858000" cy="9144000"/>
  <p:custDataLst>
    <p:tags r:id="rId11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fill>
          <a:solidFill>
            <a:schemeClr val="accent4">
              <a:tint val="40000"/>
            </a:schemeClr>
          </a:solidFill>
        </a:fill>
      </a:tcStyle>
    </a:band1H>
    <a:band1V>
      <a:tcStyle>
        <a:fill>
          <a:solidFill>
            <a:schemeClr val="accent4">
              <a:tint val="40000"/>
            </a:schemeClr>
          </a:solidFill>
        </a:fill>
      </a:tcStyle>
    </a:band1V>
    <a:lastCol>
      <a:tcTxStyle b="on"/>
    </a:lastCol>
    <a:firstCol>
      <a:tcTxStyle b="on"/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09" autoAdjust="0"/>
    <p:restoredTop sz="86322" autoAdjust="0"/>
  </p:normalViewPr>
  <p:slideViewPr>
    <p:cSldViewPr>
      <p:cViewPr varScale="1">
        <p:scale>
          <a:sx n="74" d="100"/>
          <a:sy n="74" d="100"/>
        </p:scale>
        <p:origin x="-13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tags" Target="tags/tag1.xml" /><Relationship Id="rId12" Type="http://schemas.openxmlformats.org/officeDocument/2006/relationships/presProps" Target="presProps.xml" /><Relationship Id="rId13" Type="http://schemas.openxmlformats.org/officeDocument/2006/relationships/viewProps" Target="viewProps.xml" /><Relationship Id="rId14" Type="http://schemas.openxmlformats.org/officeDocument/2006/relationships/theme" Target="theme/theme1.xml" /><Relationship Id="rId15" Type="http://schemas.openxmlformats.org/officeDocument/2006/relationships/tableStyles" Target="tableStyles.xml" /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2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.jpeg" /><Relationship Id="rId3" Type="http://schemas.openxmlformats.org/officeDocument/2006/relationships/image" Target="../media/image4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image" Target="../media/image12.jpeg" /><Relationship Id="rId11" Type="http://schemas.openxmlformats.org/officeDocument/2006/relationships/image" Target="../media/image13.jpeg" /><Relationship Id="rId12" Type="http://schemas.openxmlformats.org/officeDocument/2006/relationships/image" Target="../media/image14.jpeg" /><Relationship Id="rId2" Type="http://schemas.openxmlformats.org/officeDocument/2006/relationships/image" Target="../media/image3.jpeg" /><Relationship Id="rId3" Type="http://schemas.openxmlformats.org/officeDocument/2006/relationships/image" Target="../media/image5.jpeg" /><Relationship Id="rId4" Type="http://schemas.openxmlformats.org/officeDocument/2006/relationships/image" Target="../media/image6.jpeg" /><Relationship Id="rId5" Type="http://schemas.openxmlformats.org/officeDocument/2006/relationships/image" Target="../media/image7.jpeg" /><Relationship Id="rId6" Type="http://schemas.openxmlformats.org/officeDocument/2006/relationships/image" Target="../media/image8.jpeg" /><Relationship Id="rId7" Type="http://schemas.openxmlformats.org/officeDocument/2006/relationships/image" Target="../media/image9.jpeg" /><Relationship Id="rId8" Type="http://schemas.openxmlformats.org/officeDocument/2006/relationships/image" Target="../media/image10.jpeg" /><Relationship Id="rId9" Type="http://schemas.openxmlformats.org/officeDocument/2006/relationships/image" Target="../media/image11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.jpeg" /><Relationship Id="rId3" Type="http://schemas.openxmlformats.org/officeDocument/2006/relationships/image" Target="../media/image15.jpeg" /><Relationship Id="rId4" Type="http://schemas.openxmlformats.org/officeDocument/2006/relationships/image" Target="../media/image16.jpeg" /><Relationship Id="rId5" Type="http://schemas.openxmlformats.org/officeDocument/2006/relationships/image" Target="../media/image17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.jpeg" /><Relationship Id="rId3" Type="http://schemas.openxmlformats.org/officeDocument/2006/relationships/image" Target="../media/image18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.jpeg" /><Relationship Id="rId3" Type="http://schemas.openxmlformats.org/officeDocument/2006/relationships/image" Target="../media/image19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0.jpeg" /><Relationship Id="rId3" Type="http://schemas.openxmlformats.org/officeDocument/2006/relationships/image" Target="../media/image21.jpeg" /><Relationship Id="rId4" Type="http://schemas.openxmlformats.org/officeDocument/2006/relationships/image" Target="../media/image22.jpeg" /><Relationship Id="rId5" Type="http://schemas.openxmlformats.org/officeDocument/2006/relationships/image" Target="../media/image23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0.jpeg" /><Relationship Id="rId3" Type="http://schemas.openxmlformats.org/officeDocument/2006/relationships/image" Target="../media/image24.jpeg" /><Relationship Id="rId4" Type="http://schemas.openxmlformats.org/officeDocument/2006/relationships/image" Target="../media/image25.jpeg" /><Relationship Id="rId5" Type="http://schemas.openxmlformats.org/officeDocument/2006/relationships/image" Target="../media/image26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" name="Picture 2">
            <a:extLst>
              <a:ext uri="{FF2B5EF4-FFF2-40B4-BE49-F238E27FC236}">
                <a16:creationId xmlns="" xmlns:a16="http://schemas.microsoft.com/office/drawing/2014/main" id="{24785C81-70C0-49F5-9EE9-7E5C4F673F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42500" y="19834"/>
            <a:ext cx="9185339" cy="6838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https://strogin.ru/picture/24112023rv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357158" y="1142984"/>
            <a:ext cx="8153400" cy="5572126"/>
          </a:xfrm>
          <a:prstGeom prst="rect">
            <a:avLst/>
          </a:prstGeom>
          <a:noFill/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395897" y="246083"/>
            <a:ext cx="8495018" cy="110799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БЮДЖЕТНОЕ ДОШКОЛЬНОЕ ОБРАЗОВАТЕЛЬНОЕ УЧРЕЖДЕНИЕ </a:t>
            </a: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endParaRPr kumimoji="0" lang="ru-RU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ДЕТСКИЙ САД КОМБИНИРОВАННОГО ВИДА №6 </a:t>
            </a: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СКАЗКА</a:t>
            </a: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БАРАБИНСКОГО РАЙОНА НОВОСИБИРСКОЙ ОБЛАСТИ</a:t>
            </a:r>
            <a:endParaRPr kumimoji="0" lang="ru-RU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57158" y="3714752"/>
            <a:ext cx="8429684" cy="192882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1D4D4195-B39A-45C3-8FAB-CA803DB86E1C}"/>
              </a:ext>
            </a:extLst>
          </p:cNvPr>
          <p:cNvSpPr txBox="1"/>
          <p:nvPr/>
        </p:nvSpPr>
        <p:spPr>
          <a:xfrm>
            <a:off x="285720" y="3786190"/>
            <a:ext cx="8474731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 algn="ctr"/>
            <a:r>
              <a:rPr lang="ru-RU" sz="3600" b="1" smtClean="0">
                <a:solidFill>
                  <a:srgbClr val="000000"/>
                </a:solidFill>
                <a:latin typeface="Times New Roman" pitchFamily="18" charset="0"/>
                <a:ea typeface="Times New Roman" panose="02020603050405020304" pitchFamily="18" charset="0"/>
              </a:rPr>
              <a:t>«Патриотическое воспитание в работе учителя-логопеда и учителя-дефектолога»</a:t>
            </a:r>
            <a:endParaRPr lang="ru-RU" sz="3600" b="1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6062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26" name="Picture 2">
            <a:extLst>
              <a:ext uri="{FF2B5EF4-FFF2-40B4-BE49-F238E27FC236}">
                <a16:creationId xmlns="" xmlns:a16="http://schemas.microsoft.com/office/drawing/2014/main" id="{24785C81-70C0-49F5-9EE9-7E5C4F673F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42500" y="19834"/>
            <a:ext cx="9185339" cy="6838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1D4D4195-B39A-45C3-8FAB-CA803DB86E1C}"/>
              </a:ext>
            </a:extLst>
          </p:cNvPr>
          <p:cNvSpPr txBox="1"/>
          <p:nvPr/>
        </p:nvSpPr>
        <p:spPr>
          <a:xfrm>
            <a:off x="589785" y="330200"/>
            <a:ext cx="8474731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/>
            <a:endParaRPr lang="ru-RU" sz="3600" b="1">
              <a:solidFill>
                <a:srgbClr val="000000"/>
              </a:solidFill>
              <a:latin typeface="Times New Roman" pitchFamily="18" charset="0"/>
              <a:ea typeface="Times New Roman" panose="02020603050405020304" pitchFamily="18" charset="0"/>
            </a:endParaRPr>
          </a:p>
          <a:p>
            <a:pPr indent="450215"/>
            <a:r>
              <a:rPr lang="ru-RU" sz="3600" b="1">
                <a:solidFill>
                  <a:srgbClr val="000000"/>
                </a:solidFill>
                <a:effectLst/>
                <a:latin typeface="Times New Roman" pitchFamily="18" charset="0"/>
                <a:ea typeface="Times New Roman" panose="02020603050405020304" pitchFamily="18" charset="0"/>
              </a:rPr>
              <a:t>                    - </a:t>
            </a:r>
            <a:r>
              <a:rPr lang="ru-RU" sz="3600">
                <a:solidFill>
                  <a:srgbClr val="000000"/>
                </a:solidFill>
                <a:effectLst/>
                <a:latin typeface="Times New Roman" pitchFamily="18" charset="0"/>
                <a:ea typeface="Times New Roman" panose="02020603050405020304" pitchFamily="18" charset="0"/>
              </a:rPr>
              <a:t>это ассоциативная головоломка нового поколения, соединяющая   в   себе   лучшие   качествасразу   нескольких интеллектуальных развлечений: головоломки, загадки и ребуса. </a:t>
            </a:r>
            <a:endParaRPr lang="ru-RU" sz="36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="" xmlns:a16="http://schemas.microsoft.com/office/drawing/2014/main" id="{0AB8DB46-90FD-4320-AB9E-D6F27BAC6CEB}"/>
              </a:ext>
            </a:extLst>
          </p:cNvPr>
          <p:cNvSpPr/>
          <p:nvPr/>
        </p:nvSpPr>
        <p:spPr>
          <a:xfrm>
            <a:off x="323528" y="692696"/>
            <a:ext cx="339948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Кроссенс</a:t>
            </a:r>
            <a:endParaRPr lang="ru-RU" sz="5400" b="1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56062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841" y="332656"/>
            <a:ext cx="8808318" cy="59766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560623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3953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5896" y="2322952"/>
            <a:ext cx="2127248" cy="218616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1557" y="29170"/>
            <a:ext cx="2044339" cy="232295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5897" y="29171"/>
            <a:ext cx="2127247" cy="233874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3145" y="29171"/>
            <a:ext cx="1761184" cy="2342661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3144" y="2270556"/>
            <a:ext cx="1761185" cy="2238564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9904" y="4509120"/>
            <a:ext cx="1794425" cy="2061099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5897" y="4509120"/>
            <a:ext cx="2127249" cy="2061099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7383" y="4509120"/>
            <a:ext cx="2044340" cy="2089320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1558" y="2322952"/>
            <a:ext cx="2044340" cy="2186168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11743" y="2300771"/>
            <a:ext cx="2251401" cy="22514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8426971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34575"/>
            <a:ext cx="2859524" cy="30753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9214" y="1700808"/>
            <a:ext cx="2833077" cy="306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8144" y="3748755"/>
            <a:ext cx="3019680" cy="306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1315027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1507723"/>
              </p:ext>
            </p:extLst>
          </p:nvPr>
        </p:nvGraphicFramePr>
        <p:xfrm>
          <a:off x="611560" y="126000"/>
          <a:ext cx="7920879" cy="6615369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264029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64029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64029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2205123">
                <a:tc>
                  <a:txBody>
                    <a:bodyPr vert="horz" wrap="square"/>
                    <a:lstStyle/>
                    <a:p>
                      <a:r>
                        <a:rPr lang="ru-RU" sz="1600" b="1" cap="all" spc="0">
                          <a:ln w="9000" cmpd="sng">
                            <a:noFill/>
                            <a:prstDash val="solid"/>
                          </a:ln>
                          <a:solidFill>
                            <a:srgbClr val="FF000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1 Шаг:</a:t>
                      </a:r>
                    </a:p>
                    <a:p>
                      <a:r>
                        <a:rPr lang="ru-RU" sz="1600" b="1" cap="all" spc="0">
                          <a:ln w="9000" cmpd="sng">
                            <a:noFill/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Определить тему</a:t>
                      </a:r>
                      <a:endParaRPr lang="ru-RU" sz="1600" b="1" cap="all" spc="0">
                        <a:ln w="9000" cmpd="sng">
                          <a:noFill/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600" b="1" cap="all" spc="0">
                          <a:ln w="9000" cmpd="sng">
                            <a:noFill/>
                            <a:prstDash val="solid"/>
                          </a:ln>
                          <a:solidFill>
                            <a:srgbClr val="FF000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2 Шаг:</a:t>
                      </a:r>
                    </a:p>
                    <a:p>
                      <a:r>
                        <a:rPr lang="ru-RU" sz="1600" b="1" cap="all" spc="0">
                          <a:ln w="9000" cmpd="sng">
                            <a:noFill/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Выделяем 9</a:t>
                      </a:r>
                      <a:r>
                        <a:rPr lang="ru-RU" sz="1600" b="1" cap="all" spc="0" baseline="0">
                          <a:ln w="9000" cmpd="sng">
                            <a:noFill/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 элиментов, </a:t>
                      </a:r>
                      <a:r>
                        <a:rPr lang="ru-RU" sz="1600" b="1" kern="1200" cap="all" spc="0">
                          <a:ln w="9000" cmpd="sng">
                            <a:noFill/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которые имеют отношение к данной теме</a:t>
                      </a:r>
                      <a:endParaRPr lang="ru-RU" sz="1600" b="1" cap="all" spc="0">
                        <a:ln w="9000" cmpd="sng">
                          <a:noFill/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600" b="1" kern="1200" cap="all" spc="0">
                          <a:ln w="9000" cmpd="sng">
                            <a:noFill/>
                            <a:prstDash val="solid"/>
                          </a:ln>
                          <a:solidFill>
                            <a:srgbClr val="FF000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3 </a:t>
                      </a:r>
                      <a:r>
                        <a:rPr lang="ru-RU" sz="1600" b="1" cap="all" spc="0">
                          <a:ln w="9000" cmpd="sng">
                            <a:noFill/>
                            <a:prstDash val="solid"/>
                          </a:ln>
                          <a:solidFill>
                            <a:srgbClr val="FF000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Шаг:</a:t>
                      </a:r>
                      <a:endParaRPr lang="ru-RU" sz="1600" b="1" kern="1200" cap="all" spc="0">
                        <a:ln w="9000" cmpd="sng">
                          <a:noFill/>
                          <a:prstDash val="solid"/>
                        </a:ln>
                        <a:solidFill>
                          <a:srgbClr val="FF0000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</a:endParaRPr>
                    </a:p>
                    <a:p>
                      <a:r>
                        <a:rPr lang="ru-RU" sz="1600" b="1" kern="1200" cap="all" spc="0">
                          <a:ln w="9000" cmpd="sng">
                            <a:noFill/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Для облегчения создания кроссенса удобно сначала каждый квадрат заполнить словом или словосочетанием по выбранной теме</a:t>
                      </a:r>
                      <a:endParaRPr lang="ru-RU" sz="1600" b="1" cap="all" spc="0">
                        <a:ln w="9000" cmpd="sng">
                          <a:noFill/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205123">
                <a:tc>
                  <a:txBody>
                    <a:bodyPr vert="horz" wrap="square"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600" b="1" kern="1200" cap="all" spc="0">
                          <a:ln w="9000" cmpd="sng">
                            <a:noFill/>
                            <a:prstDash val="solid"/>
                          </a:ln>
                          <a:solidFill>
                            <a:srgbClr val="FF000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8 </a:t>
                      </a:r>
                      <a:r>
                        <a:rPr lang="ru-RU" sz="1600" b="1" cap="all" spc="0">
                          <a:ln w="9000" cmpd="sng">
                            <a:noFill/>
                            <a:prstDash val="solid"/>
                          </a:ln>
                          <a:solidFill>
                            <a:srgbClr val="FF000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Шаг:</a:t>
                      </a:r>
                    </a:p>
                    <a:p>
                      <a:r>
                        <a:rPr lang="ru-RU" sz="1600" b="1" kern="1200" cap="all" spc="0">
                          <a:ln w="9000" cmpd="sng">
                            <a:noFill/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Подобрать картинки, иллюстрирующие элементы.</a:t>
                      </a:r>
                      <a:endParaRPr lang="ru-RU" sz="1600" b="1" cap="all" spc="0">
                        <a:ln w="9000" cmpd="sng">
                          <a:noFill/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endParaRPr lang="ru-RU" sz="1600" b="1" cap="all" spc="0">
                        <a:ln w="9000" cmpd="sng">
                          <a:noFill/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600" b="1" cap="all" spc="0">
                          <a:ln w="9000" cmpd="sng">
                            <a:noFill/>
                            <a:prstDash val="solid"/>
                          </a:ln>
                          <a:solidFill>
                            <a:srgbClr val="FF000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4 Шаг: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600" b="1" kern="1200" cap="all" spc="0">
                          <a:ln w="9000" cmpd="sng">
                            <a:noFill/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Найти связи между элементами</a:t>
                      </a:r>
                      <a:endParaRPr lang="ru-RU" sz="1600" b="1" cap="all" spc="0">
                        <a:ln w="9000" cmpd="sng">
                          <a:noFill/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</a:endParaRPr>
                    </a:p>
                    <a:p>
                      <a:endParaRPr lang="ru-RU" sz="1600" b="1" cap="all" spc="0">
                        <a:ln w="9000" cmpd="sng">
                          <a:noFill/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205123">
                <a:tc>
                  <a:txBody>
                    <a:bodyPr vert="horz" wrap="square"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600" b="1" kern="1200" cap="all" spc="0">
                          <a:ln w="9000" cmpd="sng">
                            <a:noFill/>
                            <a:prstDash val="solid"/>
                          </a:ln>
                          <a:solidFill>
                            <a:srgbClr val="FF000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7 </a:t>
                      </a:r>
                      <a:r>
                        <a:rPr lang="ru-RU" sz="1600" b="1" cap="all" spc="0">
                          <a:ln w="9000" cmpd="sng">
                            <a:noFill/>
                            <a:prstDash val="solid"/>
                          </a:ln>
                          <a:solidFill>
                            <a:srgbClr val="FF000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Шаг: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600" b="1" kern="1200" cap="all" spc="0">
                          <a:ln w="9000" cmpd="sng">
                            <a:noFill/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Можно заменить прямые образы и ассоциации косвенными, символическими</a:t>
                      </a:r>
                      <a:endParaRPr lang="ru-RU" sz="1600" b="1" cap="all" spc="0">
                        <a:ln w="9000" cmpd="sng">
                          <a:noFill/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</a:endParaRPr>
                    </a:p>
                    <a:p>
                      <a:endParaRPr lang="ru-RU" sz="1600" b="1" cap="all" spc="0">
                        <a:ln w="9000" cmpd="sng">
                          <a:noFill/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600" b="1" kern="1200" cap="all" spc="0">
                          <a:ln w="9000" cmpd="sng">
                            <a:noFill/>
                            <a:prstDash val="solid"/>
                          </a:ln>
                          <a:solidFill>
                            <a:srgbClr val="FF000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6 </a:t>
                      </a:r>
                      <a:r>
                        <a:rPr lang="ru-RU" sz="1600" b="1" cap="all" spc="0">
                          <a:ln w="9000" cmpd="sng">
                            <a:noFill/>
                            <a:prstDash val="solid"/>
                          </a:ln>
                          <a:solidFill>
                            <a:srgbClr val="FF000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Шаг: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600" b="1" kern="1200" cap="all" spc="0">
                          <a:ln w="9000" cmpd="sng">
                            <a:noFill/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Сконцентрировать смысл в одном элементе (центр)</a:t>
                      </a:r>
                      <a:endParaRPr lang="ru-RU" sz="1600" b="1" cap="all" spc="0">
                        <a:ln w="9000" cmpd="sng">
                          <a:noFill/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</a:endParaRPr>
                    </a:p>
                    <a:p>
                      <a:endParaRPr lang="ru-RU" sz="1600" b="1" cap="all" spc="0">
                        <a:ln w="9000" cmpd="sng">
                          <a:noFill/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600" b="1" kern="1200" cap="all" spc="0">
                          <a:ln w="9000" cmpd="sng">
                            <a:noFill/>
                            <a:prstDash val="solid"/>
                          </a:ln>
                          <a:solidFill>
                            <a:srgbClr val="FF000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5 </a:t>
                      </a:r>
                      <a:r>
                        <a:rPr lang="ru-RU" sz="1600" b="1" cap="all" spc="0">
                          <a:ln w="9000" cmpd="sng">
                            <a:noFill/>
                            <a:prstDash val="solid"/>
                          </a:ln>
                          <a:solidFill>
                            <a:srgbClr val="FF000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Шаг: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600" b="1" kern="1200" cap="all" spc="0">
                          <a:ln w="9000" cmpd="sng">
                            <a:noFill/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Определить последовательность</a:t>
                      </a:r>
                      <a:endParaRPr lang="ru-RU" sz="1600" b="1" cap="all" spc="0">
                        <a:ln w="9000" cmpd="sng">
                          <a:noFill/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</a:endParaRPr>
                    </a:p>
                    <a:p>
                      <a:endParaRPr lang="ru-RU" sz="1600" b="1" cap="all" spc="0">
                        <a:ln w="9000" cmpd="sng">
                          <a:noFill/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</a:endParaRPr>
                    </a:p>
                    <a:p>
                      <a:endParaRPr lang="ru-RU" sz="1600" b="1" cap="all" spc="0">
                        <a:ln w="9000" cmpd="sng">
                          <a:noFill/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3888" y="2420888"/>
            <a:ext cx="2160240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1315027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9EA5953D-6F12-4887-896B-57874B8DE470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07" t="1402" r="24773" b="33008"/>
          <a:stretch>
            <a:fillRect/>
          </a:stretch>
        </p:blipFill>
        <p:spPr bwMode="auto">
          <a:xfrm>
            <a:off x="2763009" y="1484784"/>
            <a:ext cx="3528391" cy="319350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EF6089C7-C6AD-44A6-97DE-89C93F875AC0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221" t="156" b="66962"/>
          <a:stretch>
            <a:fillRect/>
          </a:stretch>
        </p:blipFill>
        <p:spPr bwMode="auto">
          <a:xfrm>
            <a:off x="6488308" y="111844"/>
            <a:ext cx="2458784" cy="238424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Рисунок 10">
            <a:extLst>
              <a:ext uri="{FF2B5EF4-FFF2-40B4-BE49-F238E27FC236}">
                <a16:creationId xmlns="" xmlns:a16="http://schemas.microsoft.com/office/drawing/2014/main" id="{A3BB0F9F-644B-46B1-B9C9-F160302300A6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10" t="66540" r="24897"/>
          <a:stretch>
            <a:fillRect/>
          </a:stretch>
        </p:blipFill>
        <p:spPr bwMode="auto">
          <a:xfrm>
            <a:off x="140060" y="4327196"/>
            <a:ext cx="2515634" cy="237729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Рисунок 11">
            <a:extLst>
              <a:ext uri="{FF2B5EF4-FFF2-40B4-BE49-F238E27FC236}">
                <a16:creationId xmlns="" xmlns:a16="http://schemas.microsoft.com/office/drawing/2014/main" id="{0528B16C-8175-41D9-A445-1F19F151F78D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716" r="74579" b="33630"/>
          <a:stretch>
            <a:fillRect/>
          </a:stretch>
        </p:blipFill>
        <p:spPr bwMode="auto">
          <a:xfrm>
            <a:off x="6398715" y="4246091"/>
            <a:ext cx="2659240" cy="252027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Рисунок 12">
            <a:extLst>
              <a:ext uri="{FF2B5EF4-FFF2-40B4-BE49-F238E27FC236}">
                <a16:creationId xmlns="" xmlns:a16="http://schemas.microsoft.com/office/drawing/2014/main" id="{4A927A02-7B78-42BE-BB93-F85785822494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695" b="66660"/>
          <a:stretch>
            <a:fillRect/>
          </a:stretch>
        </p:blipFill>
        <p:spPr bwMode="auto">
          <a:xfrm>
            <a:off x="135414" y="154542"/>
            <a:ext cx="2520280" cy="237626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560548624"/>
      </p:ext>
    </p:extLst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23484" y="-1"/>
            <a:ext cx="9167484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 descr="C:\Users\user\Desktop\IMG-20240314-WA004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7544" y="236883"/>
            <a:ext cx="3591130" cy="6384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user\Desktop\IMG-20240314-WA003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11960" y="476672"/>
            <a:ext cx="4748584" cy="2671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user\Desktop\IMG-20240314-WA0036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11959" y="3951930"/>
            <a:ext cx="4736527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1182956"/>
      </p:ext>
    </p:extLst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 descr="C:\Users\user\Desktop\IMG-20240314-WA004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1520" y="310344"/>
            <a:ext cx="3508488" cy="6237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user\Desktop\IMG-20240314-WA004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139952" y="310344"/>
            <a:ext cx="4855911" cy="273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user\Desktop\IMG-20240314-WA0037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112800" y="3800933"/>
            <a:ext cx="4883063" cy="2746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9744869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6</Paragraphs>
  <Slides>9</Slides>
  <Notes>0</Notes>
  <TotalTime>1247</TotalTime>
  <HiddenSlides>0</HiddenSlides>
  <MMClips>0</MMClips>
  <ScaleCrop>0</ScaleCrop>
  <HeadingPairs>
    <vt:vector baseType="variant" size="6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baseType="lpstr" size="14">
      <vt:lpstr>Arial</vt:lpstr>
      <vt:lpstr>Calibri</vt:lpstr>
      <vt:lpstr>Times New Roman</vt:lpstr>
      <vt:lpstr>Arial Black</vt:lpstr>
      <vt:lpstr>Тема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Презентация PowerPoint</dc:title>
  <dc:creator>Пользователь</dc:creator>
  <cp:lastModifiedBy>user</cp:lastModifiedBy>
  <cp:revision>41</cp:revision>
  <dcterms:created xsi:type="dcterms:W3CDTF">2019-02-14T17:44:48Z</dcterms:created>
  <dcterms:modified xsi:type="dcterms:W3CDTF">2024-03-14T17:45:11Z</dcterms:modified>
</cp:coreProperties>
</file>