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55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2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838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94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9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029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17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106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263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256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E92D7-33CF-4211-BC54-A4A28297BAA5}" type="datetimeFigureOut">
              <a:rPr lang="ru-RU" smtClean="0"/>
              <a:t>16.03.2024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DF239-CAC0-4C22-BE49-C4280AE371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4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851920" y="2132856"/>
            <a:ext cx="4278735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Речевые игры и</a:t>
            </a:r>
          </a:p>
          <a:p>
            <a:r>
              <a:rPr lang="ru-RU" sz="4000" b="1" i="1" dirty="0" smtClean="0">
                <a:solidFill>
                  <a:srgbClr val="00B050"/>
                </a:solidFill>
              </a:rPr>
              <a:t> упражнения </a:t>
            </a:r>
          </a:p>
          <a:p>
            <a:r>
              <a:rPr lang="ru-RU" sz="4000" b="1" i="1" dirty="0" smtClean="0">
                <a:solidFill>
                  <a:srgbClr val="00B050"/>
                </a:solidFill>
              </a:rPr>
              <a:t>по теме </a:t>
            </a:r>
            <a:r>
              <a:rPr lang="ru-RU" sz="4400" b="1" i="1" dirty="0" smtClean="0">
                <a:solidFill>
                  <a:srgbClr val="002060"/>
                </a:solidFill>
              </a:rPr>
              <a:t>«Весна»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08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1032" y="620688"/>
            <a:ext cx="871296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Умение легко и свободно пользоваться своим словарным запасом необходимо ребенку для уверенного общения, успешного обучения и гармоничного развития. Речевые игры и занимательные упражнения помогут обогатить и активизировать лексику Вашего ребенка.</a:t>
            </a:r>
          </a:p>
          <a:p>
            <a:pPr algn="ctr"/>
            <a:r>
              <a:rPr lang="ru-RU" sz="2000" b="1" i="1" dirty="0"/>
              <a:t>«Я знаю пять …»</a:t>
            </a:r>
            <a:endParaRPr lang="ru-RU" sz="2000" i="1" dirty="0"/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(</a:t>
            </a:r>
            <a:r>
              <a:rPr lang="ru-RU" i="1" dirty="0" smtClean="0">
                <a:solidFill>
                  <a:srgbClr val="0070C0"/>
                </a:solidFill>
              </a:rPr>
              <a:t>Это </a:t>
            </a:r>
            <a:r>
              <a:rPr lang="ru-RU" i="1" dirty="0">
                <a:solidFill>
                  <a:srgbClr val="0070C0"/>
                </a:solidFill>
              </a:rPr>
              <a:t>могут быть названия предметов, растений, животных и т.п</a:t>
            </a:r>
            <a:r>
              <a:rPr lang="ru-RU" i="1" dirty="0" smtClean="0">
                <a:solidFill>
                  <a:srgbClr val="0070C0"/>
                </a:solidFill>
              </a:rPr>
              <a:t>.)</a:t>
            </a:r>
            <a:endParaRPr lang="ru-RU" i="1" dirty="0">
              <a:solidFill>
                <a:srgbClr val="0070C0"/>
              </a:solidFill>
            </a:endParaRPr>
          </a:p>
          <a:p>
            <a:pPr algn="ctr"/>
            <a:r>
              <a:rPr lang="ru-RU" dirty="0"/>
              <a:t>Я знаю 5 перелетных птиц: …</a:t>
            </a:r>
          </a:p>
          <a:p>
            <a:pPr algn="ctr"/>
            <a:r>
              <a:rPr lang="ru-RU" dirty="0"/>
              <a:t>Я знаю 5 первоцветов: …</a:t>
            </a:r>
          </a:p>
          <a:p>
            <a:pPr algn="ctr"/>
            <a:r>
              <a:rPr lang="ru-RU" dirty="0"/>
              <a:t>Я знаю 5 насекомых: …</a:t>
            </a:r>
          </a:p>
          <a:p>
            <a:pPr algn="ctr"/>
            <a:r>
              <a:rPr lang="ru-RU" dirty="0"/>
              <a:t>Я знаю 5 зверей, проснувшихся от зимней спячки: …</a:t>
            </a:r>
          </a:p>
          <a:p>
            <a:pPr algn="ctr"/>
            <a:r>
              <a:rPr lang="ru-RU" dirty="0"/>
              <a:t>Я знаю 5 названий деревьев: …</a:t>
            </a:r>
          </a:p>
          <a:p>
            <a:pPr algn="ctr"/>
            <a:r>
              <a:rPr lang="ru-RU" b="1" dirty="0"/>
              <a:t> </a:t>
            </a:r>
            <a:r>
              <a:rPr lang="ru-RU" sz="2000" b="1" i="1" dirty="0"/>
              <a:t>«Придумай как можно больше слов»</a:t>
            </a:r>
            <a:endParaRPr lang="ru-RU" sz="2000" i="1" dirty="0"/>
          </a:p>
          <a:p>
            <a:pPr algn="ctr"/>
            <a:r>
              <a:rPr lang="ru-RU" dirty="0"/>
              <a:t>Весенний – день, дождь, гром, цветок, праздник;</a:t>
            </a:r>
          </a:p>
          <a:p>
            <a:pPr algn="ctr"/>
            <a:r>
              <a:rPr lang="ru-RU" dirty="0"/>
              <a:t>Весенняя - … (гроза, капель, …);</a:t>
            </a:r>
          </a:p>
          <a:p>
            <a:pPr algn="ctr"/>
            <a:r>
              <a:rPr lang="ru-RU" dirty="0"/>
              <a:t>Весенние - … (дни, цветы, …)</a:t>
            </a:r>
          </a:p>
          <a:p>
            <a:pPr algn="ctr"/>
            <a:r>
              <a:rPr lang="ru-RU" sz="2000" b="1" i="1" dirty="0"/>
              <a:t>«Исправь предложения»</a:t>
            </a:r>
            <a:endParaRPr lang="ru-RU" sz="2000" i="1" dirty="0"/>
          </a:p>
          <a:p>
            <a:pPr algn="ctr"/>
            <a:r>
              <a:rPr lang="ru-RU" dirty="0"/>
              <a:t>Подснежник расцвела первым.</a:t>
            </a:r>
          </a:p>
          <a:p>
            <a:pPr algn="ctr"/>
            <a:r>
              <a:rPr lang="ru-RU" dirty="0"/>
              <a:t>Весной расцвел ярко-желтая одуванчик.</a:t>
            </a:r>
          </a:p>
          <a:p>
            <a:pPr algn="ctr"/>
            <a:r>
              <a:rPr lang="ru-RU" dirty="0"/>
              <a:t>Цветы у мать – и – мачех и одуванчик похожи.</a:t>
            </a:r>
          </a:p>
        </p:txBody>
      </p:sp>
    </p:spTree>
    <p:extLst>
      <p:ext uri="{BB962C8B-B14F-4D97-AF65-F5344CB8AC3E}">
        <p14:creationId xmlns:p14="http://schemas.microsoft.com/office/powerpoint/2010/main" val="2666354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-1"/>
            <a:ext cx="8928992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/>
              <a:t>«Что лишнее?»</a:t>
            </a:r>
            <a:endParaRPr lang="ru-RU" sz="2000" i="1" dirty="0"/>
          </a:p>
          <a:p>
            <a:pPr algn="ctr"/>
            <a:r>
              <a:rPr lang="ru-RU" dirty="0"/>
              <a:t>Август, март, апрель, май.</a:t>
            </a:r>
          </a:p>
          <a:p>
            <a:pPr algn="ctr"/>
            <a:r>
              <a:rPr lang="ru-RU" dirty="0"/>
              <a:t>Почки, проталины, ледоход, листопад.</a:t>
            </a:r>
          </a:p>
          <a:p>
            <a:pPr algn="ctr"/>
            <a:r>
              <a:rPr lang="ru-RU" dirty="0"/>
              <a:t>Грач, скворец, снегирь, журавль.</a:t>
            </a:r>
          </a:p>
          <a:p>
            <a:pPr algn="ctr"/>
            <a:r>
              <a:rPr lang="ru-RU" dirty="0"/>
              <a:t>Ромашка, одуванчик, ландыш, подснежник.</a:t>
            </a:r>
          </a:p>
          <a:p>
            <a:pPr algn="ctr"/>
            <a:r>
              <a:rPr lang="ru-RU" dirty="0"/>
              <a:t>Капель, первоцвет, фрукты, листва.</a:t>
            </a:r>
          </a:p>
          <a:p>
            <a:pPr algn="ctr"/>
            <a:r>
              <a:rPr lang="ru-RU" b="1" dirty="0"/>
              <a:t> </a:t>
            </a:r>
            <a:r>
              <a:rPr lang="ru-RU" sz="2000" b="1" i="1" dirty="0"/>
              <a:t>«Добавь словечко»</a:t>
            </a:r>
            <a:endParaRPr lang="ru-RU" sz="2000" i="1" dirty="0"/>
          </a:p>
          <a:p>
            <a:pPr algn="ctr"/>
            <a:r>
              <a:rPr lang="ru-RU" dirty="0"/>
              <a:t>Солнышко светит как? - … (ярко, …)</a:t>
            </a:r>
          </a:p>
          <a:p>
            <a:pPr algn="ctr"/>
            <a:r>
              <a:rPr lang="ru-RU" dirty="0"/>
              <a:t>Птички щебечут как? – (звонко, …)</a:t>
            </a:r>
          </a:p>
          <a:p>
            <a:pPr algn="ctr"/>
            <a:r>
              <a:rPr lang="ru-RU" dirty="0"/>
              <a:t>Бабочки летают как? - …</a:t>
            </a:r>
          </a:p>
          <a:p>
            <a:pPr algn="ctr"/>
            <a:r>
              <a:rPr lang="ru-RU" dirty="0"/>
              <a:t>Дождик капает как? - …</a:t>
            </a:r>
          </a:p>
          <a:p>
            <a:pPr algn="ctr"/>
            <a:r>
              <a:rPr lang="ru-RU" dirty="0"/>
              <a:t>Листочки распускаются как? - …</a:t>
            </a:r>
          </a:p>
          <a:p>
            <a:pPr algn="ctr"/>
            <a:r>
              <a:rPr lang="ru-RU" dirty="0"/>
              <a:t>«Что происходит в природе?»</a:t>
            </a:r>
          </a:p>
          <a:p>
            <a:pPr algn="ctr"/>
            <a:r>
              <a:rPr lang="ru-RU" sz="2000" b="1" i="1" dirty="0" smtClean="0"/>
              <a:t>«</a:t>
            </a:r>
            <a:r>
              <a:rPr lang="ru-RU" sz="2000" b="1" i="1" dirty="0"/>
              <a:t>Закончи предложение»</a:t>
            </a:r>
            <a:endParaRPr lang="ru-RU" sz="2000" i="1" dirty="0"/>
          </a:p>
          <a:p>
            <a:pPr algn="ctr"/>
            <a:r>
              <a:rPr lang="ru-RU" dirty="0"/>
              <a:t>Закончи предложения ответив на вопрос «Как?»</a:t>
            </a:r>
          </a:p>
          <a:p>
            <a:pPr algn="ctr"/>
            <a:r>
              <a:rPr lang="ru-RU" dirty="0"/>
              <a:t>Утром светло, а днем (как?) еще светлее.</a:t>
            </a:r>
          </a:p>
          <a:p>
            <a:pPr algn="ctr"/>
            <a:r>
              <a:rPr lang="ru-RU" dirty="0"/>
              <a:t>Вечером темно, а ночью еще …</a:t>
            </a:r>
          </a:p>
          <a:p>
            <a:pPr algn="ctr"/>
            <a:r>
              <a:rPr lang="ru-RU" dirty="0"/>
              <a:t>Весной солнце светит ярко, а летом еще …</a:t>
            </a:r>
          </a:p>
          <a:p>
            <a:pPr algn="ctr"/>
            <a:r>
              <a:rPr lang="ru-RU" dirty="0"/>
              <a:t>Весной птицы поют звонко, а летом еще …</a:t>
            </a:r>
          </a:p>
          <a:p>
            <a:pPr algn="ctr"/>
            <a:r>
              <a:rPr lang="ru-RU" dirty="0"/>
              <a:t>Черепаха ползет медленно, а улитка еще …</a:t>
            </a:r>
          </a:p>
          <a:p>
            <a:pPr algn="ctr"/>
            <a:r>
              <a:rPr lang="ru-RU" dirty="0"/>
              <a:t>В пальто тепло, а в шубе еще …</a:t>
            </a:r>
          </a:p>
          <a:p>
            <a:pPr algn="ctr"/>
            <a:r>
              <a:rPr lang="ru-RU" dirty="0"/>
              <a:t>Пчела летит быстро, а птица еще …</a:t>
            </a:r>
          </a:p>
          <a:p>
            <a:pPr algn="ctr"/>
            <a:r>
              <a:rPr lang="ru-RU" dirty="0"/>
              <a:t>Ручей широкий, а река еще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889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404664"/>
            <a:ext cx="84969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/>
              <a:t>«Что делают?»</a:t>
            </a:r>
            <a:endParaRPr lang="ru-RU" sz="2000" i="1" dirty="0"/>
          </a:p>
          <a:p>
            <a:pPr algn="ctr"/>
            <a:r>
              <a:rPr lang="ru-RU" dirty="0"/>
              <a:t>Солнце (что делает?) …</a:t>
            </a:r>
          </a:p>
          <a:p>
            <a:pPr algn="ctr"/>
            <a:r>
              <a:rPr lang="ru-RU" dirty="0" smtClean="0"/>
              <a:t>(Снег,сосульки,птицы,трава,деревья,ручьи,почки,листья,сады,яблони,дети,</a:t>
            </a:r>
          </a:p>
          <a:p>
            <a:pPr algn="ctr"/>
            <a:r>
              <a:rPr lang="ru-RU" dirty="0" smtClean="0"/>
              <a:t>насекомые,ветер,бабочки,бутоны,проталины,дождь,облака,скворцы,растения).</a:t>
            </a:r>
            <a:endParaRPr lang="ru-RU" dirty="0"/>
          </a:p>
          <a:p>
            <a:pPr algn="ctr"/>
            <a:r>
              <a:rPr lang="ru-RU" sz="2000" b="1" i="1" dirty="0"/>
              <a:t> «Один, два, много»</a:t>
            </a:r>
            <a:endParaRPr lang="ru-RU" sz="2000" i="1" dirty="0"/>
          </a:p>
          <a:p>
            <a:pPr algn="ctr"/>
            <a:r>
              <a:rPr lang="ru-RU" i="1" dirty="0">
                <a:solidFill>
                  <a:srgbClr val="0070C0"/>
                </a:solidFill>
              </a:rPr>
              <a:t>Посчитай предметы по следующей схеме:</a:t>
            </a:r>
          </a:p>
          <a:p>
            <a:pPr algn="ctr"/>
            <a:r>
              <a:rPr lang="ru-RU" dirty="0"/>
              <a:t>Скворец – один скворец, два скворца, много скворцов.</a:t>
            </a:r>
          </a:p>
          <a:p>
            <a:pPr algn="ctr"/>
            <a:r>
              <a:rPr lang="ru-RU" dirty="0" smtClean="0"/>
              <a:t>(Бутон,цветок,ландыш,тюльпан,медвежонок,птенец,первоцвет,скворечник,лужа,</a:t>
            </a:r>
          </a:p>
          <a:p>
            <a:pPr algn="ctr"/>
            <a:r>
              <a:rPr lang="ru-RU" dirty="0" smtClean="0"/>
              <a:t>ручей, гроза, нарцисс, почка, птица, листочек).</a:t>
            </a:r>
          </a:p>
          <a:p>
            <a:pPr algn="ctr"/>
            <a:r>
              <a:rPr lang="ru-RU" sz="2000" b="1" i="1" dirty="0"/>
              <a:t> «Цвет и ответ»</a:t>
            </a:r>
            <a:endParaRPr lang="ru-RU" sz="2000" i="1" dirty="0"/>
          </a:p>
          <a:p>
            <a:pPr algn="ctr"/>
            <a:r>
              <a:rPr lang="ru-RU" i="1" dirty="0">
                <a:solidFill>
                  <a:srgbClr val="0070C0"/>
                </a:solidFill>
              </a:rPr>
              <a:t>Подбери названия трех предметов такого же цвета. Если подберешь пять </a:t>
            </a:r>
          </a:p>
          <a:p>
            <a:pPr algn="ctr"/>
            <a:r>
              <a:rPr lang="ru-RU" i="1" dirty="0">
                <a:solidFill>
                  <a:srgbClr val="0070C0"/>
                </a:solidFill>
              </a:rPr>
              <a:t>слов, ты - победитель!</a:t>
            </a:r>
          </a:p>
          <a:p>
            <a:pPr algn="ctr"/>
            <a:r>
              <a:rPr lang="ru-RU" dirty="0"/>
              <a:t>Монета такого же цвета, как …</a:t>
            </a:r>
          </a:p>
          <a:p>
            <a:pPr algn="ctr"/>
            <a:r>
              <a:rPr lang="ru-RU" dirty="0"/>
              <a:t>Одуванчик такого же цвета, как …</a:t>
            </a:r>
          </a:p>
          <a:p>
            <a:pPr algn="ctr"/>
            <a:r>
              <a:rPr lang="ru-RU" dirty="0"/>
              <a:t>Ствол дерева такого же цвета, как …</a:t>
            </a:r>
          </a:p>
          <a:p>
            <a:pPr algn="ctr"/>
            <a:r>
              <a:rPr lang="ru-RU" dirty="0"/>
              <a:t>Подснежник такого же цвета, как …</a:t>
            </a:r>
          </a:p>
          <a:p>
            <a:pPr algn="ctr"/>
            <a:r>
              <a:rPr lang="ru-RU" dirty="0"/>
              <a:t>Радуга такого же цвета, как …</a:t>
            </a:r>
          </a:p>
          <a:p>
            <a:pPr algn="ctr"/>
            <a:r>
              <a:rPr lang="ru-RU" dirty="0"/>
              <a:t>Елка такого же цвета, как …</a:t>
            </a:r>
          </a:p>
          <a:p>
            <a:pPr algn="ctr"/>
            <a:r>
              <a:rPr lang="ru-RU" b="1" i="1" u="sng" dirty="0"/>
              <a:t>Пример:</a:t>
            </a:r>
            <a:r>
              <a:rPr lang="ru-RU" dirty="0"/>
              <a:t> Монета такого же цвета, как: мамина цепочка, кастрюля, половник, </a:t>
            </a:r>
          </a:p>
          <a:p>
            <a:pPr algn="ctr"/>
            <a:r>
              <a:rPr lang="ru-RU" dirty="0"/>
              <a:t>столовая ложка, вилка.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923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3508" y="548680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«</a:t>
            </a:r>
            <a:r>
              <a:rPr lang="ru-RU" sz="2000" b="1" i="1" dirty="0"/>
              <a:t>Почемучка»</a:t>
            </a:r>
            <a:endParaRPr lang="ru-RU" sz="2000" i="1" dirty="0"/>
          </a:p>
          <a:p>
            <a:pPr algn="ctr"/>
            <a:r>
              <a:rPr lang="ru-RU" i="1" dirty="0" smtClean="0">
                <a:solidFill>
                  <a:srgbClr val="0070C0"/>
                </a:solidFill>
              </a:rPr>
              <a:t>(С </a:t>
            </a:r>
            <a:r>
              <a:rPr lang="ru-RU" i="1" dirty="0">
                <a:solidFill>
                  <a:srgbClr val="0070C0"/>
                </a:solidFill>
              </a:rPr>
              <a:t>помощью вопросов учим ребенка устанавливать причинно-следственные </a:t>
            </a:r>
          </a:p>
          <a:p>
            <a:pPr algn="ctr"/>
            <a:r>
              <a:rPr lang="ru-RU" i="1" dirty="0">
                <a:solidFill>
                  <a:srgbClr val="0070C0"/>
                </a:solidFill>
              </a:rPr>
              <a:t>связи в природе и рассказывать об этом</a:t>
            </a:r>
            <a:r>
              <a:rPr lang="ru-RU" i="1" dirty="0" smtClean="0">
                <a:solidFill>
                  <a:srgbClr val="0070C0"/>
                </a:solidFill>
              </a:rPr>
              <a:t>.)</a:t>
            </a:r>
            <a:endParaRPr lang="ru-RU" i="1" dirty="0">
              <a:solidFill>
                <a:srgbClr val="0070C0"/>
              </a:solidFill>
            </a:endParaRPr>
          </a:p>
          <a:p>
            <a:pPr algn="ctr"/>
            <a:r>
              <a:rPr lang="ru-RU" dirty="0"/>
              <a:t>Почему весной тает снег? (Потому что пригревает солнышко.)</a:t>
            </a:r>
          </a:p>
          <a:p>
            <a:pPr algn="ctr"/>
            <a:r>
              <a:rPr lang="ru-RU" dirty="0"/>
              <a:t>Почему бегут ручьи? (Потому что тает снег.)</a:t>
            </a:r>
          </a:p>
          <a:p>
            <a:pPr algn="ctr"/>
            <a:r>
              <a:rPr lang="ru-RU" dirty="0"/>
              <a:t>Почему тает лед? (Потому что греет солнышко.)</a:t>
            </a:r>
          </a:p>
          <a:p>
            <a:pPr algn="ctr"/>
            <a:r>
              <a:rPr lang="ru-RU" dirty="0"/>
              <a:t>Почему трескается лед? (Потому что он тает.)</a:t>
            </a:r>
          </a:p>
          <a:p>
            <a:pPr algn="ctr"/>
            <a:r>
              <a:rPr lang="ru-RU" dirty="0"/>
              <a:t>Почему набухают почки? (Потому что в них начинают расти листочки.)</a:t>
            </a:r>
          </a:p>
          <a:p>
            <a:pPr algn="ctr"/>
            <a:r>
              <a:rPr lang="ru-RU" dirty="0"/>
              <a:t>Почему лопаются почки? (Потому что листочки выросли в почках.)</a:t>
            </a:r>
          </a:p>
          <a:p>
            <a:pPr algn="ctr"/>
            <a:r>
              <a:rPr lang="ru-RU" dirty="0"/>
              <a:t>Почему пробивается травка и вырастают цветы? (Потому что с земли сошел снег и </a:t>
            </a:r>
          </a:p>
          <a:p>
            <a:pPr algn="ctr"/>
            <a:r>
              <a:rPr lang="ru-RU" dirty="0"/>
              <a:t>земля потеплела.)</a:t>
            </a:r>
          </a:p>
          <a:p>
            <a:pPr algn="ctr"/>
            <a:r>
              <a:rPr lang="ru-RU" dirty="0"/>
              <a:t>Почему появляются насекомые? (Потому что тепло и появляются растения.)</a:t>
            </a:r>
          </a:p>
          <a:p>
            <a:pPr algn="ctr"/>
            <a:r>
              <a:rPr lang="ru-RU" dirty="0"/>
              <a:t>Почему прилетают перелетные птицы? (Потому что появляется корм – насекомые.)</a:t>
            </a:r>
          </a:p>
          <a:p>
            <a:pPr algn="ctr"/>
            <a:r>
              <a:rPr lang="ru-RU" dirty="0"/>
              <a:t>Почему дикие животные просыпаются от зимней спячки? (Потому что тепло и </a:t>
            </a:r>
          </a:p>
          <a:p>
            <a:pPr algn="ctr"/>
            <a:r>
              <a:rPr lang="ru-RU" dirty="0"/>
              <a:t>появляется корм.)</a:t>
            </a:r>
          </a:p>
          <a:p>
            <a:pPr algn="ctr"/>
            <a:r>
              <a:rPr lang="ru-RU" dirty="0"/>
              <a:t>Почему люди рады весне? (Потому что …)</a:t>
            </a:r>
          </a:p>
        </p:txBody>
      </p:sp>
    </p:spTree>
    <p:extLst>
      <p:ext uri="{BB962C8B-B14F-4D97-AF65-F5344CB8AC3E}">
        <p14:creationId xmlns:p14="http://schemas.microsoft.com/office/powerpoint/2010/main" val="2352638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8476" y="476672"/>
            <a:ext cx="8856984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/>
              <a:t>«Что сначала, что потом, а что в конце?»</a:t>
            </a:r>
            <a:endParaRPr lang="ru-RU" sz="2000" i="1" dirty="0"/>
          </a:p>
          <a:p>
            <a:pPr algn="ctr"/>
            <a:r>
              <a:rPr lang="ru-RU" i="1" dirty="0" smtClean="0">
                <a:solidFill>
                  <a:srgbClr val="0070C0"/>
                </a:solidFill>
              </a:rPr>
              <a:t>(Назовите </a:t>
            </a:r>
            <a:r>
              <a:rPr lang="ru-RU" i="1" dirty="0">
                <a:solidFill>
                  <a:srgbClr val="0070C0"/>
                </a:solidFill>
              </a:rPr>
              <a:t>ребенку три слова и задайте вопрос, с помощью которого он должен </a:t>
            </a:r>
          </a:p>
          <a:p>
            <a:pPr algn="ctr"/>
            <a:r>
              <a:rPr lang="ru-RU" i="1" dirty="0">
                <a:solidFill>
                  <a:srgbClr val="0070C0"/>
                </a:solidFill>
              </a:rPr>
              <a:t>составить предложение</a:t>
            </a:r>
            <a:r>
              <a:rPr lang="ru-RU" i="1" dirty="0" smtClean="0">
                <a:solidFill>
                  <a:srgbClr val="0070C0"/>
                </a:solidFill>
              </a:rPr>
              <a:t>.)</a:t>
            </a:r>
            <a:endParaRPr lang="ru-RU" i="1" dirty="0">
              <a:solidFill>
                <a:srgbClr val="0070C0"/>
              </a:solidFill>
            </a:endParaRPr>
          </a:p>
          <a:p>
            <a:r>
              <a:rPr lang="ru-RU" b="1" i="1" u="sng" dirty="0" err="1" smtClean="0"/>
              <a:t>Пример:</a:t>
            </a:r>
            <a:r>
              <a:rPr lang="ru-RU" dirty="0" err="1" smtClean="0"/>
              <a:t>Листочки</a:t>
            </a:r>
            <a:r>
              <a:rPr lang="ru-RU" dirty="0" smtClean="0"/>
              <a:t> </a:t>
            </a:r>
            <a:r>
              <a:rPr lang="ru-RU" dirty="0"/>
              <a:t>– солнышко – капель</a:t>
            </a:r>
          </a:p>
          <a:p>
            <a:r>
              <a:rPr lang="ru-RU" b="1" i="1" u="sng" dirty="0"/>
              <a:t>Вопрос:</a:t>
            </a:r>
            <a:r>
              <a:rPr lang="ru-RU" b="1" u="sng" dirty="0"/>
              <a:t> </a:t>
            </a:r>
            <a:r>
              <a:rPr lang="ru-RU" dirty="0"/>
              <a:t>Что сначала, что потом, а что в конце?</a:t>
            </a:r>
          </a:p>
          <a:p>
            <a:r>
              <a:rPr lang="ru-RU" b="1" i="1" u="sng" dirty="0"/>
              <a:t>Ответ:</a:t>
            </a:r>
            <a:r>
              <a:rPr lang="ru-RU" dirty="0"/>
              <a:t> Сначала греет солнышко, потом бывает капель, а в конце вырастают </a:t>
            </a:r>
          </a:p>
          <a:p>
            <a:r>
              <a:rPr lang="ru-RU" dirty="0"/>
              <a:t>листочки.</a:t>
            </a:r>
          </a:p>
          <a:p>
            <a:pPr algn="ctr"/>
            <a:r>
              <a:rPr lang="ru-RU" dirty="0"/>
              <a:t>ледоход – травка – солнышко</a:t>
            </a:r>
          </a:p>
          <a:p>
            <a:pPr algn="ctr"/>
            <a:r>
              <a:rPr lang="ru-RU" dirty="0"/>
              <a:t>почки – ручьи – одуванчики</a:t>
            </a:r>
          </a:p>
          <a:p>
            <a:pPr algn="ctr"/>
            <a:r>
              <a:rPr lang="ru-RU" dirty="0"/>
              <a:t>птицы – проталина – солнышко</a:t>
            </a:r>
          </a:p>
          <a:p>
            <a:pPr algn="ctr"/>
            <a:r>
              <a:rPr lang="ru-RU" dirty="0"/>
              <a:t>листочки – лужи – </a:t>
            </a:r>
            <a:r>
              <a:rPr lang="ru-RU" dirty="0" smtClean="0"/>
              <a:t>сугробы.</a:t>
            </a:r>
          </a:p>
          <a:p>
            <a:pPr algn="ctr"/>
            <a:r>
              <a:rPr lang="ru-RU" b="1" i="1" dirty="0" smtClean="0"/>
              <a:t> </a:t>
            </a:r>
            <a:r>
              <a:rPr lang="ru-RU" sz="2000" b="1" i="1" dirty="0" smtClean="0"/>
              <a:t>«Подбираем признаки к предметам и наоборот»</a:t>
            </a:r>
            <a:endParaRPr lang="ru-RU" sz="2000" i="1" dirty="0" smtClean="0"/>
          </a:p>
          <a:p>
            <a:pPr algn="ctr"/>
            <a:r>
              <a:rPr lang="ru-RU" dirty="0" smtClean="0"/>
              <a:t>Солнышко (какое?) – </a:t>
            </a:r>
            <a:r>
              <a:rPr lang="ru-RU" i="1" dirty="0" smtClean="0"/>
              <a:t>яркое, весеннее, лучистое, теплое.</a:t>
            </a:r>
            <a:endParaRPr lang="ru-RU" dirty="0" smtClean="0"/>
          </a:p>
          <a:p>
            <a:pPr algn="ctr"/>
            <a:r>
              <a:rPr lang="ru-RU" dirty="0" smtClean="0"/>
              <a:t>Небо (какое?) – </a:t>
            </a:r>
            <a:r>
              <a:rPr lang="ru-RU" i="1" dirty="0" smtClean="0"/>
              <a:t>голубое, высокое, яркое.</a:t>
            </a:r>
            <a:endParaRPr lang="ru-RU" dirty="0" smtClean="0"/>
          </a:p>
          <a:p>
            <a:pPr algn="ctr"/>
            <a:r>
              <a:rPr lang="ru-RU" dirty="0" smtClean="0"/>
              <a:t>Облака (какие?) – </a:t>
            </a:r>
            <a:r>
              <a:rPr lang="ru-RU" i="1" dirty="0" smtClean="0"/>
              <a:t>легкие, белые, пушистые.</a:t>
            </a:r>
            <a:endParaRPr lang="ru-RU" dirty="0" smtClean="0"/>
          </a:p>
          <a:p>
            <a:pPr algn="ctr"/>
            <a:r>
              <a:rPr lang="ru-RU" dirty="0" smtClean="0"/>
              <a:t>Травка (какая?) – </a:t>
            </a:r>
            <a:r>
              <a:rPr lang="ru-RU" i="1" dirty="0" smtClean="0"/>
              <a:t>молодая, зеленая, первая.</a:t>
            </a:r>
            <a:endParaRPr lang="ru-RU" dirty="0" smtClean="0"/>
          </a:p>
          <a:p>
            <a:pPr algn="ctr"/>
            <a:r>
              <a:rPr lang="ru-RU" dirty="0" smtClean="0"/>
              <a:t>Яркое, тёплое (что это?) – </a:t>
            </a:r>
            <a:r>
              <a:rPr lang="ru-RU" i="1" dirty="0" smtClean="0"/>
              <a:t>солнце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Первая, зелёная (что это? - … И т. д.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90050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" y="1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0118" y="166568"/>
            <a:ext cx="842493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Игра с мячом «Назови ласково»</a:t>
            </a:r>
            <a:endParaRPr lang="ru-RU" sz="2000" i="1" dirty="0" smtClean="0"/>
          </a:p>
          <a:p>
            <a:r>
              <a:rPr lang="ru-RU" i="1" dirty="0" smtClean="0">
                <a:solidFill>
                  <a:srgbClr val="0070C0"/>
                </a:solidFill>
              </a:rPr>
              <a:t>(Взрослый называет слово и бросает ребёнку мяч, а задача ребенка придумать новое слово и вернуть мяч вам.)</a:t>
            </a:r>
          </a:p>
          <a:p>
            <a:pPr algn="ctr"/>
            <a:r>
              <a:rPr lang="ru-RU" dirty="0" smtClean="0"/>
              <a:t>Солнце</a:t>
            </a:r>
            <a:r>
              <a:rPr lang="ru-RU" i="1" dirty="0" smtClean="0"/>
              <a:t> – солнышко,</a:t>
            </a:r>
            <a:endParaRPr lang="ru-RU" dirty="0" smtClean="0"/>
          </a:p>
          <a:p>
            <a:pPr algn="ctr"/>
            <a:r>
              <a:rPr lang="ru-RU" dirty="0" smtClean="0"/>
              <a:t>Облако</a:t>
            </a:r>
            <a:r>
              <a:rPr lang="ru-RU" i="1" dirty="0" smtClean="0"/>
              <a:t> – облачко,</a:t>
            </a:r>
            <a:endParaRPr lang="ru-RU" dirty="0" smtClean="0"/>
          </a:p>
          <a:p>
            <a:pPr algn="ctr"/>
            <a:r>
              <a:rPr lang="ru-RU" dirty="0" smtClean="0"/>
              <a:t>дождь</a:t>
            </a:r>
            <a:r>
              <a:rPr lang="ru-RU" i="1" dirty="0" smtClean="0"/>
              <a:t> – дождик,</a:t>
            </a:r>
            <a:endParaRPr lang="ru-RU" dirty="0" smtClean="0"/>
          </a:p>
          <a:p>
            <a:pPr algn="ctr"/>
            <a:r>
              <a:rPr lang="ru-RU" dirty="0" smtClean="0"/>
              <a:t>лужа</a:t>
            </a:r>
            <a:r>
              <a:rPr lang="ru-RU" i="1" dirty="0" smtClean="0"/>
              <a:t> – лужица,</a:t>
            </a:r>
            <a:endParaRPr lang="ru-RU" dirty="0" smtClean="0"/>
          </a:p>
          <a:p>
            <a:pPr algn="ctr"/>
            <a:r>
              <a:rPr lang="ru-RU" dirty="0" smtClean="0"/>
              <a:t>сосулька</a:t>
            </a:r>
            <a:r>
              <a:rPr lang="ru-RU" i="1" dirty="0" smtClean="0"/>
              <a:t> – сосулечка,</a:t>
            </a:r>
            <a:endParaRPr lang="ru-RU" dirty="0" smtClean="0"/>
          </a:p>
          <a:p>
            <a:pPr algn="ctr"/>
            <a:r>
              <a:rPr lang="ru-RU" dirty="0" smtClean="0"/>
              <a:t>льдина</a:t>
            </a:r>
            <a:r>
              <a:rPr lang="ru-RU" i="1" dirty="0" smtClean="0"/>
              <a:t>– льдинка,</a:t>
            </a:r>
            <a:endParaRPr lang="ru-RU" dirty="0" smtClean="0"/>
          </a:p>
          <a:p>
            <a:pPr algn="ctr"/>
            <a:r>
              <a:rPr lang="ru-RU" dirty="0" smtClean="0"/>
              <a:t>проталина</a:t>
            </a:r>
            <a:r>
              <a:rPr lang="ru-RU" i="1" dirty="0" smtClean="0"/>
              <a:t> – проталинка,</a:t>
            </a:r>
            <a:endParaRPr lang="ru-RU" dirty="0" smtClean="0"/>
          </a:p>
          <a:p>
            <a:pPr algn="ctr"/>
            <a:r>
              <a:rPr lang="ru-RU" dirty="0" smtClean="0"/>
              <a:t>птица</a:t>
            </a:r>
            <a:r>
              <a:rPr lang="ru-RU" i="1" dirty="0" smtClean="0"/>
              <a:t> – птичка,</a:t>
            </a:r>
            <a:endParaRPr lang="ru-RU" dirty="0" smtClean="0"/>
          </a:p>
          <a:p>
            <a:pPr algn="ctr"/>
            <a:r>
              <a:rPr lang="ru-RU" dirty="0" smtClean="0"/>
              <a:t>гнездо</a:t>
            </a:r>
            <a:r>
              <a:rPr lang="ru-RU" i="1" dirty="0" smtClean="0"/>
              <a:t> – гнёздышко,</a:t>
            </a:r>
            <a:endParaRPr lang="ru-RU" dirty="0" smtClean="0"/>
          </a:p>
          <a:p>
            <a:pPr algn="ctr"/>
            <a:r>
              <a:rPr lang="ru-RU" dirty="0" smtClean="0"/>
              <a:t>трава</a:t>
            </a:r>
            <a:r>
              <a:rPr lang="ru-RU" i="1" dirty="0" smtClean="0"/>
              <a:t>– травка,</a:t>
            </a:r>
            <a:endParaRPr lang="ru-RU" dirty="0" smtClean="0"/>
          </a:p>
          <a:p>
            <a:pPr algn="ctr"/>
            <a:r>
              <a:rPr lang="ru-RU" dirty="0" smtClean="0"/>
              <a:t>лист</a:t>
            </a:r>
            <a:r>
              <a:rPr lang="ru-RU" i="1" dirty="0" smtClean="0"/>
              <a:t> – листочек,</a:t>
            </a:r>
            <a:endParaRPr lang="ru-RU" dirty="0" smtClean="0"/>
          </a:p>
          <a:p>
            <a:pPr algn="ctr"/>
            <a:r>
              <a:rPr lang="ru-RU" dirty="0" smtClean="0"/>
              <a:t>цветок</a:t>
            </a:r>
            <a:r>
              <a:rPr lang="ru-RU" i="1" dirty="0" smtClean="0"/>
              <a:t> – цветочек.</a:t>
            </a:r>
          </a:p>
          <a:p>
            <a:pPr algn="ctr"/>
            <a:r>
              <a:rPr lang="ru-RU" sz="2000" b="1" i="1" dirty="0" smtClean="0"/>
              <a:t>«Продолжи предложение»</a:t>
            </a:r>
            <a:endParaRPr lang="ru-RU" sz="2000" i="1" dirty="0" smtClean="0"/>
          </a:p>
          <a:p>
            <a:pPr algn="ctr"/>
            <a:r>
              <a:rPr lang="ru-RU" dirty="0" smtClean="0"/>
              <a:t>На дереве гнездо, а на деревьях? </a:t>
            </a:r>
            <a:r>
              <a:rPr lang="ru-RU" i="1" dirty="0" smtClean="0"/>
              <a:t>(гнёзда)</a:t>
            </a:r>
            <a:endParaRPr lang="ru-RU" dirty="0" smtClean="0"/>
          </a:p>
          <a:p>
            <a:pPr algn="ctr"/>
            <a:r>
              <a:rPr lang="ru-RU" dirty="0" smtClean="0"/>
              <a:t>На ветке почка, а на ветках? </a:t>
            </a:r>
            <a:r>
              <a:rPr lang="ru-RU" i="1" dirty="0" smtClean="0"/>
              <a:t>(почки)</a:t>
            </a:r>
            <a:endParaRPr lang="ru-RU" dirty="0" smtClean="0"/>
          </a:p>
          <a:p>
            <a:pPr algn="ctr"/>
            <a:r>
              <a:rPr lang="ru-RU" dirty="0" smtClean="0"/>
              <a:t>Поет птица, а поют? </a:t>
            </a:r>
            <a:r>
              <a:rPr lang="ru-RU" i="1" dirty="0" smtClean="0"/>
              <a:t>(птицы)</a:t>
            </a:r>
            <a:endParaRPr lang="ru-RU" dirty="0" smtClean="0"/>
          </a:p>
          <a:p>
            <a:pPr algn="ctr"/>
            <a:r>
              <a:rPr lang="ru-RU" dirty="0" smtClean="0"/>
              <a:t>Сосулька капает, а сосульки? </a:t>
            </a:r>
            <a:r>
              <a:rPr lang="ru-RU" i="1" dirty="0" smtClean="0"/>
              <a:t>(капают)</a:t>
            </a:r>
            <a:endParaRPr lang="ru-RU" dirty="0" smtClean="0"/>
          </a:p>
          <a:p>
            <a:pPr algn="ctr"/>
            <a:r>
              <a:rPr lang="ru-RU" dirty="0" smtClean="0"/>
              <a:t>Подснежник красивый, а подснежники? </a:t>
            </a:r>
            <a:r>
              <a:rPr lang="ru-RU" i="1" dirty="0" smtClean="0"/>
              <a:t>(красивые)</a:t>
            </a:r>
            <a:endParaRPr lang="ru-RU" dirty="0" smtClean="0"/>
          </a:p>
          <a:p>
            <a:pPr algn="ctr"/>
            <a:r>
              <a:rPr lang="ru-RU" dirty="0" smtClean="0"/>
              <a:t>Бежит ручей, а бегут? </a:t>
            </a:r>
            <a:r>
              <a:rPr lang="ru-RU" i="1" dirty="0" smtClean="0"/>
              <a:t>(ручьи)</a:t>
            </a:r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136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4969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«Подбираем предметы к действиям и наоборот»</a:t>
            </a:r>
            <a:endParaRPr lang="ru-RU" sz="2000" i="1" dirty="0" smtClean="0"/>
          </a:p>
          <a:p>
            <a:pPr algn="ctr"/>
            <a:r>
              <a:rPr lang="ru-RU" dirty="0" smtClean="0"/>
              <a:t>Пришла – </a:t>
            </a:r>
            <a:r>
              <a:rPr lang="ru-RU" i="1" dirty="0" smtClean="0"/>
              <a:t>весна</a:t>
            </a:r>
            <a:endParaRPr lang="ru-RU" dirty="0" smtClean="0"/>
          </a:p>
          <a:p>
            <a:pPr algn="ctr"/>
            <a:r>
              <a:rPr lang="ru-RU" dirty="0" smtClean="0"/>
              <a:t>Светит – …</a:t>
            </a:r>
          </a:p>
          <a:p>
            <a:pPr algn="ctr"/>
            <a:r>
              <a:rPr lang="ru-RU" dirty="0" smtClean="0"/>
              <a:t>Плывут - …</a:t>
            </a:r>
          </a:p>
          <a:p>
            <a:pPr algn="ctr"/>
            <a:r>
              <a:rPr lang="ru-RU" dirty="0" smtClean="0"/>
              <a:t>Тает – …</a:t>
            </a:r>
          </a:p>
          <a:p>
            <a:pPr algn="ctr"/>
            <a:r>
              <a:rPr lang="ru-RU" dirty="0" smtClean="0"/>
              <a:t>Бегут – …</a:t>
            </a:r>
          </a:p>
          <a:p>
            <a:pPr algn="ctr"/>
            <a:r>
              <a:rPr lang="ru-RU" dirty="0" smtClean="0"/>
              <a:t>Поют – …</a:t>
            </a:r>
          </a:p>
          <a:p>
            <a:pPr algn="ctr"/>
            <a:r>
              <a:rPr lang="ru-RU" dirty="0" smtClean="0"/>
              <a:t>Просыпаются - …</a:t>
            </a:r>
          </a:p>
          <a:p>
            <a:pPr algn="ctr"/>
            <a:r>
              <a:rPr lang="ru-RU" dirty="0" smtClean="0"/>
              <a:t>Набухают – …</a:t>
            </a:r>
          </a:p>
          <a:p>
            <a:pPr algn="ctr"/>
            <a:r>
              <a:rPr lang="ru-RU" dirty="0" smtClean="0"/>
              <a:t>Расцветают - …</a:t>
            </a:r>
          </a:p>
          <a:p>
            <a:pPr algn="ctr"/>
            <a:r>
              <a:rPr lang="ru-RU" dirty="0" smtClean="0"/>
              <a:t>Солнце - …</a:t>
            </a:r>
          </a:p>
          <a:p>
            <a:pPr algn="ctr"/>
            <a:r>
              <a:rPr lang="ru-RU" dirty="0" smtClean="0"/>
              <a:t>Облака - … и т. д.</a:t>
            </a:r>
          </a:p>
          <a:p>
            <a:pPr algn="ctr"/>
            <a:r>
              <a:rPr lang="ru-RU" sz="2000" b="1" i="1" dirty="0" smtClean="0"/>
              <a:t>«Что лишнее?» </a:t>
            </a:r>
            <a:r>
              <a:rPr lang="ru-RU" sz="2000" i="1" dirty="0" smtClean="0">
                <a:solidFill>
                  <a:srgbClr val="0070C0"/>
                </a:solidFill>
              </a:rPr>
              <a:t>(объяснить почему?)</a:t>
            </a:r>
          </a:p>
          <a:p>
            <a:r>
              <a:rPr lang="ru-RU" dirty="0" smtClean="0"/>
              <a:t>Тает снег, улетают на юг перелётные птицы, начинается капель, появляются проталины.</a:t>
            </a:r>
          </a:p>
          <a:p>
            <a:r>
              <a:rPr lang="ru-RU" dirty="0" smtClean="0"/>
              <a:t>Распускается верба, начинается ледоход, трещат сильные морозы, расцветает мать-и-мачеха.</a:t>
            </a:r>
          </a:p>
          <a:p>
            <a:r>
              <a:rPr lang="ru-RU" dirty="0" smtClean="0"/>
              <a:t>Набухают почки, созревают яблоки, на проталинах появляется первая травка, грачи начинают строить гнёзда.</a:t>
            </a:r>
          </a:p>
          <a:p>
            <a:r>
              <a:rPr lang="ru-RU" dirty="0" smtClean="0"/>
              <a:t>Звенит капель, снег темнеет и оседает, листья желтеют и опадают, просыпается медведь.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17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23628" y="1052736"/>
            <a:ext cx="669674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«Скажи правильно»</a:t>
            </a:r>
            <a:endParaRPr lang="ru-RU" sz="2000" i="1" dirty="0" smtClean="0"/>
          </a:p>
          <a:p>
            <a:pPr algn="ctr"/>
            <a:r>
              <a:rPr lang="ru-RU" dirty="0" smtClean="0"/>
              <a:t>Распускаются листочки или цветочки?</a:t>
            </a:r>
          </a:p>
          <a:p>
            <a:pPr algn="ctr"/>
            <a:r>
              <a:rPr lang="ru-RU" dirty="0" smtClean="0"/>
              <a:t>Порхают птички или листочки?</a:t>
            </a:r>
          </a:p>
          <a:p>
            <a:pPr algn="ctr"/>
            <a:r>
              <a:rPr lang="ru-RU" dirty="0" smtClean="0"/>
              <a:t>Тает снежинка или слезинка?</a:t>
            </a:r>
          </a:p>
          <a:p>
            <a:pPr algn="ctr"/>
            <a:r>
              <a:rPr lang="ru-RU" dirty="0" smtClean="0"/>
              <a:t>Журчат ручьи или грачи?</a:t>
            </a:r>
          </a:p>
          <a:p>
            <a:pPr algn="ctr"/>
            <a:r>
              <a:rPr lang="ru-RU" dirty="0" smtClean="0"/>
              <a:t>Набухают почки или листочки?</a:t>
            </a:r>
          </a:p>
          <a:p>
            <a:pPr algn="ctr"/>
            <a:r>
              <a:rPr lang="ru-RU" dirty="0" smtClean="0"/>
              <a:t>Прилетают насекомые или птицы?</a:t>
            </a:r>
          </a:p>
          <a:p>
            <a:pPr algn="ctr"/>
            <a:r>
              <a:rPr lang="ru-RU" dirty="0" smtClean="0"/>
              <a:t>Трещит лёд или ледоход?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</a:rPr>
              <a:t>(Ребёнок отвечает полным предложением.)</a:t>
            </a:r>
          </a:p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i="1" dirty="0" smtClean="0"/>
              <a:t>«Сосчитай до десяти»</a:t>
            </a:r>
            <a:endParaRPr lang="ru-RU" sz="2000" i="1" dirty="0" smtClean="0"/>
          </a:p>
          <a:p>
            <a:pPr algn="ctr"/>
            <a:r>
              <a:rPr lang="ru-RU" dirty="0" smtClean="0"/>
              <a:t>Один маленький подснежник, два … , десять …</a:t>
            </a:r>
          </a:p>
          <a:p>
            <a:pPr algn="ctr"/>
            <a:r>
              <a:rPr lang="ru-RU" dirty="0" smtClean="0"/>
              <a:t>Один звонкий ручеёк, два … , десять …</a:t>
            </a:r>
          </a:p>
          <a:p>
            <a:pPr algn="ctr"/>
            <a:r>
              <a:rPr lang="ru-RU" dirty="0" smtClean="0"/>
              <a:t>Одна душистая мимоза, две … , десять ...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400" b="1" i="1" dirty="0" smtClean="0">
                <a:solidFill>
                  <a:srgbClr val="009900"/>
                </a:solidFill>
              </a:rPr>
              <a:t>Успехов Вам!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43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843</Words>
  <Application>Microsoft Office PowerPoint</Application>
  <PresentationFormat>Экран (4:3)</PresentationFormat>
  <Paragraphs>151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</dc:creator>
  <cp:lastModifiedBy>Кристина</cp:lastModifiedBy>
  <cp:revision>5</cp:revision>
  <dcterms:created xsi:type="dcterms:W3CDTF">2024-03-16T14:04:43Z</dcterms:created>
  <dcterms:modified xsi:type="dcterms:W3CDTF">2024-03-16T14:46:07Z</dcterms:modified>
</cp:coreProperties>
</file>