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9" r:id="rId2"/>
    <p:sldId id="257" r:id="rId3"/>
    <p:sldId id="258" r:id="rId4"/>
    <p:sldId id="256" r:id="rId5"/>
    <p:sldId id="259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71" r:id="rId14"/>
    <p:sldId id="272" r:id="rId15"/>
    <p:sldId id="273" r:id="rId16"/>
    <p:sldId id="261" r:id="rId17"/>
    <p:sldId id="268" r:id="rId18"/>
    <p:sldId id="269" r:id="rId19"/>
    <p:sldId id="270" r:id="rId20"/>
    <p:sldId id="277" r:id="rId21"/>
    <p:sldId id="274" r:id="rId22"/>
    <p:sldId id="276" r:id="rId23"/>
    <p:sldId id="275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FBEC2-FAB9-43B9-9E6F-72948A4A2F10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EB29B-376B-4174-B796-C137BDF94F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702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EB29B-376B-4174-B796-C137BDF94FAA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953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EB29B-376B-4174-B796-C137BDF94FAA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336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6">
              <a:lumMod val="60000"/>
              <a:lumOff val="40000"/>
            </a:schemeClr>
          </a:fgClr>
          <a:bgClr>
            <a:schemeClr val="accent6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Логопедическое занятие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теме «Овощи»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5168" y="3789040"/>
            <a:ext cx="7488832" cy="1900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подготовила Кабанова Надежда Анатольевна, </a:t>
            </a:r>
          </a:p>
          <a:p>
            <a:pPr marL="0" indent="0">
              <a:buNone/>
            </a:pPr>
            <a:r>
              <a:rPr lang="ru-RU" sz="2800" dirty="0"/>
              <a:t>учитель-логопед ГБОУ НАО </a:t>
            </a:r>
          </a:p>
          <a:p>
            <a:pPr marL="0" indent="0">
              <a:buNone/>
            </a:pPr>
            <a:r>
              <a:rPr lang="ru-RU" sz="2800" dirty="0"/>
              <a:t>«СШ №4 г. Нарьян-Мара с УИОП»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5873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71189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+mj-lt"/>
              </a:rPr>
              <a:t>Как на нашей грядке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выросли загадки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сочные да крупные,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вот такие круглые.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Летом зеленеют,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к осени краснеют. </a:t>
            </a:r>
          </a:p>
        </p:txBody>
      </p:sp>
      <p:pic>
        <p:nvPicPr>
          <p:cNvPr id="7170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3" t="10415" r="72881" b="66697"/>
          <a:stretch/>
        </p:blipFill>
        <p:spPr bwMode="auto">
          <a:xfrm>
            <a:off x="5148064" y="3933056"/>
            <a:ext cx="3898500" cy="2754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87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229600" cy="4525963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+mj-lt"/>
              </a:rPr>
              <a:t>Дом зелёный тесноват: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Узкий, длинный, гладкий.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В доме рядышком сидят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Круглые ребятки.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Осенью пришла беда –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Треснул домик гладкий.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Поскакали кто куда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Круглые ребятки. </a:t>
            </a:r>
          </a:p>
        </p:txBody>
      </p:sp>
      <p:pic>
        <p:nvPicPr>
          <p:cNvPr id="8195" name="Picture 3" descr="C:\Users\User\Downloads\828856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096852"/>
            <a:ext cx="387932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577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2262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8379" y="3284984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+mj-lt"/>
              </a:rPr>
              <a:t>Бабка, старый дед и внучка,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Мышка, кот, собака Жучка –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Вместе все меня смогли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Вытянуть из-под земли. </a:t>
            </a:r>
          </a:p>
        </p:txBody>
      </p:sp>
      <p:pic>
        <p:nvPicPr>
          <p:cNvPr id="9218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5" t="74604" r="2742" b="2884"/>
          <a:stretch/>
        </p:blipFill>
        <p:spPr bwMode="auto">
          <a:xfrm>
            <a:off x="2483768" y="116632"/>
            <a:ext cx="4309158" cy="299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334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+mj-lt"/>
              </a:rPr>
              <a:t>Он бывает, дети, разный –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Желтый, травяной и красный.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То он жгучий, то он сладкий,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Надо знать его повадки.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А на кухне – глава специй!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Угадали? Это</a:t>
            </a:r>
            <a:r>
              <a:rPr lang="ru-RU" sz="4400" dirty="0" smtClean="0">
                <a:solidFill>
                  <a:srgbClr val="000000"/>
                </a:solidFill>
                <a:latin typeface="+mj-lt"/>
              </a:rPr>
              <a:t>…</a:t>
            </a:r>
            <a:endParaRPr lang="ru-RU" dirty="0"/>
          </a:p>
        </p:txBody>
      </p:sp>
      <p:pic>
        <p:nvPicPr>
          <p:cNvPr id="4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07" t="10566" r="26176" b="66959"/>
          <a:stretch/>
        </p:blipFill>
        <p:spPr bwMode="auto">
          <a:xfrm>
            <a:off x="4499992" y="3573016"/>
            <a:ext cx="4411216" cy="309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92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3218134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+mj-lt"/>
              </a:rPr>
              <a:t>Этот овощ тыкве брат —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Тоже с виду толстоват.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Лег под листик на бочок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Между грядок</a:t>
            </a:r>
            <a:r>
              <a:rPr lang="ru-RU" sz="4400" dirty="0" smtClean="0">
                <a:solidFill>
                  <a:srgbClr val="000000"/>
                </a:solidFill>
                <a:latin typeface="+mj-lt"/>
              </a:rPr>
              <a:t>…</a:t>
            </a:r>
            <a:endParaRPr lang="ru-RU" sz="44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4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95" t="32081" r="2852" b="45407"/>
          <a:stretch/>
        </p:blipFill>
        <p:spPr bwMode="auto">
          <a:xfrm>
            <a:off x="2267744" y="218214"/>
            <a:ext cx="4309158" cy="299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05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492896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+mj-lt"/>
              </a:rPr>
              <a:t>Вырастает он в земле,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Убирается к зиме.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Головой на лук похож.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Если только пожуешь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Даже маленькую дольку —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Будет пахнуть очень долго</a:t>
            </a:r>
            <a:r>
              <a:rPr lang="ru-RU" sz="4400" dirty="0" smtClean="0">
                <a:solidFill>
                  <a:srgbClr val="000000"/>
                </a:solidFill>
                <a:latin typeface="+mj-lt"/>
              </a:rPr>
              <a:t>.</a:t>
            </a:r>
            <a:endParaRPr lang="ru-RU" dirty="0"/>
          </a:p>
        </p:txBody>
      </p:sp>
      <p:pic>
        <p:nvPicPr>
          <p:cNvPr id="4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6" t="74945" r="72930" b="2543"/>
          <a:stretch/>
        </p:blipFill>
        <p:spPr bwMode="auto">
          <a:xfrm>
            <a:off x="179512" y="188640"/>
            <a:ext cx="4309158" cy="299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414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4525963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+mj-lt"/>
              </a:rPr>
              <a:t>Лето целое старалась -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Одевалась, одевалась...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А как осень подошла,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Нам одёжки отдала.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Сотню одежонок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Сложили мы в бочонок. </a:t>
            </a:r>
          </a:p>
        </p:txBody>
      </p:sp>
      <p:pic>
        <p:nvPicPr>
          <p:cNvPr id="10242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75" t="10695" r="2201" b="66593"/>
          <a:stretch/>
        </p:blipFill>
        <p:spPr bwMode="auto">
          <a:xfrm>
            <a:off x="4572000" y="3717032"/>
            <a:ext cx="4310183" cy="295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143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ownloads\c000028881_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75" t="10695" r="2201" b="66593"/>
          <a:stretch/>
        </p:blipFill>
        <p:spPr bwMode="auto">
          <a:xfrm>
            <a:off x="1259632" y="1052736"/>
            <a:ext cx="6818822" cy="467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41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027" y="-12879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«Назови ласково»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3" t="10415" r="72881" b="66697"/>
          <a:stretch/>
        </p:blipFill>
        <p:spPr bwMode="auto">
          <a:xfrm>
            <a:off x="395536" y="997875"/>
            <a:ext cx="3898500" cy="2754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3" t="10415" r="72881" b="66697"/>
          <a:stretch/>
        </p:blipFill>
        <p:spPr bwMode="auto">
          <a:xfrm>
            <a:off x="6206061" y="1497687"/>
            <a:ext cx="2483645" cy="1754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0" t="10343" r="49340" b="66594"/>
          <a:stretch/>
        </p:blipFill>
        <p:spPr bwMode="auto">
          <a:xfrm>
            <a:off x="395537" y="4023134"/>
            <a:ext cx="3898584" cy="274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0" t="10343" r="49340" b="66594"/>
          <a:stretch/>
        </p:blipFill>
        <p:spPr bwMode="auto">
          <a:xfrm>
            <a:off x="6304881" y="4534581"/>
            <a:ext cx="2446228" cy="172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188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4800" b="1" dirty="0">
                <a:solidFill>
                  <a:srgbClr val="C00000"/>
                </a:solidFill>
              </a:rPr>
              <a:t>«Назови ласково»</a:t>
            </a:r>
            <a:endParaRPr lang="ru-RU" dirty="0"/>
          </a:p>
        </p:txBody>
      </p:sp>
      <p:pic>
        <p:nvPicPr>
          <p:cNvPr id="4" name="Picture 2" descr="C:\Users\User\Downloads\c000028881_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75" t="10695" r="2201" b="66593"/>
          <a:stretch/>
        </p:blipFill>
        <p:spPr bwMode="auto">
          <a:xfrm>
            <a:off x="467544" y="1052737"/>
            <a:ext cx="3954292" cy="2713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75" t="10695" r="2201" b="66593"/>
          <a:stretch/>
        </p:blipFill>
        <p:spPr bwMode="auto">
          <a:xfrm>
            <a:off x="6115414" y="1556790"/>
            <a:ext cx="2581991" cy="1771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07" t="10566" r="26176" b="66959"/>
          <a:stretch/>
        </p:blipFill>
        <p:spPr bwMode="auto">
          <a:xfrm>
            <a:off x="467544" y="3871781"/>
            <a:ext cx="3960439" cy="277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07" t="10566" r="26176" b="66959"/>
          <a:stretch/>
        </p:blipFill>
        <p:spPr bwMode="auto">
          <a:xfrm>
            <a:off x="6134621" y="4355521"/>
            <a:ext cx="2581991" cy="1812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05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User\Downloads\maxresdefault-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9" t="1690" r="15775"/>
          <a:stretch/>
        </p:blipFill>
        <p:spPr bwMode="auto">
          <a:xfrm>
            <a:off x="1043608" y="476672"/>
            <a:ext cx="7191111" cy="580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44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7886" y="3071"/>
            <a:ext cx="8229600" cy="1143000"/>
          </a:xfrm>
        </p:spPr>
        <p:txBody>
          <a:bodyPr/>
          <a:lstStyle/>
          <a:p>
            <a:r>
              <a:rPr lang="ru-RU" sz="4800" b="1" dirty="0">
                <a:solidFill>
                  <a:srgbClr val="C00000"/>
                </a:solidFill>
              </a:rPr>
              <a:t>«Назови ласково»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95" t="32081" r="2852" b="45407"/>
          <a:stretch/>
        </p:blipFill>
        <p:spPr bwMode="auto">
          <a:xfrm>
            <a:off x="448038" y="1052736"/>
            <a:ext cx="3869118" cy="269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95" t="32081" r="2852" b="45407"/>
          <a:stretch/>
        </p:blipFill>
        <p:spPr bwMode="auto">
          <a:xfrm>
            <a:off x="5908562" y="1421222"/>
            <a:ext cx="2810511" cy="195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2" t="31998" r="49472" b="45291"/>
          <a:stretch/>
        </p:blipFill>
        <p:spPr bwMode="auto">
          <a:xfrm>
            <a:off x="439138" y="3933056"/>
            <a:ext cx="3869118" cy="271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2" t="31998" r="49472" b="45291"/>
          <a:stretch/>
        </p:blipFill>
        <p:spPr bwMode="auto">
          <a:xfrm>
            <a:off x="5908562" y="4304915"/>
            <a:ext cx="2808312" cy="1968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4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4800" b="1" dirty="0">
                <a:solidFill>
                  <a:srgbClr val="C00000"/>
                </a:solidFill>
              </a:rPr>
              <a:t>«Назови ласково»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65" t="53616" r="26166" b="24225"/>
          <a:stretch/>
        </p:blipFill>
        <p:spPr bwMode="auto">
          <a:xfrm>
            <a:off x="476726" y="1124744"/>
            <a:ext cx="3879250" cy="267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65" t="53616" r="26166" b="24225"/>
          <a:stretch/>
        </p:blipFill>
        <p:spPr bwMode="auto">
          <a:xfrm>
            <a:off x="6106005" y="1566244"/>
            <a:ext cx="2600468" cy="1795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5" t="74604" r="2742" b="2884"/>
          <a:stretch/>
        </p:blipFill>
        <p:spPr bwMode="auto">
          <a:xfrm>
            <a:off x="476726" y="4005064"/>
            <a:ext cx="3857052" cy="268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5" t="74604" r="2742" b="2884"/>
          <a:stretch/>
        </p:blipFill>
        <p:spPr bwMode="auto">
          <a:xfrm>
            <a:off x="6096690" y="4428747"/>
            <a:ext cx="2619097" cy="182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65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4800" b="1" dirty="0">
                <a:solidFill>
                  <a:srgbClr val="C00000"/>
                </a:solidFill>
              </a:rPr>
              <a:t>«Назови ласково»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" t="32016" r="72903" b="45399"/>
          <a:stretch/>
        </p:blipFill>
        <p:spPr bwMode="auto">
          <a:xfrm>
            <a:off x="451717" y="1051069"/>
            <a:ext cx="383653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" t="32016" r="72903" b="45399"/>
          <a:stretch/>
        </p:blipFill>
        <p:spPr bwMode="auto">
          <a:xfrm>
            <a:off x="5926925" y="1416046"/>
            <a:ext cx="2785414" cy="193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Downloads\828856_4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00" y="3861048"/>
            <a:ext cx="3686163" cy="294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ownloads\828856_4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925" y="4220522"/>
            <a:ext cx="2785414" cy="22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50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949"/>
            <a:ext cx="8229600" cy="1143000"/>
          </a:xfrm>
        </p:spPr>
        <p:txBody>
          <a:bodyPr/>
          <a:lstStyle/>
          <a:p>
            <a:r>
              <a:rPr lang="ru-RU" sz="4800" b="1" dirty="0">
                <a:solidFill>
                  <a:srgbClr val="C00000"/>
                </a:solidFill>
              </a:rPr>
              <a:t>«Назови ласково»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71" t="31646" r="25969" b="45290"/>
          <a:stretch/>
        </p:blipFill>
        <p:spPr bwMode="auto">
          <a:xfrm>
            <a:off x="477230" y="1052736"/>
            <a:ext cx="3930208" cy="276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71" t="31646" r="25969" b="45290"/>
          <a:stretch/>
        </p:blipFill>
        <p:spPr bwMode="auto">
          <a:xfrm>
            <a:off x="6106912" y="1512022"/>
            <a:ext cx="2625977" cy="184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6" t="74945" r="72930" b="2543"/>
          <a:stretch/>
        </p:blipFill>
        <p:spPr bwMode="auto">
          <a:xfrm>
            <a:off x="477230" y="3947374"/>
            <a:ext cx="3930208" cy="273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6" t="74945" r="72930" b="2543"/>
          <a:stretch/>
        </p:blipFill>
        <p:spPr bwMode="auto">
          <a:xfrm>
            <a:off x="6015226" y="4397221"/>
            <a:ext cx="2720729" cy="1894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716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User\Downloads\maxresdefault-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9" t="1690" r="15775"/>
          <a:stretch/>
        </p:blipFill>
        <p:spPr bwMode="auto">
          <a:xfrm>
            <a:off x="1043608" y="476672"/>
            <a:ext cx="7191111" cy="580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14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Овощи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огурец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восковая тыква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оливки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щавель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имбирь</a:t>
            </a:r>
          </a:p>
        </p:txBody>
      </p:sp>
      <p:pic>
        <p:nvPicPr>
          <p:cNvPr id="4" name="Picture 3" descr="C:\Users\User\Downloads\maxresdefault-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9" t="1690" r="15775"/>
          <a:stretch/>
        </p:blipFill>
        <p:spPr bwMode="auto">
          <a:xfrm>
            <a:off x="5580112" y="3861048"/>
            <a:ext cx="2986659" cy="2409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701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6" t="30713" r="50845" b="40947"/>
          <a:stretch/>
        </p:blipFill>
        <p:spPr bwMode="auto">
          <a:xfrm>
            <a:off x="296802" y="260648"/>
            <a:ext cx="8415825" cy="4104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User\Downloads\maxresdefault-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9" t="1690" r="15775"/>
          <a:stretch/>
        </p:blipFill>
        <p:spPr bwMode="auto">
          <a:xfrm>
            <a:off x="6228184" y="4469732"/>
            <a:ext cx="2782273" cy="2244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296532"/>
              </p:ext>
            </p:extLst>
          </p:nvPr>
        </p:nvGraphicFramePr>
        <p:xfrm>
          <a:off x="1403648" y="2132856"/>
          <a:ext cx="6096000" cy="9144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5400" i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sz="5400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i="1" dirty="0" smtClean="0">
                          <a:solidFill>
                            <a:srgbClr val="C00000"/>
                          </a:solidFill>
                        </a:rPr>
                        <a:t>в</a:t>
                      </a:r>
                      <a:endParaRPr lang="ru-RU" sz="5400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i="1" dirty="0" smtClean="0">
                          <a:solidFill>
                            <a:srgbClr val="C00000"/>
                          </a:solidFill>
                        </a:rPr>
                        <a:t>ё</a:t>
                      </a:r>
                      <a:endParaRPr lang="ru-RU" sz="5400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i="1" dirty="0" smtClean="0">
                          <a:solidFill>
                            <a:srgbClr val="C00000"/>
                          </a:solidFill>
                        </a:rPr>
                        <a:t>к</a:t>
                      </a:r>
                      <a:endParaRPr lang="ru-RU" sz="5400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i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sz="5400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i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sz="5400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827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5361459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+mj-lt"/>
              </a:rPr>
              <a:t>Любит зайчик её очень,</a:t>
            </a:r>
            <a:r>
              <a:rPr lang="ru-RU" sz="4400" dirty="0">
                <a:latin typeface="+mj-lt"/>
              </a:rPr>
              <a:t/>
            </a:r>
            <a:br>
              <a:rPr lang="ru-RU" sz="4400" dirty="0"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Грызть готов и днём, и ночью.</a:t>
            </a:r>
            <a:r>
              <a:rPr lang="ru-RU" sz="4400" dirty="0">
                <a:latin typeface="+mj-lt"/>
              </a:rPr>
              <a:t/>
            </a:r>
            <a:br>
              <a:rPr lang="ru-RU" sz="4400" dirty="0"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Рыжая и длинная такая,</a:t>
            </a:r>
            <a:r>
              <a:rPr lang="ru-RU" sz="4400" dirty="0">
                <a:latin typeface="+mj-lt"/>
              </a:rPr>
              <a:t/>
            </a:r>
            <a:br>
              <a:rPr lang="ru-RU" sz="4400" dirty="0"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Все её отлично знают.</a:t>
            </a:r>
            <a:r>
              <a:rPr lang="ru-RU" sz="4400" dirty="0">
                <a:latin typeface="+mj-lt"/>
              </a:rPr>
              <a:t/>
            </a:r>
            <a:br>
              <a:rPr lang="ru-RU" sz="4400" dirty="0"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Угадаем вновь и вновь.</a:t>
            </a:r>
            <a:r>
              <a:rPr lang="ru-RU" sz="4400" dirty="0">
                <a:latin typeface="+mj-lt"/>
              </a:rPr>
              <a:t/>
            </a:r>
            <a:br>
              <a:rPr lang="ru-RU" sz="4400" dirty="0"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Да ведь это же… </a:t>
            </a:r>
            <a:endParaRPr lang="ru-RU" sz="4400" dirty="0">
              <a:latin typeface="+mj-lt"/>
            </a:endParaRPr>
          </a:p>
        </p:txBody>
      </p:sp>
      <p:pic>
        <p:nvPicPr>
          <p:cNvPr id="2050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" t="32016" r="72903" b="45399"/>
          <a:stretch/>
        </p:blipFill>
        <p:spPr bwMode="auto">
          <a:xfrm>
            <a:off x="4644008" y="3717032"/>
            <a:ext cx="4402244" cy="305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51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3208040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+mj-lt"/>
              </a:rPr>
              <a:t>Я длинный, зелёный.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вкусен я солёный,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вкусен и сырой.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Кто же я такой? </a:t>
            </a:r>
          </a:p>
        </p:txBody>
      </p:sp>
      <p:pic>
        <p:nvPicPr>
          <p:cNvPr id="4098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0" t="10343" r="49340" b="66594"/>
          <a:stretch/>
        </p:blipFill>
        <p:spPr bwMode="auto">
          <a:xfrm>
            <a:off x="323528" y="188639"/>
            <a:ext cx="4248472" cy="299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04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+mj-lt"/>
              </a:rPr>
              <a:t>Я вырос на грядке,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Характер мой гладкий: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Куда ни приду,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Всех до слёз доведу. </a:t>
            </a:r>
          </a:p>
        </p:txBody>
      </p:sp>
      <p:pic>
        <p:nvPicPr>
          <p:cNvPr id="3074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2" t="31998" r="49472" b="45291"/>
          <a:stretch/>
        </p:blipFill>
        <p:spPr bwMode="auto">
          <a:xfrm>
            <a:off x="4582606" y="3573016"/>
            <a:ext cx="4321184" cy="302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17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3504969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+mj-lt"/>
              </a:rPr>
              <a:t>На грядках кустиком цветёт,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А клубнями в земле растёт.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Мы копаем понемножку...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Собираем что? </a:t>
            </a:r>
          </a:p>
        </p:txBody>
      </p:sp>
      <p:pic>
        <p:nvPicPr>
          <p:cNvPr id="5122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71" t="31646" r="25969" b="45290"/>
          <a:stretch/>
        </p:blipFill>
        <p:spPr bwMode="auto">
          <a:xfrm>
            <a:off x="323528" y="332656"/>
            <a:ext cx="4504195" cy="317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324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" y="548680"/>
            <a:ext cx="9143581" cy="4525963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+mj-lt"/>
              </a:rPr>
              <a:t>Помним, как в сказке каретой была,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А каша-то с ней ароматна, вкусна!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Раньше считалась царицей стола,</a:t>
            </a:r>
            <a:br>
              <a:rPr lang="ru-RU" sz="4400" dirty="0">
                <a:solidFill>
                  <a:srgbClr val="000000"/>
                </a:solidFill>
                <a:latin typeface="+mj-lt"/>
              </a:rPr>
            </a:br>
            <a:r>
              <a:rPr lang="ru-RU" sz="4400" dirty="0">
                <a:solidFill>
                  <a:srgbClr val="000000"/>
                </a:solidFill>
                <a:latin typeface="+mj-lt"/>
              </a:rPr>
              <a:t>Но позабыта сегодня она. </a:t>
            </a:r>
          </a:p>
        </p:txBody>
      </p:sp>
      <p:pic>
        <p:nvPicPr>
          <p:cNvPr id="6146" name="Picture 2" descr="C:\Users\User\Downloads\c000028881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65" t="53616" r="26166" b="24225"/>
          <a:stretch/>
        </p:blipFill>
        <p:spPr bwMode="auto">
          <a:xfrm>
            <a:off x="2195736" y="3356992"/>
            <a:ext cx="4802888" cy="3316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81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123</Words>
  <Application>Microsoft Office PowerPoint</Application>
  <PresentationFormat>Экран (4:3)</PresentationFormat>
  <Paragraphs>36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Логопедическое занятие по теме «Овощи»</vt:lpstr>
      <vt:lpstr>Презентация PowerPoint</vt:lpstr>
      <vt:lpstr>Овощи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«Назови ласково»</vt:lpstr>
      <vt:lpstr>«Назови ласково»</vt:lpstr>
      <vt:lpstr>«Назови ласково»</vt:lpstr>
      <vt:lpstr>«Назови ласково»</vt:lpstr>
      <vt:lpstr>«Назови ласково»</vt:lpstr>
      <vt:lpstr>«Назови ласково»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Селиванова</dc:creator>
  <cp:lastModifiedBy>Надежда Селиванова</cp:lastModifiedBy>
  <cp:revision>13</cp:revision>
  <dcterms:created xsi:type="dcterms:W3CDTF">2023-10-03T10:32:56Z</dcterms:created>
  <dcterms:modified xsi:type="dcterms:W3CDTF">2024-03-17T19:16:37Z</dcterms:modified>
</cp:coreProperties>
</file>