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handoutMasters/handoutMaster1.xml" ContentType="application/vnd.openxmlformats-officedocument.presentationml.handout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handoutMasterIdLst>
    <p:handoutMasterId r:id="rId2"/>
  </p:handoutMasterIdLst>
  <p:sldIdLst>
    <p:sldId id="257" r:id="rId3"/>
    <p:sldId id="282" r:id="rId4"/>
    <p:sldId id="270" r:id="rId5"/>
    <p:sldId id="256" r:id="rId6"/>
    <p:sldId id="280" r:id="rId7"/>
    <p:sldId id="277" r:id="rId8"/>
    <p:sldId id="279" r:id="rId9"/>
    <p:sldId id="283" r:id="rId10"/>
    <p:sldId id="284" r:id="rId11"/>
    <p:sldId id="285" r:id="rId12"/>
    <p:sldId id="261" r:id="rId13"/>
    <p:sldId id="266" r:id="rId14"/>
    <p:sldId id="271" r:id="rId15"/>
    <p:sldId id="258" r:id="rId16"/>
    <p:sldId id="265" r:id="rId17"/>
    <p:sldId id="288" r:id="rId18"/>
    <p:sldId id="289" r:id="rId19"/>
  </p:sldIdLst>
  <p:sldSz cx="12192000" cy="6858000"/>
  <p:notesSz cx="6797675" cy="9926638"/>
  <p:custDataLst>
    <p:tags r:id="rId20"/>
  </p:custData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handoutMaster" Target="handoutMasters/handoutMaster1.xml" /><Relationship Id="rId20" Type="http://schemas.openxmlformats.org/officeDocument/2006/relationships/tags" Target="tags/tag1.xml" /><Relationship Id="rId21" Type="http://schemas.openxmlformats.org/officeDocument/2006/relationships/presProps" Target="presProps.xml" /><Relationship Id="rId22" Type="http://schemas.openxmlformats.org/officeDocument/2006/relationships/viewProps" Target="viewProps.xml" /><Relationship Id="rId23" Type="http://schemas.openxmlformats.org/officeDocument/2006/relationships/theme" Target="theme/theme1.xml" /><Relationship Id="rId24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handoutMasters/_rels/handout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50B89513-D324-4DE2-9BBE-993574DC415C}" type="datetimeFigureOut">
              <a:rPr lang="ru-RU" smtClean="0"/>
              <a:t>16.03.2024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A5E3E8BA-C0E4-4290-8583-CBCA66BEF39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23AF4-43DB-4C0B-967A-BA9FD568DD56}" type="datetimeFigureOut">
              <a:rPr lang="ru-RU"/>
              <a:pPr>
                <a:defRPr/>
              </a:pPr>
              <a:t>16.03.2024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A1B80-A027-4CF8-914D-853CE6F8FFC6}" type="slidenum">
              <a:rPr lang="ru-RU" altLang="ru-RU"/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9CD70-F679-4D11-B9D1-FF7500C17EE1}" type="datetimeFigureOut">
              <a:rPr lang="ru-RU"/>
              <a:pPr>
                <a:defRPr/>
              </a:pPr>
              <a:t>16.03.2024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EBBFB2-A634-43EC-A835-5D7C966A3A05}" type="slidenum">
              <a:rPr lang="ru-RU" altLang="ru-RU"/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FDB15-D14F-4ECC-929B-E6C59940B7D1}" type="datetimeFigureOut">
              <a:rPr lang="ru-RU"/>
              <a:pPr>
                <a:defRPr/>
              </a:pPr>
              <a:t>16.03.2024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2F977D-A668-4653-A571-C5F136BB8598}" type="slidenum">
              <a:rPr lang="ru-RU" altLang="ru-RU"/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image" Target="../media/image1.jpeg" /><Relationship Id="rId5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4">
            <a:alphaModFix amt="36000"/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0AFEB30-FAE6-492F-A193-9BB0BA6E7EC3}" type="datetimeFigureOut">
              <a:rPr lang="ru-RU"/>
              <a:pPr>
                <a:defRPr/>
              </a:pPr>
              <a:t>16.03.2024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28DCD0AF-7AF0-476A-8047-43EF45E28ABC}" type="slidenum">
              <a:rPr lang="ru-RU" altLang="ru-RU"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5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880" y="458355"/>
            <a:ext cx="11648901" cy="19452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ct val="0"/>
              </a:spcAft>
              <a:defRPr/>
            </a:pPr>
            <a:br>
              <a:rPr lang="ru-RU" sz="4000" b="1" smtClean="0">
                <a:solidFill>
                  <a:schemeClr val="accent5">
                    <a:lumMod val="50000"/>
                  </a:schemeClr>
                </a:solidFill>
                <a:latin typeface="Constantia" pitchFamily="18" charset="0"/>
              </a:rPr>
            </a:br>
            <a:br>
              <a:rPr lang="ru-RU" sz="4000" b="1" smtClean="0">
                <a:solidFill>
                  <a:schemeClr val="accent5">
                    <a:lumMod val="50000"/>
                  </a:schemeClr>
                </a:solidFill>
                <a:latin typeface="Constantia" pitchFamily="18" charset="0"/>
              </a:rPr>
            </a:br>
            <a:br>
              <a:rPr lang="ru-RU" sz="4000" b="1" smtClean="0">
                <a:solidFill>
                  <a:schemeClr val="accent5">
                    <a:lumMod val="50000"/>
                  </a:schemeClr>
                </a:solidFill>
                <a:latin typeface="Constantia" pitchFamily="18" charset="0"/>
              </a:rPr>
            </a:br>
            <a:br>
              <a:rPr lang="ru-RU" sz="4000" b="1">
                <a:solidFill>
                  <a:schemeClr val="accent5">
                    <a:lumMod val="50000"/>
                  </a:schemeClr>
                </a:solidFill>
                <a:latin typeface="Constantia" pitchFamily="18" charset="0"/>
              </a:rPr>
            </a:br>
            <a:br>
              <a:rPr lang="ru-RU" sz="4000" b="1" smtClean="0">
                <a:solidFill>
                  <a:schemeClr val="accent5">
                    <a:lumMod val="50000"/>
                  </a:schemeClr>
                </a:solidFill>
                <a:latin typeface="Constantia" pitchFamily="18" charset="0"/>
              </a:rPr>
            </a:br>
            <a:endParaRPr lang="ru-RU" sz="4000" b="1" smtClean="0">
              <a:solidFill>
                <a:schemeClr val="accent5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92469" y="3105835"/>
            <a:ext cx="106123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3600" smtClean="0"/>
          </a:p>
          <a:p>
            <a:pPr algn="r"/>
            <a:endParaRPr lang="ru-RU" sz="3600"/>
          </a:p>
        </p:txBody>
      </p:sp>
      <p:pic>
        <p:nvPicPr>
          <p:cNvPr id="1026" name="Picture 2" descr="C:\Users\Win7\Desktop\20220315_14591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53433" y="2066794"/>
            <a:ext cx="2582106" cy="34428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075765" y="463188"/>
            <a:ext cx="7829020" cy="5285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Российская Федерация</a:t>
            </a:r>
            <a:endParaRPr lang="ru-RU" sz="14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Красноярский край </a:t>
            </a:r>
            <a:endParaRPr lang="ru-RU" sz="14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дошкольное образовательное бюджетное учреждение «Детский сад №1 «Садко» общеразвивающего вида с приоритетным осуществлением деятельности по познавательно-речевому направлению развития детей»</a:t>
            </a:r>
            <a:endParaRPr lang="ru-RU" sz="14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05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662610, Красноярский край, г. Минусинск, ул. Комарова, 17. тел. (8 39132) 2 66 77. </a:t>
            </a:r>
            <a:r>
              <a:rPr lang="en-US" sz="105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Email</a:t>
            </a:r>
            <a:r>
              <a:rPr lang="ru-RU" sz="105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ds1@uo-minusinsk.ru</a:t>
            </a:r>
            <a:endParaRPr lang="ru-RU" sz="14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ct val="0"/>
              </a:spcAft>
            </a:pPr>
            <a:r>
              <a:rPr lang="ru-RU" sz="2400" b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Методическая разработка</a:t>
            </a:r>
          </a:p>
          <a:p>
            <a:pPr algn="ctr">
              <a:spcAft>
                <a:spcPct val="0"/>
              </a:spcAft>
            </a:pPr>
            <a:r>
              <a:rPr lang="ru-RU" sz="3200" b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Дидактическое </a:t>
            </a:r>
            <a:r>
              <a:rPr lang="ru-RU" sz="3200" b="1">
                <a:latin typeface="Times New Roman" panose="02020603050405020304" pitchFamily="18" charset="0"/>
                <a:ea typeface="Times New Roman" panose="02020603050405020304" pitchFamily="18" charset="0"/>
              </a:rPr>
              <a:t>пособие </a:t>
            </a:r>
            <a:endParaRPr lang="ru-RU" sz="3200" b="1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ct val="0"/>
              </a:spcAft>
            </a:pPr>
            <a:r>
              <a:rPr lang="ru-RU" sz="3200" b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3200" b="1">
                <a:latin typeface="Times New Roman" panose="02020603050405020304" pitchFamily="18" charset="0"/>
                <a:ea typeface="Times New Roman" panose="02020603050405020304" pitchFamily="18" charset="0"/>
              </a:rPr>
              <a:t>Кубики историй»</a:t>
            </a:r>
            <a:endParaRPr lang="ru-RU" sz="160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ct val="0"/>
              </a:spcAft>
            </a:pPr>
            <a:r>
              <a:rPr lang="ru-RU" sz="2400" b="1">
                <a:latin typeface="Times New Roman" panose="02020603050405020304" pitchFamily="18" charset="0"/>
                <a:ea typeface="Times New Roman" panose="02020603050405020304" pitchFamily="18" charset="0"/>
              </a:rPr>
              <a:t>Для развития связной речи у детей </a:t>
            </a:r>
            <a:endParaRPr lang="ru-RU" sz="160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ct val="0"/>
              </a:spcAft>
            </a:pPr>
            <a:r>
              <a:rPr lang="ru-RU" sz="2400" b="1"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подготовительной группы</a:t>
            </a:r>
            <a:endParaRPr lang="ru-RU" sz="160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ct val="0"/>
              </a:spcAft>
            </a:pPr>
            <a:r>
              <a:rPr lang="ru-RU" sz="240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</a:t>
            </a:r>
            <a:r>
              <a:rPr lang="ru-RU" sz="240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Составила</a:t>
            </a:r>
            <a:r>
              <a:rPr lang="ru-RU" sz="240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160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ct val="0"/>
              </a:spcAft>
            </a:pPr>
            <a:r>
              <a:rPr lang="ru-RU" sz="2400"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 Терехова Т. П.</a:t>
            </a:r>
            <a:endParaRPr lang="ru-RU" sz="16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1263" y="221434"/>
            <a:ext cx="10515600" cy="536211"/>
          </a:xfrm>
        </p:spPr>
        <p:txBody>
          <a:bodyPr/>
          <a:lstStyle/>
          <a:p>
            <a: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обучения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811" y="757644"/>
            <a:ext cx="10515600" cy="6100355"/>
          </a:xfrm>
        </p:spPr>
        <p:txBody>
          <a:bodyPr/>
          <a:lstStyle/>
          <a:p>
            <a:pPr marL="0" indent="0" algn="just">
              <a:buNone/>
            </a:pPr>
            <a:r>
              <a:rPr lang="ru-RU" smtClean="0"/>
              <a:t>1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7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правилами игры.</a:t>
            </a:r>
          </a:p>
          <a:p>
            <a:pPr marL="0" indent="0" algn="just">
              <a:buNone/>
            </a:pPr>
            <a:r>
              <a:rPr lang="ru-RU" sz="27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Накопление </a:t>
            </a:r>
            <a:r>
              <a:rPr lang="ru-RU" sz="270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представлений по теме </a:t>
            </a:r>
            <a:r>
              <a:rPr lang="ru-RU" sz="27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рассказа. Чтобы дети могли составить любой рассказ (описательный, повествовательный, творческий и др.), необходимо, чтобы у них был определённый багаж знаний.</a:t>
            </a:r>
          </a:p>
          <a:p>
            <a:pPr marL="0" indent="0" algn="just">
              <a:buNone/>
            </a:pPr>
            <a:r>
              <a:rPr lang="ru-RU" sz="27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Показ образца - составление рассказа по «Кубикам историй» педагогом.</a:t>
            </a:r>
          </a:p>
          <a:p>
            <a:pPr marL="0" indent="0" algn="just">
              <a:buNone/>
            </a:pPr>
            <a:r>
              <a:rPr lang="ru-RU" sz="27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Определение жанра. Составление рассказа совместно с педагогом: например, начинает рассказ педагог, продолжает ребёнок, потом опять педагог и т. д. На первоначальном этапе использовать 4 – 5 кубиков, то есть рассказ будет состоять из 4-5 предложений. </a:t>
            </a:r>
          </a:p>
          <a:p>
            <a:pPr marL="0" indent="0" algn="just">
              <a:buNone/>
            </a:pPr>
            <a:r>
              <a:rPr lang="ru-RU" sz="27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Самостоятельное составление рассказа по 4 -5 кубикам.</a:t>
            </a:r>
          </a:p>
          <a:p>
            <a:pPr marL="0" indent="0" algn="just">
              <a:buNone/>
            </a:pPr>
            <a:r>
              <a:rPr lang="ru-RU" sz="27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70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Самостоятельное составление рассказа по </a:t>
            </a:r>
            <a:r>
              <a:rPr lang="ru-RU" sz="27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9 -12 кубикам (педагог помогает наводящими вопросами детям сохранять нить истории). </a:t>
            </a:r>
            <a:endParaRPr lang="ru-RU" sz="27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ru-RU" smtClean="0"/>
          </a:p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11874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17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6450" y="5427170"/>
            <a:ext cx="11686784" cy="1130384"/>
          </a:xfrm>
        </p:spPr>
        <p:txBody>
          <a:bodyPr/>
          <a:lstStyle/>
          <a:p>
            <a:pPr algn="l" eaLnBrk="1" hangingPunct="1">
              <a:lnSpc>
                <a:spcPct val="100000"/>
              </a:lnSpc>
            </a:pPr>
            <a:r>
              <a:rPr lang="ru-RU" i="1" smtClean="0"/>
              <a:t> </a:t>
            </a:r>
            <a:endParaRPr lang="ru-RU" altLang="ru-RU" sz="280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475989" y="300624"/>
            <a:ext cx="1116069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рассказа</a:t>
            </a:r>
            <a:endParaRPr lang="ru-RU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составлении рассказа необходимо соблюдать следующую структуру:</a:t>
            </a:r>
          </a:p>
          <a:p>
            <a:r>
              <a:rPr 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Вступление.</a:t>
            </a:r>
          </a:p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Начать рассказ нужно интересно, можно предложить детям вспомнить начало сказок.</a:t>
            </a:r>
          </a:p>
          <a:p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Однажды, много лет назад…В некотором царстве, в некотором государстве…Когда-то давным-давно…</a:t>
            </a:r>
            <a:endParaRPr lang="ru-RU" sz="24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Жили-были…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Случилось это в одном городке…</a:t>
            </a:r>
            <a:endParaRPr lang="ru-RU" sz="24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2.Основная часть истории.</a:t>
            </a:r>
          </a:p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Описывается основная сюжетная линия. </a:t>
            </a:r>
          </a:p>
          <a:p>
            <a:r>
              <a:rPr 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Заключение.</a:t>
            </a:r>
          </a:p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 рассказа.</a:t>
            </a:r>
            <a:endParaRPr lang="ru-RU" sz="2400" b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004" y="3645284"/>
            <a:ext cx="5138058" cy="27685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47657" y="847208"/>
            <a:ext cx="5812971" cy="5697284"/>
          </a:xfrm>
        </p:spPr>
        <p:txBody>
          <a:bodyPr/>
          <a:lstStyle/>
          <a:p>
            <a:pPr algn="just"/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вариант.</a:t>
            </a:r>
          </a:p>
          <a:p>
            <a:pPr algn="just"/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ребёнок начинает историю со слов, в зависимости от  жанра. Затем берёт один кубик, бросает его и по картинке верхней грани составляют предложение. Следующий выполняет то же самое. При этом его предложение должно быть логическим продолжением первого и т. д.</a:t>
            </a:r>
          </a:p>
          <a:p>
            <a:pPr algn="just"/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вариант. </a:t>
            </a:r>
          </a:p>
          <a:p>
            <a:pPr algn="just"/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Кубики сразу все бросаются на пол или на стол. Затем выкладываются в определённом порядке в одну линию и составляется коллективная или индивидуальная история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50709" y="200876"/>
            <a:ext cx="46028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</a:t>
            </a:r>
            <a:endParaRPr lang="ru-RU" altLang="ru-RU" sz="3600" b="1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52" y="1632859"/>
            <a:ext cx="5294811" cy="397110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4154" y="319414"/>
            <a:ext cx="10871160" cy="2867923"/>
          </a:xfrm>
        </p:spPr>
        <p:txBody>
          <a:bodyPr/>
          <a:lstStyle/>
          <a:p>
            <a:pPr algn="just"/>
            <a:r>
              <a:rPr 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вариант. 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по своему желанию выбирает кубик, а также картинку на гранях куба и по ней составляет предложение. Следующий игрок выполняет те же действия.</a:t>
            </a:r>
          </a:p>
          <a:p>
            <a:pPr algn="just"/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вариант. 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одной или нескольких картинок поставить карточку с вопросительным знаком, давая возможность ребёнку придумать предложение без опоры на картинку, то есть проявить больше свободы, больше творчества.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376" y="3567248"/>
            <a:ext cx="3758716" cy="28190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89754" y="270999"/>
            <a:ext cx="8853714" cy="3543872"/>
          </a:xfrm>
        </p:spPr>
        <p:txBody>
          <a:bodyPr/>
          <a:lstStyle/>
          <a:p>
            <a:pPr algn="just" eaLnBrk="1" hangingPunct="1"/>
            <a:r>
              <a:rPr lang="ru-RU"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«Кубиков историй» необходимо учитывать возрастные особенности детей, в том числе интеллектуальный,  эмоциональный  уровень  развития. </a:t>
            </a:r>
          </a:p>
          <a:p>
            <a:pPr algn="just" eaLnBrk="1" hangingPunct="1"/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создания игры подбираются красочные предметные и сюжетные картинки, которые потом  размещаются на грани кубиков. </a:t>
            </a:r>
          </a:p>
          <a:p>
            <a:pPr algn="just" eaLnBrk="1" hangingPunct="1"/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Так получается замечательная и увлекательная игра для детей , сделанная своими руками !</a:t>
            </a:r>
          </a:p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37916" y="3877936"/>
            <a:ext cx="2080413" cy="3236320"/>
          </a:xfrm>
          <a:prstGeom prst="rect">
            <a:avLst/>
          </a:prstGeom>
          <a:ln w="66675" cap="sq" cmpd="dbl">
            <a:solidFill>
              <a:srgbClr val="0000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рямоугольник 4"/>
          <p:cNvSpPr/>
          <p:nvPr/>
        </p:nvSpPr>
        <p:spPr>
          <a:xfrm>
            <a:off x="538619" y="313152"/>
            <a:ext cx="10835014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     </a:t>
            </a:r>
          </a:p>
          <a:p>
            <a:pPr algn="ctr"/>
            <a:r>
              <a:rPr lang="ru-RU" sz="2800" b="1" smtClean="0">
                <a:solidFill>
                  <a:schemeClr val="accent1">
                    <a:lumMod val="50000"/>
                  </a:schemeClr>
                </a:solidFill>
              </a:rPr>
              <a:t>      </a:t>
            </a:r>
            <a:r>
              <a:rPr lang="ru-RU" sz="2800" b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r>
              <a:rPr lang="ru-RU" sz="280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800" b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Таким образом, можно выделить следующие преимущества использования «Кубиков историй» в индивидуальной, групповой и коллективной работе с детьми старшего дошкольного возраста: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b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интереса к заданию и как следствие повышение концентрации внимания;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b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всех речевых компонентов;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b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психических функций;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b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коммуникативных навыков детей.</a:t>
            </a:r>
          </a:p>
          <a:p>
            <a:pPr>
              <a:lnSpc>
                <a:spcPct val="150000"/>
              </a:lnSpc>
            </a:pPr>
            <a:r>
              <a:rPr lang="ru-RU" sz="2800" b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r>
              <a:rPr lang="ru-RU" sz="2800" b="1" smtClean="0"/>
              <a:t>   </a:t>
            </a:r>
            <a:endParaRPr lang="ru-RU" sz="2800" b="1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607" y="3005054"/>
            <a:ext cx="2655026" cy="35400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 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901874"/>
            <a:ext cx="10515600" cy="5275089"/>
          </a:xfrm>
        </p:spPr>
        <p:txBody>
          <a:bodyPr/>
          <a:lstStyle/>
          <a:p>
            <a:pPr algn="ctr">
              <a:buNone/>
            </a:pPr>
            <a:r>
              <a:rPr lang="ru-RU" sz="4800" b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ПЕРСПЕКТИВА:</a:t>
            </a:r>
          </a:p>
          <a:p>
            <a:pPr>
              <a:buNone/>
            </a:pPr>
            <a:r>
              <a:rPr lang="ru-RU" sz="3600" b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1.Использование в различных видах НОД в ДОУ.</a:t>
            </a:r>
          </a:p>
          <a:p>
            <a:pPr>
              <a:buNone/>
            </a:pPr>
            <a:r>
              <a:rPr lang="ru-RU" sz="3600" b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2.Мастер-класс для родителей. </a:t>
            </a:r>
          </a:p>
          <a:p>
            <a:pPr>
              <a:buNone/>
            </a:pPr>
            <a:br>
              <a:rPr lang="ru-RU" sz="3600" b="1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b="1" smtClean="0">
                <a:solidFill>
                  <a:schemeClr val="accent1">
                    <a:lumMod val="50000"/>
                  </a:schemeClr>
                </a:solidFill>
              </a:rPr>
              <a:t>  </a:t>
            </a:r>
            <a:endParaRPr lang="ru-RU" sz="3600" b="1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312" y="3368448"/>
            <a:ext cx="3947887" cy="29609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15889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669" y="0"/>
            <a:ext cx="9142331" cy="6858000"/>
          </a:xfrm>
        </p:spPr>
      </p:pic>
    </p:spTree>
    <p:extLst>
      <p:ext uri="{BB962C8B-B14F-4D97-AF65-F5344CB8AC3E}">
        <p14:creationId xmlns:p14="http://schemas.microsoft.com/office/powerpoint/2010/main" val="4107696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451" y="313509"/>
            <a:ext cx="11105606" cy="6085523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направлений работы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с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ТНР является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них самостоятельной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связной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речи.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Недоразвитие связной речи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дошкольников влияет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успешность не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в обучении, но и социализации. </a:t>
            </a:r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Особенностями связной речи детей с </a:t>
            </a:r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тяжёлым нарушением речи являются</a:t>
            </a:r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связности и последовательности изложения, низкая информативность, бедность и стереотипность лексико-грамматических средств языка, пропуски смысловых звеньев и необоснованные повторы слов, паузы по тексту, незаконченность смыслового выражения мысли, необходимость в стимулирующей помощи. Характерна низкая мотивация к процессу рассказывания. </a:t>
            </a:r>
            <a:endParaRPr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 является актуальным подобрать такие педагогические средства, которые обеспечат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этих проблем с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максимальной результативностью. Одним из таких средств может стать </a:t>
            </a:r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пособие «Кубики историй».</a:t>
            </a:r>
          </a:p>
        </p:txBody>
      </p:sp>
    </p:spTree>
    <p:extLst>
      <p:ext uri="{BB962C8B-B14F-4D97-AF65-F5344CB8AC3E}">
        <p14:creationId xmlns:p14="http://schemas.microsoft.com/office/powerpoint/2010/main" val="2189911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6301" y="488516"/>
            <a:ext cx="10822488" cy="3312776"/>
          </a:xfrm>
        </p:spPr>
        <p:txBody>
          <a:bodyPr/>
          <a:lstStyle/>
          <a:p>
            <a:pPr lvl="0" algn="just">
              <a:lnSpc>
                <a:spcPct val="100000"/>
              </a:lnSpc>
              <a:spcBef>
                <a:spcPct val="0"/>
              </a:spcBef>
            </a:pPr>
            <a:r>
              <a:rPr lang="ru-RU" b="1">
                <a:solidFill>
                  <a:srgbClr val="211E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b="1">
                <a:solidFill>
                  <a:srgbClr val="211E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«Кубики историй» - </a:t>
            </a:r>
            <a:r>
              <a:rPr lang="ru-RU" sz="3200">
                <a:solidFill>
                  <a:srgbClr val="211E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один из компонентов технологии </a:t>
            </a:r>
            <a:r>
              <a:rPr lang="ru-RU" sz="3200" b="1">
                <a:solidFill>
                  <a:srgbClr val="211E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«Сторителлинг»</a:t>
            </a:r>
          </a:p>
          <a:p>
            <a:pPr lvl="0" algn="just">
              <a:lnSpc>
                <a:spcPct val="100000"/>
              </a:lnSpc>
              <a:spcBef>
                <a:spcPct val="0"/>
              </a:spcBef>
            </a:pPr>
            <a:r>
              <a:rPr lang="ru-RU" sz="3200" b="1">
                <a:solidFill>
                  <a:srgbClr val="211E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«Сторителлинг» </a:t>
            </a:r>
            <a:r>
              <a:rPr lang="ru-RU" sz="3200">
                <a:solidFill>
                  <a:srgbClr val="211E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искусство составления увлекательных рассказов, в переводе на русский язык обозначает «сказительство».</a:t>
            </a:r>
          </a:p>
          <a:p>
            <a:pPr algn="just"/>
            <a:r>
              <a:rPr lang="ru-RU" sz="3200" b="1" smtClean="0">
                <a:solidFill>
                  <a:srgbClr val="211E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32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0000"/>
              </a:lnSpc>
              <a:spcBef>
                <a:spcPct val="0"/>
              </a:spcBef>
            </a:pPr>
            <a:r>
              <a:rPr lang="ru-RU" sz="3200" b="1" smtClean="0">
                <a:solidFill>
                  <a:srgbClr val="211E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55568" y="3508828"/>
            <a:ext cx="3857249" cy="28919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5773" y="306433"/>
            <a:ext cx="10549952" cy="4343944"/>
          </a:xfrm>
        </p:spPr>
        <p:txBody>
          <a:bodyPr/>
          <a:lstStyle/>
          <a:p>
            <a:pPr algn="just"/>
            <a:r>
              <a:rPr lang="ru-RU" altLang="ru-RU" b="1">
                <a:solidFill>
                  <a:schemeClr val="accent5">
                    <a:lumMod val="50000"/>
                  </a:schemeClr>
                </a:solidFill>
                <a:latin typeface="Constantia" pitchFamily="18" charset="0"/>
              </a:rPr>
              <a:t>	</a:t>
            </a:r>
            <a:r>
              <a:rPr lang="ru-RU" altLang="ru-RU" sz="2800" b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Автором «Кубиков историй» </a:t>
            </a:r>
            <a:r>
              <a:rPr lang="ru-RU" altLang="ru-RU" sz="280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ирландский  коуч (тренер, наставник) </a:t>
            </a:r>
            <a:r>
              <a:rPr lang="ru-RU" sz="2800" smtClean="0"/>
              <a:t> </a:t>
            </a:r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Рори </a:t>
            </a:r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О’Коннор</a:t>
            </a: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, когда у него возникла идея создать учебное пособие, развивающее креативность. Сначала Рори нанёс 54 картинки на Кубик Рубика. При повороте кубика в разные стороны создавались разные комбинации картинок. Однако, в компании, владеющей правами на Кубик Рубика, не приняли эту идею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Позже </a:t>
            </a: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он решил сделать альтернативный вариант из 9 отдельных 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кубиков</a:t>
            </a: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2007 году Рори начинает заниматься собственным производством и делает запуск первой версии своей 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</a:t>
            </a: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наклейками. </a:t>
            </a:r>
          </a:p>
          <a:p>
            <a:pPr algn="just"/>
            <a:endParaRPr lang="ru-RU" sz="2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eaLnBrk="1" hangingPunct="1"/>
            <a:r>
              <a:rPr lang="ru-RU" altLang="ru-RU" sz="2800" b="1" smtClean="0">
                <a:solidFill>
                  <a:schemeClr val="accent5">
                    <a:lumMod val="50000"/>
                  </a:schemeClr>
                </a:solidFill>
                <a:latin typeface="Constantia" pitchFamily="18" charset="0"/>
              </a:rPr>
              <a:t>	</a:t>
            </a:r>
            <a:br>
              <a:rPr lang="ru-RU" altLang="ru-RU" smtClean="0"/>
            </a:br>
            <a:endParaRPr lang="ru-RU" altLang="ru-RU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4320"/>
            <a:ext cx="10515600" cy="6374674"/>
          </a:xfrm>
        </p:spPr>
        <p:txBody>
          <a:bodyPr/>
          <a:lstStyle/>
          <a:p>
            <a:pPr marL="0" indent="0" algn="just">
              <a:buNone/>
            </a:pPr>
            <a:r>
              <a:rPr lang="ru-RU" smtClean="0"/>
              <a:t>	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Чуть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позже, получая отзывы от покупателей о недолговечности кубиков с наклейками, он принимает решение выпускать кубики без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них,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печатая изображения на пластиковой поверхности кубиков. Но и этот вариант не дотягивал до идеала, ведь изображения на пластике царапались и стирались. С того момента при производстве Кубиков в литьевые формы были сразу заложены изображения, утопленные на полмиллиметра. Современные Кубики историй до сих пор выпускаются по этой технологии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endParaRPr lang="ru-RU" altLang="ru-RU" sz="3200" b="1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altLang="ru-RU" sz="3200" b="1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/>
          </a:p>
        </p:txBody>
      </p:sp>
      <p:pic>
        <p:nvPicPr>
          <p:cNvPr id="4" name="Рисунок 5"/>
          <p:cNvPicPr>
            <a:picLocks noChangeAspect="1"/>
          </p:cNvPicPr>
          <p:nvPr/>
        </p:nvPicPr>
        <p:blipFill>
          <a:blip r:embed="rId2"/>
          <a:srcRect l="12956" t="5962" r="9296"/>
          <a:stretch>
            <a:fillRect/>
          </a:stretch>
        </p:blipFill>
        <p:spPr bwMode="auto">
          <a:xfrm>
            <a:off x="4167052" y="4152098"/>
            <a:ext cx="3529638" cy="24015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63400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Прямоугольник 3"/>
          <p:cNvSpPr/>
          <p:nvPr/>
        </p:nvSpPr>
        <p:spPr>
          <a:xfrm>
            <a:off x="5590903" y="584654"/>
            <a:ext cx="5675005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br>
              <a:rPr lang="ru-RU" sz="2000" smtClean="0"/>
            </a:br>
            <a:r>
              <a:rPr lang="ru-RU" sz="2000" smtClean="0"/>
              <a:t>	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сожалению, имеющиеся в продаже готовые наборы 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«Кубиков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историй» не адаптированы на детей дошкольного возраста, в том числе на детей с тяжелыми нарушениями речи ни по лексической наполняемости, ни по содержательной структуре рассказа, ни по качеству наглядного материала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Поэтому педагоги ДОУ их модернизировали: стали использовать кубики большего размера и применять красочные картинки для размещения на грани. 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Win7\Desktop\20220314_113547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45029" y="1599135"/>
            <a:ext cx="3197496" cy="37453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30504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063" y="391251"/>
            <a:ext cx="10515600" cy="1325563"/>
          </a:xfrm>
        </p:spPr>
        <p:txBody>
          <a:bodyPr/>
          <a:lstStyle/>
          <a:p>
            <a:pPr lvl="0" algn="just"/>
            <a:br>
              <a:rPr lang="ru-RU" sz="3600" smtClean="0"/>
            </a:br>
            <a: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использования «Кубиков историй» </a:t>
            </a:r>
            <a:b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обогащение устной речи, развитие у старших дошкольников умения составлять рассказы.</a:t>
            </a:r>
            <a:br>
              <a:rPr lang="ru-RU" b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064" y="1716814"/>
            <a:ext cx="6503126" cy="4823369"/>
          </a:xfrm>
        </p:spPr>
        <p:txBody>
          <a:bodyPr/>
          <a:lstStyle/>
          <a:p>
            <a:pPr lvl="0">
              <a:buNone/>
            </a:pPr>
            <a:r>
              <a:rPr lang="ru-RU" b="1">
                <a:solidFill>
                  <a:schemeClr val="accent1">
                    <a:lumMod val="75000"/>
                  </a:schemeClr>
                </a:solidFill>
                <a:latin typeface="Constantia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r>
              <a:rPr lang="ru-RU" sz="3200" b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0" indent="0" algn="just">
              <a:buNone/>
            </a:pPr>
            <a:r>
              <a:rPr lang="ru-RU" smtClean="0"/>
              <a:t> -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детям способ составления рассказа, опираясь на наглядно графический план посредством выстраивания цепочки из кубиков; </a:t>
            </a:r>
            <a:endParaRPr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использовать дидактическое пособие «Кубики историй» при составлении описательных, повествовательных, творческих рассказов.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059" y="3051607"/>
            <a:ext cx="4160579" cy="31204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4394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4325" y="208372"/>
            <a:ext cx="10515600" cy="954224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задачи </a:t>
            </a:r>
            <a:endParaRPr lang="ru-RU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1162596"/>
            <a:ext cx="6999514" cy="5421084"/>
          </a:xfrm>
        </p:spPr>
        <p:txBody>
          <a:bodyPr/>
          <a:lstStyle/>
          <a:p>
            <a:pPr marL="0" indent="0" algn="just">
              <a:buNone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уточнять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, актуализировать, расширять словарь детей в рамках изучаемых лексических тем; </a:t>
            </a:r>
            <a:endParaRPr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логично и последовательно излагать свои мысли с опорой на наглядную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основу;</a:t>
            </a:r>
          </a:p>
          <a:p>
            <a:pPr marL="0" indent="0" algn="just">
              <a:buNone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продолжить рассказ за собеседником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0" indent="0" algn="just">
              <a:buNone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внимательно слушать других; 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0" indent="0" algn="just">
              <a:buNone/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умение отвечать на вопросы.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397" y="1361261"/>
            <a:ext cx="3738426" cy="49845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05980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99268" y="365125"/>
            <a:ext cx="5154531" cy="1325563"/>
          </a:xfrm>
        </p:spPr>
        <p:txBody>
          <a:bodyPr/>
          <a:lstStyle/>
          <a:p>
            <a:pPr algn="ctr"/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оспитательные задачи:</a:t>
            </a:r>
            <a:r>
              <a:rPr lang="ru-RU" sz="3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60623" y="2034631"/>
            <a:ext cx="3629297" cy="4351338"/>
          </a:xfrm>
        </p:spPr>
        <p:txBody>
          <a:bodyPr/>
          <a:lstStyle/>
          <a:p>
            <a:pPr algn="just">
              <a:buFontTx/>
              <a:buChar char="-"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взаимодействовать друг с другом в процессе создания коллективного рассказа; </a:t>
            </a:r>
            <a:endParaRPr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сотрудничества.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269" y="1378856"/>
            <a:ext cx="4444999" cy="448759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98418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81</Paragraphs>
  <Slides>17</Slides>
  <Notes>0</Notes>
  <TotalTime>1166</TotalTime>
  <HiddenSlides>0</HiddenSlides>
  <MMClips>0</MMClips>
  <ScaleCrop>0</ScaleCrop>
  <HeadingPairs>
    <vt:vector baseType="variant" size="6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baseType="lpstr" size="25">
      <vt:lpstr>Arial</vt:lpstr>
      <vt:lpstr>Calibri Light</vt:lpstr>
      <vt:lpstr>Calibri</vt:lpstr>
      <vt:lpstr>Constantia</vt:lpstr>
      <vt:lpstr>Times New Roman</vt:lpstr>
      <vt:lpstr>Symbol</vt:lpstr>
      <vt:lpstr>Wingdings</vt:lpstr>
      <vt:lpstr>Тема Office</vt:lpstr>
      <vt:lpstr/>
      <vt:lpstr>PowerPoint Presentation</vt:lpstr>
      <vt:lpstr>PowerPoint Presentation</vt:lpstr>
      <vt:lpstr>PowerPoint Presentation</vt:lpstr>
      <vt:lpstr>PowerPoint Presentation</vt:lpstr>
      <vt:lpstr>PowerPoint Presentation</vt:lpstr>
      <vt:lpstr>Цель использования «Кубиков историй» – обогащение устной речи, развитие у старших дошкольников умения составлять рассказы.</vt:lpstr>
      <vt:lpstr>развивающие задачи </vt:lpstr>
      <vt:lpstr>воспитательные задачи: </vt:lpstr>
      <vt:lpstr>Этапы обучения: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 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«Кубики историй»  в детском саду</dc:title>
  <dc:creator>Пользователь</dc:creator>
  <cp:lastModifiedBy>User</cp:lastModifiedBy>
  <cp:revision>140</cp:revision>
  <dcterms:created xsi:type="dcterms:W3CDTF">2019-03-05T11:35:47Z</dcterms:created>
  <dcterms:modified xsi:type="dcterms:W3CDTF">2024-03-18T08:02:44Z</dcterms:modified>
</cp:coreProperties>
</file>