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D4337A-9B61-436A-B021-5651FCA7E7BD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C957C9-8AF7-4F21-A977-51C78BD5B2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АЛКИНЫ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АЦЕТИЛЕН И ЕГО ГОМОЛОГИ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215238" cy="526297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Общая формула </a:t>
            </a:r>
            <a:r>
              <a:rPr lang="ru-RU" sz="2800" i="1" dirty="0" err="1" smtClean="0">
                <a:solidFill>
                  <a:srgbClr val="002060"/>
                </a:solidFill>
              </a:rPr>
              <a:t>алкинов</a:t>
            </a:r>
            <a:r>
              <a:rPr lang="ru-RU" sz="2800" i="1" dirty="0" smtClean="0">
                <a:solidFill>
                  <a:srgbClr val="002060"/>
                </a:solidFill>
              </a:rPr>
              <a:t>: </a:t>
            </a:r>
            <a:r>
              <a:rPr lang="en-US" sz="2800" i="1" dirty="0" smtClean="0">
                <a:solidFill>
                  <a:srgbClr val="002060"/>
                </a:solidFill>
              </a:rPr>
              <a:t>C</a:t>
            </a:r>
            <a:r>
              <a:rPr lang="en-US" sz="2000" i="1" dirty="0" smtClean="0">
                <a:solidFill>
                  <a:srgbClr val="002060"/>
                </a:solidFill>
              </a:rPr>
              <a:t>n</a:t>
            </a:r>
            <a:r>
              <a:rPr lang="en-US" sz="2800" i="1" dirty="0" smtClean="0">
                <a:solidFill>
                  <a:srgbClr val="002060"/>
                </a:solidFill>
              </a:rPr>
              <a:t>H</a:t>
            </a:r>
            <a:r>
              <a:rPr lang="en-US" sz="2000" i="1" dirty="0" smtClean="0">
                <a:solidFill>
                  <a:srgbClr val="002060"/>
                </a:solidFill>
              </a:rPr>
              <a:t>2n-2</a:t>
            </a:r>
            <a:r>
              <a:rPr lang="ru-RU" sz="2000" i="1" dirty="0" smtClean="0">
                <a:solidFill>
                  <a:srgbClr val="002060"/>
                </a:solidFill>
              </a:rPr>
              <a:t>. </a:t>
            </a:r>
            <a:r>
              <a:rPr lang="ru-RU" sz="2800" i="1" dirty="0" smtClean="0">
                <a:solidFill>
                  <a:srgbClr val="002060"/>
                </a:solidFill>
              </a:rPr>
              <a:t>Это соединения имеющие тройную связь.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Гомологический ряд: </a:t>
            </a:r>
          </a:p>
          <a:p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                С</a:t>
            </a:r>
            <a:r>
              <a:rPr lang="ru-RU" sz="2000" i="1" dirty="0" smtClean="0">
                <a:solidFill>
                  <a:srgbClr val="002060"/>
                </a:solidFill>
              </a:rPr>
              <a:t>2</a:t>
            </a:r>
            <a:r>
              <a:rPr lang="ru-RU" sz="2800" i="1" dirty="0" smtClean="0">
                <a:solidFill>
                  <a:srgbClr val="002060"/>
                </a:solidFill>
              </a:rPr>
              <a:t>Н</a:t>
            </a:r>
            <a:r>
              <a:rPr lang="ru-RU" sz="2000" i="1" dirty="0" smtClean="0">
                <a:solidFill>
                  <a:srgbClr val="002060"/>
                </a:solidFill>
              </a:rPr>
              <a:t>2 </a:t>
            </a:r>
            <a:r>
              <a:rPr lang="ru-RU" sz="2800" i="1" dirty="0" smtClean="0">
                <a:solidFill>
                  <a:srgbClr val="002060"/>
                </a:solidFill>
              </a:rPr>
              <a:t>– </a:t>
            </a:r>
            <a:r>
              <a:rPr lang="ru-RU" sz="2800" i="1" dirty="0" err="1" smtClean="0">
                <a:solidFill>
                  <a:srgbClr val="002060"/>
                </a:solidFill>
              </a:rPr>
              <a:t>этин</a:t>
            </a:r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(ацетилен)</a:t>
            </a:r>
          </a:p>
          <a:p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                С</a:t>
            </a:r>
            <a:r>
              <a:rPr lang="ru-RU" sz="2000" i="1" dirty="0" smtClean="0">
                <a:solidFill>
                  <a:srgbClr val="002060"/>
                </a:solidFill>
              </a:rPr>
              <a:t>3</a:t>
            </a:r>
            <a:r>
              <a:rPr lang="ru-RU" sz="2800" i="1" dirty="0" smtClean="0">
                <a:solidFill>
                  <a:srgbClr val="002060"/>
                </a:solidFill>
              </a:rPr>
              <a:t>Н</a:t>
            </a:r>
            <a:r>
              <a:rPr lang="ru-RU" sz="2000" i="1" dirty="0" smtClean="0">
                <a:solidFill>
                  <a:srgbClr val="002060"/>
                </a:solidFill>
              </a:rPr>
              <a:t>4</a:t>
            </a:r>
            <a:r>
              <a:rPr lang="ru-RU" sz="2800" i="1" dirty="0" smtClean="0">
                <a:solidFill>
                  <a:srgbClr val="002060"/>
                </a:solidFill>
              </a:rPr>
              <a:t> – </a:t>
            </a:r>
            <a:r>
              <a:rPr lang="ru-RU" sz="2800" i="1" dirty="0" err="1" smtClean="0">
                <a:solidFill>
                  <a:srgbClr val="002060"/>
                </a:solidFill>
              </a:rPr>
              <a:t>пропин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                С</a:t>
            </a:r>
            <a:r>
              <a:rPr lang="ru-RU" sz="2000" i="1" dirty="0" smtClean="0">
                <a:solidFill>
                  <a:srgbClr val="002060"/>
                </a:solidFill>
              </a:rPr>
              <a:t>4</a:t>
            </a:r>
            <a:r>
              <a:rPr lang="ru-RU" sz="2800" i="1" dirty="0" smtClean="0">
                <a:solidFill>
                  <a:srgbClr val="002060"/>
                </a:solidFill>
              </a:rPr>
              <a:t>Н</a:t>
            </a:r>
            <a:r>
              <a:rPr lang="ru-RU" sz="2000" i="1" dirty="0" smtClean="0">
                <a:solidFill>
                  <a:srgbClr val="002060"/>
                </a:solidFill>
              </a:rPr>
              <a:t>6</a:t>
            </a:r>
            <a:r>
              <a:rPr lang="ru-RU" sz="2800" i="1" dirty="0" smtClean="0">
                <a:solidFill>
                  <a:srgbClr val="002060"/>
                </a:solidFill>
              </a:rPr>
              <a:t> - </a:t>
            </a:r>
            <a:r>
              <a:rPr lang="ru-RU" sz="2800" i="1" dirty="0" err="1" smtClean="0">
                <a:solidFill>
                  <a:srgbClr val="002060"/>
                </a:solidFill>
              </a:rPr>
              <a:t>бутин</a:t>
            </a:r>
            <a:r>
              <a:rPr lang="en-US" sz="2000" i="1" dirty="0" smtClean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и т. д.</a:t>
            </a:r>
          </a:p>
          <a:p>
            <a:r>
              <a:rPr lang="ru-RU" sz="2800" u="sng" dirty="0" smtClean="0">
                <a:solidFill>
                  <a:srgbClr val="002060"/>
                </a:solidFill>
              </a:rPr>
              <a:t>Строение молекул: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Н:С:::С:Н – </a:t>
            </a:r>
            <a:r>
              <a:rPr lang="ru-RU" sz="2800" i="1" dirty="0" smtClean="0">
                <a:solidFill>
                  <a:srgbClr val="002060"/>
                </a:solidFill>
              </a:rPr>
              <a:t>электронная формула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Н – С </a:t>
            </a:r>
            <a:r>
              <a:rPr lang="el-GR" sz="2800" dirty="0" smtClean="0">
                <a:solidFill>
                  <a:srgbClr val="002060"/>
                </a:solidFill>
              </a:rPr>
              <a:t>Ξ</a:t>
            </a:r>
            <a:r>
              <a:rPr lang="ru-RU" sz="2800" dirty="0" smtClean="0">
                <a:solidFill>
                  <a:srgbClr val="002060"/>
                </a:solidFill>
              </a:rPr>
              <a:t> С – Н -</a:t>
            </a:r>
            <a:r>
              <a:rPr lang="ru-RU" sz="2800" dirty="0" err="1" smtClean="0">
                <a:solidFill>
                  <a:srgbClr val="002060"/>
                </a:solidFill>
              </a:rPr>
              <a:t>структкрная</a:t>
            </a:r>
            <a:r>
              <a:rPr lang="ru-RU" sz="2800" dirty="0" smtClean="0">
                <a:solidFill>
                  <a:srgbClr val="002060"/>
                </a:solidFill>
              </a:rPr>
              <a:t> формула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i="1" dirty="0">
                <a:solidFill>
                  <a:srgbClr val="002060"/>
                </a:solidFill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</a:rPr>
              <a:t>                  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Эмма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785794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ИЗОМЕРИЯ И НОМЕНКЛАТУРА АЛКИНОВ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714488"/>
            <a:ext cx="750099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i="1" dirty="0" smtClean="0">
                <a:solidFill>
                  <a:srgbClr val="002060"/>
                </a:solidFill>
              </a:rPr>
              <a:t>УГЛЕРОДНОГО СКЕЛЕТА: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НС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ru-RU" sz="2000" i="1" dirty="0" smtClean="0">
                <a:solidFill>
                  <a:srgbClr val="002060"/>
                </a:solidFill>
              </a:rPr>
              <a:t> С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– </a:t>
            </a:r>
            <a:r>
              <a:rPr lang="ru-RU" sz="2000" i="1" dirty="0" err="1" smtClean="0">
                <a:solidFill>
                  <a:srgbClr val="002060"/>
                </a:solidFill>
              </a:rPr>
              <a:t>пентин</a:t>
            </a:r>
            <a:r>
              <a:rPr lang="ru-RU" sz="2000" i="1" dirty="0" smtClean="0">
                <a:solidFill>
                  <a:srgbClr val="002060"/>
                </a:solidFill>
              </a:rPr>
              <a:t> -1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НС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ru-RU" sz="2000" i="1" dirty="0" smtClean="0">
                <a:solidFill>
                  <a:srgbClr val="002060"/>
                </a:solidFill>
              </a:rPr>
              <a:t> С – СН – СН</a:t>
            </a:r>
            <a:r>
              <a:rPr lang="ru-RU" sz="1400" i="1" dirty="0" smtClean="0">
                <a:solidFill>
                  <a:srgbClr val="002060"/>
                </a:solidFill>
              </a:rPr>
              <a:t>3  </a:t>
            </a:r>
            <a:r>
              <a:rPr lang="ru-RU" sz="2000" i="1" dirty="0" smtClean="0">
                <a:solidFill>
                  <a:srgbClr val="002060"/>
                </a:solidFill>
              </a:rPr>
              <a:t>- 3- </a:t>
            </a:r>
            <a:r>
              <a:rPr lang="ru-RU" sz="2000" i="1" dirty="0" err="1" smtClean="0">
                <a:solidFill>
                  <a:srgbClr val="002060"/>
                </a:solidFill>
              </a:rPr>
              <a:t>метилбутин</a:t>
            </a:r>
            <a:r>
              <a:rPr lang="ru-RU" sz="2000" i="1" dirty="0" smtClean="0">
                <a:solidFill>
                  <a:srgbClr val="002060"/>
                </a:solidFill>
              </a:rPr>
              <a:t> – 1 </a:t>
            </a:r>
            <a:endParaRPr lang="ru-RU" sz="14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                    /</a:t>
            </a:r>
          </a:p>
          <a:p>
            <a:pPr marL="457200" indent="-457200"/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                  </a:t>
            </a:r>
            <a:r>
              <a:rPr lang="ru-RU" sz="2000" i="1" dirty="0" smtClean="0">
                <a:solidFill>
                  <a:srgbClr val="002060"/>
                </a:solidFill>
              </a:rPr>
              <a:t>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</a:p>
          <a:p>
            <a:pPr marL="457200" indent="-457200"/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2. ПОЛОЖЕНИЕ ТРОЙНОЙ СВЯЗИ: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НС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ru-RU" sz="2000" i="1" dirty="0" smtClean="0">
                <a:solidFill>
                  <a:srgbClr val="002060"/>
                </a:solidFill>
              </a:rPr>
              <a:t> С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– </a:t>
            </a:r>
            <a:r>
              <a:rPr lang="ru-RU" sz="2000" i="1" dirty="0" err="1" smtClean="0">
                <a:solidFill>
                  <a:srgbClr val="002060"/>
                </a:solidFill>
              </a:rPr>
              <a:t>пентин</a:t>
            </a:r>
            <a:r>
              <a:rPr lang="ru-RU" sz="2000" i="1" dirty="0" smtClean="0">
                <a:solidFill>
                  <a:srgbClr val="002060"/>
                </a:solidFill>
              </a:rPr>
              <a:t> – 1 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С – С</a:t>
            </a:r>
            <a:r>
              <a:rPr lang="el-GR" sz="2000" i="1" dirty="0" smtClean="0">
                <a:solidFill>
                  <a:srgbClr val="002060"/>
                </a:solidFill>
              </a:rPr>
              <a:t> Ξ</a:t>
            </a:r>
            <a:r>
              <a:rPr lang="ru-RU" sz="2000" i="1" dirty="0" smtClean="0">
                <a:solidFill>
                  <a:srgbClr val="002060"/>
                </a:solidFill>
              </a:rPr>
              <a:t> С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– </a:t>
            </a:r>
            <a:r>
              <a:rPr lang="ru-RU" sz="2000" i="1" dirty="0" err="1" smtClean="0">
                <a:solidFill>
                  <a:srgbClr val="002060"/>
                </a:solidFill>
              </a:rPr>
              <a:t>пентин</a:t>
            </a:r>
            <a:r>
              <a:rPr lang="ru-RU" sz="2000" i="1" dirty="0" smtClean="0">
                <a:solidFill>
                  <a:srgbClr val="002060"/>
                </a:solidFill>
              </a:rPr>
              <a:t> -2 </a:t>
            </a:r>
          </a:p>
          <a:p>
            <a:pPr marL="457200" indent="-457200"/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3. МЕЖКЛАССОВАЯ: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– С</a:t>
            </a:r>
            <a:r>
              <a:rPr lang="el-GR" sz="2000" i="1" dirty="0" smtClean="0">
                <a:solidFill>
                  <a:srgbClr val="002060"/>
                </a:solidFill>
              </a:rPr>
              <a:t> Ξ</a:t>
            </a:r>
            <a:r>
              <a:rPr lang="ru-RU" sz="2000" i="1" dirty="0" smtClean="0">
                <a:solidFill>
                  <a:srgbClr val="002060"/>
                </a:solidFill>
              </a:rPr>
              <a:t> С – 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– </a:t>
            </a:r>
            <a:r>
              <a:rPr lang="ru-RU" sz="2000" i="1" dirty="0" err="1" smtClean="0">
                <a:solidFill>
                  <a:srgbClr val="002060"/>
                </a:solidFill>
              </a:rPr>
              <a:t>алкины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СН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= СН – СН = СН – СН</a:t>
            </a:r>
            <a:r>
              <a:rPr lang="ru-RU" sz="1400" i="1" dirty="0" smtClean="0">
                <a:solidFill>
                  <a:srgbClr val="002060"/>
                </a:solidFill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</a:rPr>
              <a:t>  </a:t>
            </a:r>
            <a:r>
              <a:rPr lang="ru-RU" sz="2000" i="1" dirty="0" smtClean="0">
                <a:solidFill>
                  <a:srgbClr val="002060"/>
                </a:solidFill>
              </a:rPr>
              <a:t>- </a:t>
            </a:r>
            <a:r>
              <a:rPr lang="ru-RU" sz="2000" i="1" dirty="0" err="1" smtClean="0">
                <a:solidFill>
                  <a:srgbClr val="002060"/>
                </a:solidFill>
              </a:rPr>
              <a:t>алкадиены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                   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18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ХИМИЧЕСКИЕ СВОЙСТВА АЛКИНОВ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857364"/>
            <a:ext cx="72866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i="1" u="sng" dirty="0" smtClean="0">
                <a:solidFill>
                  <a:srgbClr val="002060"/>
                </a:solidFill>
              </a:rPr>
              <a:t>ГОРЕНИЕ</a:t>
            </a:r>
            <a:r>
              <a:rPr lang="ru-RU" sz="2000" i="1" dirty="0" smtClean="0">
                <a:solidFill>
                  <a:srgbClr val="002060"/>
                </a:solidFill>
              </a:rPr>
              <a:t>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2С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Н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+ 5О</a:t>
            </a:r>
            <a:r>
              <a:rPr lang="ru-RU" sz="1400" i="1" dirty="0" smtClean="0">
                <a:solidFill>
                  <a:srgbClr val="002060"/>
                </a:solidFill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→ 4СО</a:t>
            </a:r>
            <a:r>
              <a:rPr lang="ru-RU" sz="1400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+ 2Н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О – светящееся пламя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Если О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мало, то выделяется сажа: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2С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+ О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4С + 2Н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О</a:t>
            </a:r>
          </a:p>
          <a:p>
            <a:pPr marL="457200" indent="-457200"/>
            <a:endParaRPr lang="ru-RU" sz="2000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2. </a:t>
            </a:r>
            <a:r>
              <a:rPr lang="ru-RU" sz="2000" i="1" u="sng" dirty="0" smtClean="0">
                <a:solidFill>
                  <a:srgbClr val="002060"/>
                </a:solidFill>
                <a:cs typeface="Times New Roman" pitchFamily="18" charset="0"/>
              </a:rPr>
              <a:t>ПРИСОЕДИНЕНИЕ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( по месту разрыва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– связи)</a:t>
            </a:r>
          </a:p>
          <a:p>
            <a:pPr marL="457200" indent="-457200"/>
            <a:r>
              <a:rPr lang="ru-RU" sz="2000" i="1" dirty="0">
                <a:solidFill>
                  <a:srgbClr val="002060"/>
                </a:solidFill>
                <a:cs typeface="Times New Roman" pitchFamily="18" charset="0"/>
              </a:rPr>
              <a:t>т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. к.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– связи две, то реакции будут протекать в два этапа </a:t>
            </a:r>
          </a:p>
          <a:p>
            <a:pPr marL="457200" indent="-457200"/>
            <a:r>
              <a:rPr lang="ru-RU" sz="2000" i="1" dirty="0">
                <a:solidFill>
                  <a:srgbClr val="002060"/>
                </a:solidFill>
                <a:cs typeface="Times New Roman" pitchFamily="18" charset="0"/>
              </a:rPr>
              <a:t>а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) </a:t>
            </a:r>
            <a:r>
              <a:rPr lang="ru-RU" sz="2000" i="1" u="sng" dirty="0" smtClean="0">
                <a:solidFill>
                  <a:srgbClr val="002060"/>
                </a:solidFill>
                <a:cs typeface="Times New Roman" pitchFamily="18" charset="0"/>
              </a:rPr>
              <a:t>ГИДРИРОВАНИЕ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: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</a:t>
            </a:r>
            <a:r>
              <a:rPr lang="en-US" sz="1050" i="1" dirty="0" smtClean="0">
                <a:solidFill>
                  <a:srgbClr val="002060"/>
                </a:solidFill>
                <a:cs typeface="Times New Roman" pitchFamily="18" charset="0"/>
              </a:rPr>
              <a:t>t. Ni</a:t>
            </a:r>
            <a:endParaRPr lang="ru-RU" sz="2000" i="1" dirty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1) СН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ru-RU" sz="2000" i="1" dirty="0" smtClean="0">
                <a:solidFill>
                  <a:srgbClr val="002060"/>
                </a:solidFill>
              </a:rPr>
              <a:t> СН + Н – Н </a:t>
            </a:r>
            <a:r>
              <a:rPr lang="ru-RU" sz="2000" i="1" dirty="0" smtClean="0">
                <a:solidFill>
                  <a:srgbClr val="002060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СН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= СН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ru-RU" sz="1400" i="1" dirty="0" smtClean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endParaRPr lang="en-US" sz="2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457200" indent="-457200"/>
            <a:r>
              <a:rPr lang="en-US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</a:t>
            </a:r>
            <a:r>
              <a:rPr lang="ru-RU" sz="14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этен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</a:t>
            </a: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2) СН</a:t>
            </a:r>
            <a:r>
              <a:rPr lang="ru-RU" sz="1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= СН</a:t>
            </a:r>
            <a:r>
              <a:rPr lang="ru-RU" sz="1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</a:t>
            </a: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+ Н – Н </a:t>
            </a:r>
            <a:r>
              <a:rPr lang="ru-RU" sz="2000" i="1" dirty="0" smtClean="0">
                <a:solidFill>
                  <a:srgbClr val="002060"/>
                </a:solidFill>
                <a:latin typeface="Book Antiqua"/>
                <a:cs typeface="Times New Roman" pitchFamily="18" charset="0"/>
              </a:rPr>
              <a:t>→ 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СН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3</a:t>
            </a:r>
            <a:r>
              <a:rPr lang="ru-RU" sz="2000" i="1" dirty="0" smtClean="0">
                <a:solidFill>
                  <a:srgbClr val="002060"/>
                </a:solidFill>
                <a:cs typeface="Times New Roman" pitchFamily="18" charset="0"/>
              </a:rPr>
              <a:t> – СН</a:t>
            </a:r>
            <a:r>
              <a:rPr lang="ru-RU" sz="1400" i="1" dirty="0" smtClean="0">
                <a:solidFill>
                  <a:srgbClr val="002060"/>
                </a:solidFill>
                <a:cs typeface="Times New Roman" pitchFamily="18" charset="0"/>
              </a:rPr>
              <a:t>3</a:t>
            </a:r>
          </a:p>
          <a:p>
            <a:pPr marL="457200" indent="-457200"/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                           этан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85794"/>
            <a:ext cx="74295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>
                <a:solidFill>
                  <a:srgbClr val="002060"/>
                </a:solidFill>
              </a:rPr>
              <a:t>б</a:t>
            </a:r>
            <a:r>
              <a:rPr lang="ru-RU" sz="2000" i="1" u="sng" dirty="0" smtClean="0">
                <a:solidFill>
                  <a:srgbClr val="002060"/>
                </a:solidFill>
              </a:rPr>
              <a:t>) ГАЛОГЕНИРОВАНИЕ:</a:t>
            </a:r>
          </a:p>
          <a:p>
            <a:r>
              <a:rPr lang="ru-RU" sz="2000" i="1" dirty="0">
                <a:solidFill>
                  <a:srgbClr val="002060"/>
                </a:solidFill>
              </a:rPr>
              <a:t> 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1) СН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ru-RU" sz="2000" i="1" dirty="0" smtClean="0">
                <a:solidFill>
                  <a:srgbClr val="002060"/>
                </a:solidFill>
              </a:rPr>
              <a:t> СН + </a:t>
            </a:r>
            <a:r>
              <a:rPr lang="en-US" sz="2000" i="1" dirty="0" smtClean="0">
                <a:solidFill>
                  <a:srgbClr val="002060"/>
                </a:solidFill>
              </a:rPr>
              <a:t>CI – CI →</a:t>
            </a:r>
            <a:r>
              <a:rPr lang="en-US" sz="2000" i="1" dirty="0" smtClean="0">
                <a:solidFill>
                  <a:srgbClr val="002060"/>
                </a:solidFill>
                <a:latin typeface="Book Antiqua"/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</a:rPr>
              <a:t>CHCI = CHCI</a:t>
            </a:r>
          </a:p>
          <a:p>
            <a:r>
              <a:rPr lang="en-US" sz="2000" i="1" dirty="0">
                <a:solidFill>
                  <a:srgbClr val="002060"/>
                </a:solidFill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</a:rPr>
              <a:t>                                </a:t>
            </a:r>
            <a:r>
              <a:rPr lang="en-US" sz="1200" i="1" dirty="0" smtClean="0">
                <a:solidFill>
                  <a:srgbClr val="002060"/>
                </a:solidFill>
              </a:rPr>
              <a:t>t                 </a:t>
            </a:r>
            <a:r>
              <a:rPr lang="ru-RU" sz="1200" i="1" dirty="0" err="1" smtClean="0">
                <a:solidFill>
                  <a:srgbClr val="002060"/>
                </a:solidFill>
              </a:rPr>
              <a:t>дихлорэтлен</a:t>
            </a:r>
            <a:endParaRPr lang="ru-RU" sz="1200" i="1" dirty="0" smtClean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2) </a:t>
            </a:r>
            <a:r>
              <a:rPr lang="en-US" sz="2000" i="1" dirty="0" smtClean="0">
                <a:solidFill>
                  <a:srgbClr val="002060"/>
                </a:solidFill>
              </a:rPr>
              <a:t>CHCI = CHCI + CI – CI → CHCI</a:t>
            </a:r>
            <a:r>
              <a:rPr lang="en-US" sz="1400" i="1" dirty="0" smtClean="0">
                <a:solidFill>
                  <a:srgbClr val="002060"/>
                </a:solidFill>
              </a:rPr>
              <a:t>2 </a:t>
            </a:r>
            <a:r>
              <a:rPr lang="en-US" sz="2000" i="1" dirty="0" smtClean="0">
                <a:solidFill>
                  <a:srgbClr val="002060"/>
                </a:solidFill>
              </a:rPr>
              <a:t>– CHCI</a:t>
            </a:r>
            <a:r>
              <a:rPr lang="en-US" sz="1400" i="1" dirty="0" smtClean="0">
                <a:solidFill>
                  <a:srgbClr val="002060"/>
                </a:solidFill>
              </a:rPr>
              <a:t>2</a:t>
            </a:r>
          </a:p>
          <a:p>
            <a:endParaRPr lang="en-US" sz="1400" i="1" dirty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в)   </a:t>
            </a:r>
            <a:r>
              <a:rPr lang="ru-RU" sz="2000" i="1" u="sng" dirty="0" smtClean="0">
                <a:solidFill>
                  <a:srgbClr val="002060"/>
                </a:solidFill>
              </a:rPr>
              <a:t>ГАЛОГЕНВОДОРОДОВ:</a:t>
            </a:r>
          </a:p>
          <a:p>
            <a:endParaRPr lang="ru-RU" sz="2000" i="1" u="sng" dirty="0" smtClean="0">
              <a:solidFill>
                <a:srgbClr val="002060"/>
              </a:solidFill>
            </a:endParaRPr>
          </a:p>
          <a:p>
            <a:pPr marL="457200" indent="-457200">
              <a:buAutoNum type="arabicParenR"/>
            </a:pPr>
            <a:r>
              <a:rPr lang="en-US" sz="2000" i="1" dirty="0" smtClean="0">
                <a:solidFill>
                  <a:srgbClr val="002060"/>
                </a:solidFill>
              </a:rPr>
              <a:t>CH </a:t>
            </a:r>
            <a:r>
              <a:rPr lang="el-GR" sz="2000" i="1" dirty="0" smtClean="0">
                <a:solidFill>
                  <a:srgbClr val="002060"/>
                </a:solidFill>
              </a:rPr>
              <a:t>Ξ</a:t>
            </a:r>
            <a:r>
              <a:rPr lang="en-US" sz="2000" i="1" dirty="0" smtClean="0">
                <a:solidFill>
                  <a:srgbClr val="002060"/>
                </a:solidFill>
              </a:rPr>
              <a:t> CH + H – CI → CH</a:t>
            </a:r>
            <a:r>
              <a:rPr lang="en-US" sz="1400" i="1" dirty="0" smtClean="0">
                <a:solidFill>
                  <a:srgbClr val="002060"/>
                </a:solidFill>
              </a:rPr>
              <a:t>2</a:t>
            </a:r>
            <a:r>
              <a:rPr lang="en-US" sz="2000" i="1" dirty="0" smtClean="0">
                <a:solidFill>
                  <a:srgbClr val="002060"/>
                </a:solidFill>
              </a:rPr>
              <a:t> = CHCI</a:t>
            </a:r>
            <a:r>
              <a:rPr lang="ru-RU" sz="2000" i="1" u="sng" dirty="0" smtClean="0">
                <a:solidFill>
                  <a:srgbClr val="002060"/>
                </a:solidFill>
              </a:rPr>
              <a:t> </a:t>
            </a:r>
            <a:endParaRPr lang="en-US" sz="2000" i="1" u="sng" dirty="0" smtClean="0">
              <a:solidFill>
                <a:srgbClr val="002060"/>
              </a:solidFill>
            </a:endParaRPr>
          </a:p>
          <a:p>
            <a:pPr marL="457200" indent="-457200">
              <a:buAutoNum type="arabicParenR"/>
            </a:pPr>
            <a:r>
              <a:rPr lang="ru-RU" sz="2000" i="1" u="sng" dirty="0">
                <a:solidFill>
                  <a:srgbClr val="002060"/>
                </a:solidFill>
              </a:rPr>
              <a:t>п</a:t>
            </a:r>
            <a:r>
              <a:rPr lang="ru-RU" sz="2000" i="1" u="sng" dirty="0" smtClean="0">
                <a:solidFill>
                  <a:srgbClr val="002060"/>
                </a:solidFill>
              </a:rPr>
              <a:t>о правилу </a:t>
            </a:r>
            <a:r>
              <a:rPr lang="ru-RU" sz="2000" i="1" u="sng" dirty="0" err="1" smtClean="0">
                <a:solidFill>
                  <a:srgbClr val="002060"/>
                </a:solidFill>
              </a:rPr>
              <a:t>Марковникова</a:t>
            </a:r>
            <a:r>
              <a:rPr lang="ru-RU" sz="2000" i="1" u="sng" dirty="0" smtClean="0">
                <a:solidFill>
                  <a:srgbClr val="002060"/>
                </a:solidFill>
              </a:rPr>
              <a:t>:</a:t>
            </a:r>
          </a:p>
          <a:p>
            <a:pPr marL="457200" indent="-457200"/>
            <a:r>
              <a:rPr lang="en-US" sz="2000" i="1" dirty="0">
                <a:solidFill>
                  <a:srgbClr val="002060"/>
                </a:solidFill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</a:rPr>
              <a:t>CH</a:t>
            </a:r>
            <a:r>
              <a:rPr lang="en-US" sz="1400" i="1" dirty="0" smtClean="0">
                <a:solidFill>
                  <a:srgbClr val="002060"/>
                </a:solidFill>
              </a:rPr>
              <a:t>2</a:t>
            </a:r>
            <a:r>
              <a:rPr lang="en-US" sz="2000" i="1" dirty="0" smtClean="0">
                <a:solidFill>
                  <a:srgbClr val="002060"/>
                </a:solidFill>
              </a:rPr>
              <a:t> = CHCI + H – CI → CH</a:t>
            </a:r>
            <a:r>
              <a:rPr lang="en-US" sz="1400" i="1" dirty="0" smtClean="0">
                <a:solidFill>
                  <a:srgbClr val="002060"/>
                </a:solidFill>
              </a:rPr>
              <a:t>3</a:t>
            </a:r>
            <a:r>
              <a:rPr lang="en-US" sz="2000" i="1" dirty="0" smtClean="0">
                <a:solidFill>
                  <a:srgbClr val="002060"/>
                </a:solidFill>
              </a:rPr>
              <a:t> – CH</a:t>
            </a:r>
            <a:r>
              <a:rPr lang="en-US" sz="1400" i="1" dirty="0" smtClean="0">
                <a:solidFill>
                  <a:srgbClr val="002060"/>
                </a:solidFill>
              </a:rPr>
              <a:t>2</a:t>
            </a:r>
            <a:r>
              <a:rPr lang="en-US" sz="2000" i="1" dirty="0" smtClean="0">
                <a:solidFill>
                  <a:srgbClr val="002060"/>
                </a:solidFill>
              </a:rPr>
              <a:t>CI</a:t>
            </a:r>
          </a:p>
          <a:p>
            <a:pPr marL="457200" indent="-457200"/>
            <a:endParaRPr lang="en-US" sz="2000" i="1" u="sng" dirty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u="sng" dirty="0" smtClean="0">
                <a:solidFill>
                  <a:srgbClr val="002060"/>
                </a:solidFill>
              </a:rPr>
              <a:t>г) ПРИСОЕДИНЕНИЕ ВОДЫ (Р-ЦИЯ КУЧЕРОВА)</a:t>
            </a:r>
          </a:p>
          <a:p>
            <a:pPr marL="457200" indent="-457200"/>
            <a:endParaRPr lang="ru-RU" sz="2000" i="1" u="sng" dirty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u="sng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4786322"/>
            <a:ext cx="82105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СПОСОБЫ ПОЛУЧЕНИЯ АЛКИНОВ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714488"/>
            <a:ext cx="72152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000" i="1" dirty="0" smtClean="0">
                <a:solidFill>
                  <a:srgbClr val="002060"/>
                </a:solidFill>
              </a:rPr>
              <a:t>2СН4 </a:t>
            </a:r>
            <a:r>
              <a:rPr lang="en-US" sz="2000" i="1" dirty="0" smtClean="0">
                <a:solidFill>
                  <a:srgbClr val="002060"/>
                </a:solidFill>
              </a:rPr>
              <a:t>   </a:t>
            </a:r>
            <a:r>
              <a:rPr lang="ru-RU" sz="2000" i="1" dirty="0" smtClean="0">
                <a:solidFill>
                  <a:srgbClr val="002060"/>
                </a:solidFill>
                <a:latin typeface="Book Antiqua"/>
              </a:rPr>
              <a:t>→</a:t>
            </a:r>
            <a:r>
              <a:rPr lang="en-US" sz="2000" i="1" dirty="0" smtClean="0">
                <a:solidFill>
                  <a:srgbClr val="002060"/>
                </a:solidFill>
                <a:latin typeface="Book Antiqua"/>
              </a:rPr>
              <a:t>          </a:t>
            </a:r>
            <a:r>
              <a:rPr lang="ru-RU" sz="2000" i="1" dirty="0" smtClean="0">
                <a:solidFill>
                  <a:srgbClr val="002060"/>
                </a:solidFill>
                <a:latin typeface="Book Antiqua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С2Н2 + 3Н2</a:t>
            </a:r>
            <a:r>
              <a:rPr lang="en-US" sz="2000" i="1" dirty="0" smtClean="0">
                <a:solidFill>
                  <a:srgbClr val="002060"/>
                </a:solidFill>
              </a:rPr>
              <a:t> –</a:t>
            </a:r>
            <a:r>
              <a:rPr lang="ru-RU" sz="2000" i="1" dirty="0" smtClean="0">
                <a:solidFill>
                  <a:srgbClr val="002060"/>
                </a:solidFill>
              </a:rPr>
              <a:t> разложение метана</a:t>
            </a:r>
            <a:r>
              <a:rPr lang="en-US" sz="2000" i="1" dirty="0" smtClean="0">
                <a:solidFill>
                  <a:srgbClr val="002060"/>
                </a:solidFill>
              </a:rPr>
              <a:t> 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dirty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            </a:t>
            </a:r>
            <a:r>
              <a:rPr lang="en-US" sz="2000" i="1" dirty="0" smtClean="0">
                <a:solidFill>
                  <a:srgbClr val="002060"/>
                </a:solidFill>
              </a:rPr>
              <a:t>t. 1500 C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endParaRPr lang="ru-RU" sz="2000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i="1" dirty="0" smtClean="0">
                <a:solidFill>
                  <a:srgbClr val="002060"/>
                </a:solidFill>
              </a:rPr>
              <a:t>2) </a:t>
            </a:r>
            <a:r>
              <a:rPr lang="en-US" sz="2000" i="1" dirty="0" smtClean="0">
                <a:solidFill>
                  <a:srgbClr val="002060"/>
                </a:solidFill>
              </a:rPr>
              <a:t>CaC2 + 2H2O </a:t>
            </a:r>
            <a:r>
              <a:rPr lang="en-US" sz="2000" i="1" dirty="0" smtClean="0">
                <a:solidFill>
                  <a:srgbClr val="002060"/>
                </a:solidFill>
                <a:latin typeface="Book Antiqua"/>
              </a:rPr>
              <a:t>→ </a:t>
            </a:r>
            <a:r>
              <a:rPr lang="en-US" sz="2000" i="1" dirty="0" smtClean="0">
                <a:solidFill>
                  <a:srgbClr val="002060"/>
                </a:solidFill>
              </a:rPr>
              <a:t>Ca(OH)2 + C2H2</a:t>
            </a:r>
            <a:r>
              <a:rPr lang="en-US" sz="2000" i="1" dirty="0" smtClean="0">
                <a:solidFill>
                  <a:srgbClr val="002060"/>
                </a:solidFill>
                <a:latin typeface="Calibri"/>
                <a:cs typeface="Calibri"/>
              </a:rPr>
              <a:t>↑</a:t>
            </a:r>
          </a:p>
          <a:p>
            <a:pPr marL="457200" indent="-457200"/>
            <a:r>
              <a:rPr lang="en-US" sz="2000" i="1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en-US" sz="2000" i="1" dirty="0" smtClean="0">
                <a:solidFill>
                  <a:srgbClr val="002060"/>
                </a:solidFill>
                <a:latin typeface="Calibri"/>
                <a:cs typeface="Calibri"/>
              </a:rPr>
              <a:t>   </a:t>
            </a:r>
            <a:r>
              <a:rPr lang="ru-RU" sz="1200" i="1" dirty="0" smtClean="0">
                <a:solidFill>
                  <a:srgbClr val="002060"/>
                </a:solidFill>
                <a:latin typeface="Calibri"/>
                <a:cs typeface="Calibri"/>
              </a:rPr>
              <a:t>карбид кальция</a:t>
            </a:r>
            <a:r>
              <a:rPr lang="ru-RU" sz="2000" i="1" dirty="0" smtClean="0">
                <a:solidFill>
                  <a:srgbClr val="002060"/>
                </a:solidFill>
              </a:rPr>
              <a:t>  </a:t>
            </a:r>
          </a:p>
        </p:txBody>
      </p:sp>
      <p:pic>
        <p:nvPicPr>
          <p:cNvPr id="17410" name="Picture 2" descr="https://otvet.imgsmail.ru/download/cb31d2c3949dd7f4d0ed3bd4433ba66b_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429000"/>
            <a:ext cx="7215238" cy="1581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102</TotalTime>
  <Words>355</Words>
  <Application>Microsoft Office PowerPoint</Application>
  <PresentationFormat>Экран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АЛКИНЫ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АЛКИНЫ</dc:title>
  <dc:creator>Эмма</dc:creator>
  <cp:lastModifiedBy>Эмма</cp:lastModifiedBy>
  <cp:revision>3</cp:revision>
  <dcterms:created xsi:type="dcterms:W3CDTF">2019-11-10T15:42:26Z</dcterms:created>
  <dcterms:modified xsi:type="dcterms:W3CDTF">2019-11-10T17:25:49Z</dcterms:modified>
</cp:coreProperties>
</file>