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D2A13-245C-4852-AAA0-77AF86C8BAC4}" type="datetimeFigureOut">
              <a:rPr lang="ru-RU" smtClean="0"/>
              <a:t>19.03.2024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C791C-FEB6-419B-B6ED-40B43BEF2F8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6181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D2A13-245C-4852-AAA0-77AF86C8BAC4}" type="datetimeFigureOut">
              <a:rPr lang="ru-RU" smtClean="0"/>
              <a:t>19.03.2024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C791C-FEB6-419B-B6ED-40B43BEF2F8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0009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D2A13-245C-4852-AAA0-77AF86C8BAC4}" type="datetimeFigureOut">
              <a:rPr lang="ru-RU" smtClean="0"/>
              <a:t>19.03.2024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C791C-FEB6-419B-B6ED-40B43BEF2F8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396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D2A13-245C-4852-AAA0-77AF86C8BAC4}" type="datetimeFigureOut">
              <a:rPr lang="ru-RU" smtClean="0"/>
              <a:t>19.03.2024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C791C-FEB6-419B-B6ED-40B43BEF2F8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574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D2A13-245C-4852-AAA0-77AF86C8BAC4}" type="datetimeFigureOut">
              <a:rPr lang="ru-RU" smtClean="0"/>
              <a:t>19.03.2024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C791C-FEB6-419B-B6ED-40B43BEF2F8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4825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D2A13-245C-4852-AAA0-77AF86C8BAC4}" type="datetimeFigureOut">
              <a:rPr lang="ru-RU" smtClean="0"/>
              <a:t>19.03.2024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C791C-FEB6-419B-B6ED-40B43BEF2F8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8476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D2A13-245C-4852-AAA0-77AF86C8BAC4}" type="datetimeFigureOut">
              <a:rPr lang="ru-RU" smtClean="0"/>
              <a:t>19.03.2024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C791C-FEB6-419B-B6ED-40B43BEF2F8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1092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D2A13-245C-4852-AAA0-77AF86C8BAC4}" type="datetimeFigureOut">
              <a:rPr lang="ru-RU" smtClean="0"/>
              <a:t>19.03.2024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C791C-FEB6-419B-B6ED-40B43BEF2F8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302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D2A13-245C-4852-AAA0-77AF86C8BAC4}" type="datetimeFigureOut">
              <a:rPr lang="ru-RU" smtClean="0"/>
              <a:t>19.03.2024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C791C-FEB6-419B-B6ED-40B43BEF2F8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5075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D2A13-245C-4852-AAA0-77AF86C8BAC4}" type="datetimeFigureOut">
              <a:rPr lang="ru-RU" smtClean="0"/>
              <a:t>19.03.2024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C791C-FEB6-419B-B6ED-40B43BEF2F8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6627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D2A13-245C-4852-AAA0-77AF86C8BAC4}" type="datetimeFigureOut">
              <a:rPr lang="ru-RU" smtClean="0"/>
              <a:t>19.03.2024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C791C-FEB6-419B-B6ED-40B43BEF2F8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5704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AD2A13-245C-4852-AAA0-77AF86C8BAC4}" type="datetimeFigureOut">
              <a:rPr lang="ru-RU" smtClean="0"/>
              <a:t>19.03.2024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C791C-FEB6-419B-B6ED-40B43BEF2F8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6795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dzeninfra.ru/get-zen_doc/1872852/pub_5efb9e3615ec1f5abc085357_5efba4cdfe11531cb4a8a690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984" y="620186"/>
            <a:ext cx="8784976" cy="578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3292" y="1052736"/>
            <a:ext cx="5326360" cy="117956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3800" b="1" dirty="0">
                <a:solidFill>
                  <a:srgbClr val="FF0000"/>
                </a:solidFill>
              </a:rPr>
              <a:t>БРОМ И ЕГО </a:t>
            </a:r>
            <a:r>
              <a:rPr lang="ru-RU" sz="3800" b="1" dirty="0" smtClean="0">
                <a:solidFill>
                  <a:srgbClr val="FF0000"/>
                </a:solidFill>
              </a:rPr>
              <a:t>СОЕДИНЕНИЯ</a:t>
            </a:r>
            <a:endParaRPr lang="ru-RU" sz="3800" b="1" dirty="0">
              <a:solidFill>
                <a:srgbClr val="FF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796136" y="2827784"/>
            <a:ext cx="842392" cy="8172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9332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911" y="404664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Бром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5736" y="1124744"/>
            <a:ext cx="6491064" cy="5001419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FF0000"/>
                </a:solidFill>
              </a:rPr>
              <a:t>Физические </a:t>
            </a:r>
            <a:r>
              <a:rPr lang="ru-RU" sz="1800" b="1" dirty="0" smtClean="0">
                <a:solidFill>
                  <a:srgbClr val="FF0000"/>
                </a:solidFill>
              </a:rPr>
              <a:t>св-ва</a:t>
            </a:r>
            <a:r>
              <a:rPr lang="ru-RU" sz="1800" b="1" dirty="0" smtClean="0">
                <a:solidFill>
                  <a:srgbClr val="FF0000"/>
                </a:solidFill>
              </a:rPr>
              <a:t>:</a:t>
            </a:r>
            <a:r>
              <a:rPr lang="ru-RU" sz="1800" dirty="0" smtClean="0"/>
              <a:t> при</a:t>
            </a:r>
            <a:r>
              <a:rPr lang="ru-RU" sz="1800" dirty="0"/>
              <a:t> нормальных условиях </a:t>
            </a:r>
            <a:r>
              <a:rPr lang="ru-RU" sz="1800" dirty="0" smtClean="0"/>
              <a:t>— </a:t>
            </a:r>
            <a:r>
              <a:rPr lang="ru-RU" sz="1800" dirty="0"/>
              <a:t>тяжёлая летучая </a:t>
            </a:r>
            <a:r>
              <a:rPr lang="ru-RU" sz="1800" dirty="0" smtClean="0"/>
              <a:t>жидкость тёмно-красного цвета, Обладает </a:t>
            </a:r>
            <a:r>
              <a:rPr lang="ru-RU" sz="1800" dirty="0"/>
              <a:t>резким неприятным запахом, ядовит, при соприкосновении с кожей образуются долго не заживающие ожоги. П</a:t>
            </a:r>
            <a:r>
              <a:rPr lang="ru-RU" sz="1800" dirty="0" smtClean="0"/>
              <a:t>ри </a:t>
            </a:r>
            <a:r>
              <a:rPr lang="ru-RU" sz="1800" dirty="0"/>
              <a:t>кипении бром превращается из жидкости в жёлто-бурые пары, при вдыхании раздражающие дыхательные </a:t>
            </a:r>
            <a:r>
              <a:rPr lang="ru-RU" sz="1800" dirty="0" smtClean="0"/>
              <a:t>пути.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История:</a:t>
            </a:r>
            <a:r>
              <a:rPr lang="ru-RU" sz="1800" dirty="0" smtClean="0"/>
              <a:t> бром </a:t>
            </a:r>
            <a:r>
              <a:rPr lang="ru-RU" sz="1800" dirty="0"/>
              <a:t>был независимо </a:t>
            </a:r>
            <a:r>
              <a:rPr lang="ru-RU" sz="1800" dirty="0" smtClean="0"/>
              <a:t>открыт</a:t>
            </a:r>
            <a:r>
              <a:rPr lang="ru-RU" sz="1800" dirty="0"/>
              <a:t> двумя химиками: Карлом Якобом </a:t>
            </a:r>
            <a:r>
              <a:rPr lang="ru-RU" sz="1800" dirty="0"/>
              <a:t>Лёвихом</a:t>
            </a:r>
            <a:r>
              <a:rPr lang="ru-RU" sz="1800" dirty="0"/>
              <a:t> в 1825 </a:t>
            </a:r>
            <a:r>
              <a:rPr lang="ru-RU" sz="1800" dirty="0" smtClean="0"/>
              <a:t>году, </a:t>
            </a:r>
            <a:r>
              <a:rPr lang="ru-RU" sz="1800" dirty="0"/>
              <a:t>и Антуаном </a:t>
            </a:r>
            <a:r>
              <a:rPr lang="ru-RU" sz="1800" dirty="0"/>
              <a:t>Жеромом</a:t>
            </a:r>
            <a:r>
              <a:rPr lang="ru-RU" sz="1800" dirty="0"/>
              <a:t> </a:t>
            </a:r>
            <a:r>
              <a:rPr lang="ru-RU" sz="1800" dirty="0"/>
              <a:t>Баларом</a:t>
            </a:r>
            <a:r>
              <a:rPr lang="ru-RU" sz="1800" dirty="0"/>
              <a:t> в 1826 </a:t>
            </a:r>
            <a:r>
              <a:rPr lang="ru-RU" sz="1800" dirty="0" smtClean="0"/>
              <a:t>году</a:t>
            </a:r>
            <a:endParaRPr lang="ru-RU" sz="1800" dirty="0"/>
          </a:p>
        </p:txBody>
      </p:sp>
      <p:pic>
        <p:nvPicPr>
          <p:cNvPr id="2050" name="Picture 2" descr="C:\Users\79031\AppData\Local\Packages\Microsoft.Windows.Photos_8wekyb3d8bbwe\TempState\ShareServiceTempFolder\Снимок экрана 2024-03-19 190951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1268760"/>
            <a:ext cx="1517973" cy="1497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2155565" y="3884048"/>
            <a:ext cx="4536504" cy="5400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1600" i="1" dirty="0" smtClean="0">
                <a:solidFill>
                  <a:srgbClr val="FF0000"/>
                </a:solidFill>
              </a:rPr>
              <a:t>Схема электронного строения атома брома</a:t>
            </a:r>
            <a:endParaRPr lang="ru-RU" sz="1600" i="1" dirty="0">
              <a:solidFill>
                <a:srgbClr val="FF0000"/>
              </a:solidFill>
            </a:endParaRPr>
          </a:p>
        </p:txBody>
      </p:sp>
      <p:pic>
        <p:nvPicPr>
          <p:cNvPr id="2054" name="Picture 6" descr="C:\Users\79031\AppData\Local\Packages\Microsoft.Windows.Photos_8wekyb3d8bbwe\TempState\ShareServiceTempFolder\Снимок экрана 2024-03-19 192058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424107"/>
            <a:ext cx="344805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0545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Бром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363272" cy="489654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Химические </a:t>
            </a:r>
            <a:r>
              <a:rPr lang="ru-RU" sz="2400" b="1" dirty="0" smtClean="0">
                <a:solidFill>
                  <a:srgbClr val="FF0000"/>
                </a:solidFill>
              </a:rPr>
              <a:t>св-ва</a:t>
            </a:r>
            <a:r>
              <a:rPr lang="ru-RU" sz="2400" b="1" dirty="0" smtClean="0">
                <a:solidFill>
                  <a:srgbClr val="FF0000"/>
                </a:solidFill>
              </a:rPr>
              <a:t>: </a:t>
            </a:r>
            <a:endParaRPr lang="ru-RU" sz="2400" dirty="0"/>
          </a:p>
        </p:txBody>
      </p:sp>
      <p:pic>
        <p:nvPicPr>
          <p:cNvPr id="3074" name="Picture 2" descr="C:\Users\79031\AppData\Local\Packages\Microsoft.Windows.Photos_8wekyb3d8bbwe\TempState\ShareServiceTempFolder\Снимок экрана 2024-03-19 192338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7344816" cy="4128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34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634082"/>
          </a:xfrm>
        </p:spPr>
        <p:txBody>
          <a:bodyPr>
            <a:normAutofit/>
          </a:bodyPr>
          <a:lstStyle/>
          <a:p>
            <a:r>
              <a:rPr lang="ru-RU" sz="2600" b="1" dirty="0" smtClean="0">
                <a:solidFill>
                  <a:srgbClr val="FF0000"/>
                </a:solidFill>
              </a:rPr>
              <a:t>Соединения брома</a:t>
            </a:r>
            <a:endParaRPr lang="ru-RU" sz="2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363272" cy="48965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/>
              <a:t>Бромистый водород </a:t>
            </a:r>
            <a:r>
              <a:rPr lang="en-US" sz="2000" b="1" dirty="0" smtClean="0">
                <a:solidFill>
                  <a:srgbClr val="FF0000"/>
                </a:solidFill>
              </a:rPr>
              <a:t>HBr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r>
              <a:rPr lang="ru-RU" sz="2000" b="1" dirty="0" smtClean="0">
                <a:solidFill>
                  <a:srgbClr val="FF0000"/>
                </a:solidFill>
              </a:rPr>
              <a:t>Физические </a:t>
            </a:r>
            <a:r>
              <a:rPr lang="ru-RU" sz="2000" b="1" dirty="0" smtClean="0">
                <a:solidFill>
                  <a:srgbClr val="FF0000"/>
                </a:solidFill>
              </a:rPr>
              <a:t>св-ва</a:t>
            </a:r>
            <a:r>
              <a:rPr lang="ru-RU" sz="2000" b="1" dirty="0" smtClean="0">
                <a:solidFill>
                  <a:srgbClr val="FF0000"/>
                </a:solidFill>
              </a:rPr>
              <a:t>: </a:t>
            </a:r>
            <a:r>
              <a:rPr lang="ru-RU" sz="2000" dirty="0"/>
              <a:t>б</a:t>
            </a:r>
            <a:r>
              <a:rPr lang="ru-RU" sz="2000" dirty="0" smtClean="0"/>
              <a:t>есцветный газ с резким запахом.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Химические </a:t>
            </a:r>
            <a:r>
              <a:rPr lang="ru-RU" sz="2000" b="1" dirty="0" smtClean="0">
                <a:solidFill>
                  <a:srgbClr val="FF0000"/>
                </a:solidFill>
              </a:rPr>
              <a:t>св-ва</a:t>
            </a:r>
            <a:r>
              <a:rPr lang="ru-RU" sz="2000" b="1" dirty="0" smtClean="0">
                <a:solidFill>
                  <a:srgbClr val="FF0000"/>
                </a:solidFill>
              </a:rPr>
              <a:t>: </a:t>
            </a:r>
            <a:endParaRPr lang="ru-RU" sz="2000" dirty="0" smtClean="0"/>
          </a:p>
          <a:p>
            <a:pPr marL="0" indent="0">
              <a:buNone/>
            </a:pPr>
            <a:endParaRPr lang="ru-RU" sz="1800" dirty="0" smtClean="0"/>
          </a:p>
          <a:p>
            <a:endParaRPr lang="ru-RU" sz="1800" dirty="0" smtClean="0"/>
          </a:p>
          <a:p>
            <a:pPr marL="0" indent="0">
              <a:buNone/>
            </a:pPr>
            <a:endParaRPr lang="en-US" sz="18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sz="1800" dirty="0"/>
          </a:p>
        </p:txBody>
      </p:sp>
      <p:pic>
        <p:nvPicPr>
          <p:cNvPr id="4098" name="Picture 2" descr="C:\Users\79031\AppData\Local\Packages\Microsoft.Windows.Photos_8wekyb3d8bbwe\TempState\ShareServiceTempFolder\Снимок экрана 2024-03-19 19303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844824"/>
            <a:ext cx="4886325" cy="74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79031\AppData\Local\Packages\Microsoft.Windows.Photos_8wekyb3d8bbwe\TempState\ShareServiceTempFolder\Снимок экрана 2024-03-19 193110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682409"/>
            <a:ext cx="3048000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79031\AppData\Local\Packages\Microsoft.Windows.Photos_8wekyb3d8bbwe\TempState\ShareServiceTempFolder\Снимок экрана 2024-03-19 193622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284984"/>
            <a:ext cx="74485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8022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Соединения брома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36712"/>
            <a:ext cx="8363272" cy="9361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/>
              <a:t>Бромистый водород </a:t>
            </a:r>
            <a:r>
              <a:rPr lang="en-US" sz="2000" b="1" dirty="0" smtClean="0">
                <a:solidFill>
                  <a:srgbClr val="FF0000"/>
                </a:solidFill>
              </a:rPr>
              <a:t>HBr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r>
              <a:rPr lang="ru-RU" sz="1800" b="1" dirty="0" smtClean="0">
                <a:solidFill>
                  <a:srgbClr val="FF0000"/>
                </a:solidFill>
              </a:rPr>
              <a:t>Получение: </a:t>
            </a:r>
          </a:p>
          <a:p>
            <a:endParaRPr lang="ru-RU" sz="1800" dirty="0" smtClean="0"/>
          </a:p>
          <a:p>
            <a:pPr marL="0" indent="0">
              <a:buNone/>
            </a:pPr>
            <a:endParaRPr lang="en-US" sz="18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sz="1800" dirty="0"/>
          </a:p>
        </p:txBody>
      </p:sp>
      <p:pic>
        <p:nvPicPr>
          <p:cNvPr id="4102" name="Picture 6" descr="C:\Users\79031\AppData\Local\Packages\Microsoft.Windows.Photos_8wekyb3d8bbwe\TempState\ShareServiceTempFolder\Снимок экрана 2024-03-19 19302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7434531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Users\79031\AppData\Local\Packages\Microsoft.Windows.Photos_8wekyb3d8bbwe\TempState\ShareServiceTempFolder\Снимок экрана 2024-03-19 193308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107632"/>
            <a:ext cx="7711350" cy="987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02670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836712"/>
            <a:ext cx="7355160" cy="46085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FF0000"/>
                </a:solidFill>
              </a:rPr>
              <a:t>Оксид брома(</a:t>
            </a:r>
            <a:r>
              <a:rPr lang="en-US" sz="2400" b="1" dirty="0">
                <a:solidFill>
                  <a:srgbClr val="FF0000"/>
                </a:solidFill>
              </a:rPr>
              <a:t>I</a:t>
            </a:r>
            <a:r>
              <a:rPr lang="en-US" sz="2400" b="1" dirty="0" smtClean="0">
                <a:solidFill>
                  <a:srgbClr val="FF0000"/>
                </a:solidFill>
              </a:rPr>
              <a:t>)</a:t>
            </a:r>
            <a:r>
              <a:rPr lang="ru-RU" sz="2400" b="1" dirty="0" smtClean="0">
                <a:solidFill>
                  <a:srgbClr val="FF0000"/>
                </a:solidFill>
              </a:rPr>
              <a:t> (</a:t>
            </a:r>
            <a:r>
              <a:rPr lang="en-US" sz="2400" b="1" dirty="0" smtClean="0">
                <a:solidFill>
                  <a:srgbClr val="FF0000"/>
                </a:solidFill>
              </a:rPr>
              <a:t>Br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2400" b="1" dirty="0" smtClean="0">
                <a:solidFill>
                  <a:srgbClr val="FF0000"/>
                </a:solidFill>
              </a:rPr>
              <a:t>O</a:t>
            </a:r>
            <a:r>
              <a:rPr lang="ru-RU" sz="2400" b="1" dirty="0" smtClean="0">
                <a:solidFill>
                  <a:srgbClr val="FF0000"/>
                </a:solidFill>
              </a:rPr>
              <a:t>)</a:t>
            </a:r>
            <a:r>
              <a:rPr lang="ru-RU" sz="2400" dirty="0" smtClean="0"/>
              <a:t> </a:t>
            </a:r>
          </a:p>
          <a:p>
            <a:pPr marL="0" indent="0" algn="ctr">
              <a:buNone/>
            </a:pPr>
            <a:endParaRPr lang="ru-RU" sz="2400" dirty="0" smtClean="0"/>
          </a:p>
          <a:p>
            <a:r>
              <a:rPr lang="ru-RU" sz="2400" b="1" dirty="0" smtClean="0">
                <a:solidFill>
                  <a:srgbClr val="FF0000"/>
                </a:solidFill>
              </a:rPr>
              <a:t>Физические </a:t>
            </a:r>
            <a:r>
              <a:rPr lang="ru-RU" sz="2400" b="1" dirty="0" smtClean="0">
                <a:solidFill>
                  <a:srgbClr val="FF0000"/>
                </a:solidFill>
              </a:rPr>
              <a:t>св-ва</a:t>
            </a:r>
            <a:r>
              <a:rPr lang="ru-RU" sz="2400" b="1" dirty="0" smtClean="0">
                <a:solidFill>
                  <a:srgbClr val="FF0000"/>
                </a:solidFill>
              </a:rPr>
              <a:t>:</a:t>
            </a:r>
            <a:r>
              <a:rPr lang="ru-RU" sz="2400" dirty="0" smtClean="0"/>
              <a:t> образует неустойчивые тёмно-коричневые кристаллы при температуре ниже -18°С, которые плавятся с разложением.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Химические </a:t>
            </a:r>
            <a:r>
              <a:rPr lang="ru-RU" sz="2400" b="1" dirty="0" smtClean="0">
                <a:solidFill>
                  <a:srgbClr val="FF0000"/>
                </a:solidFill>
              </a:rPr>
              <a:t>св-ва</a:t>
            </a:r>
            <a:r>
              <a:rPr lang="ru-RU" sz="2400" b="1" dirty="0" smtClean="0">
                <a:solidFill>
                  <a:srgbClr val="FF0000"/>
                </a:solidFill>
              </a:rPr>
              <a:t>: </a:t>
            </a:r>
          </a:p>
          <a:p>
            <a:pPr marL="0" indent="0">
              <a:buNone/>
            </a:pPr>
            <a:endParaRPr lang="en-US" sz="18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sz="1800" dirty="0"/>
          </a:p>
        </p:txBody>
      </p:sp>
      <p:pic>
        <p:nvPicPr>
          <p:cNvPr id="7170" name="Picture 2" descr="C:\Users\79031\AppData\Local\Packages\Microsoft.Windows.Photos_8wekyb3d8bbwe\TempState\ShareServiceTempFolder\Снимок экрана 2024-03-19 19494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356992"/>
            <a:ext cx="4955196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5370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548680"/>
            <a:ext cx="7931224" cy="56166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Применение брома и его соединений</a:t>
            </a:r>
          </a:p>
          <a:p>
            <a:pPr marL="0" indent="0">
              <a:buNone/>
            </a:pPr>
            <a:r>
              <a:rPr lang="ru-RU" sz="2400" b="1" dirty="0" smtClean="0"/>
              <a:t>Применяют</a:t>
            </a:r>
            <a:r>
              <a:rPr lang="ru-RU" sz="2400" b="1" dirty="0"/>
              <a:t> </a:t>
            </a:r>
            <a:r>
              <a:rPr lang="ru-RU" sz="2400" b="1" dirty="0" smtClean="0"/>
              <a:t>в: 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фотографии</a:t>
            </a:r>
            <a:r>
              <a:rPr lang="ru-RU" sz="2400" dirty="0" smtClean="0"/>
              <a:t> </a:t>
            </a:r>
            <a:r>
              <a:rPr lang="ru-RU" sz="2400" dirty="0"/>
              <a:t>(как светочувствительное вещество</a:t>
            </a:r>
            <a:r>
              <a:rPr lang="ru-RU" sz="2400" dirty="0" smtClean="0"/>
              <a:t>) 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медицине</a:t>
            </a:r>
            <a:r>
              <a:rPr lang="ru-RU" sz="2400" dirty="0" smtClean="0"/>
              <a:t> </a:t>
            </a:r>
            <a:r>
              <a:rPr lang="ru-RU" sz="2400" dirty="0"/>
              <a:t>(как успокаивающее средство</a:t>
            </a:r>
            <a:r>
              <a:rPr lang="ru-RU" sz="2400" dirty="0" smtClean="0"/>
              <a:t>) 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производстве красителей</a:t>
            </a:r>
            <a:r>
              <a:rPr lang="ru-RU" sz="2400" dirty="0" smtClean="0"/>
              <a:t> 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производстве </a:t>
            </a:r>
            <a:r>
              <a:rPr lang="ru-RU" sz="2400" dirty="0">
                <a:solidFill>
                  <a:srgbClr val="FF0000"/>
                </a:solidFill>
              </a:rPr>
              <a:t>оружия</a:t>
            </a:r>
            <a:r>
              <a:rPr lang="ru-RU" sz="2400" dirty="0"/>
              <a:t> (во времена Первой мировой войны для производства боевых отравляющих веществ</a:t>
            </a:r>
            <a:r>
              <a:rPr lang="ru-RU" sz="2400" dirty="0" smtClean="0"/>
              <a:t>) 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технике</a:t>
            </a:r>
            <a:r>
              <a:rPr lang="ru-RU" sz="2400" dirty="0" smtClean="0"/>
              <a:t> </a:t>
            </a:r>
            <a:r>
              <a:rPr lang="ru-RU" sz="2400" dirty="0"/>
              <a:t>(как мощный окислитель ракетного </a:t>
            </a:r>
            <a:r>
              <a:rPr lang="ru-RU" sz="2400" dirty="0" smtClean="0"/>
              <a:t>топлива) 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нефтедобыче </a:t>
            </a:r>
          </a:p>
          <a:p>
            <a:pPr marL="0" indent="0">
              <a:buNone/>
            </a:pPr>
            <a:endParaRPr lang="en-US" sz="2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9982054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60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БРОМ И ЕГО СОЕДИНЕНИЯ</vt:lpstr>
      <vt:lpstr>Бром</vt:lpstr>
      <vt:lpstr>Бром</vt:lpstr>
      <vt:lpstr>Соединения брома</vt:lpstr>
      <vt:lpstr>Соединения брома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Бромиды и бром</dc:title>
  <dc:creator>надежда надежда</dc:creator>
  <cp:lastModifiedBy>надежда надежда</cp:lastModifiedBy>
  <cp:revision>6</cp:revision>
  <dcterms:created xsi:type="dcterms:W3CDTF">2024-03-19T16:04:33Z</dcterms:created>
  <dcterms:modified xsi:type="dcterms:W3CDTF">2024-03-19T16:57:43Z</dcterms:modified>
</cp:coreProperties>
</file>