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60" r:id="rId3"/>
    <p:sldId id="261" r:id="rId4"/>
    <p:sldId id="262" r:id="rId5"/>
    <p:sldId id="258" r:id="rId6"/>
    <p:sldId id="264" r:id="rId7"/>
    <p:sldId id="265" r:id="rId8"/>
    <p:sldId id="256" r:id="rId9"/>
    <p:sldId id="259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879" autoAdjust="0"/>
  </p:normalViewPr>
  <p:slideViewPr>
    <p:cSldViewPr>
      <p:cViewPr>
        <p:scale>
          <a:sx n="96" d="100"/>
          <a:sy n="96" d="100"/>
        </p:scale>
        <p:origin x="-2796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8" d="100"/>
        <a:sy n="138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68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85B9D0-A6D0-448E-8DC4-487E4AB1B33F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B257A-530F-4646-A0F5-D93F1D446B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142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8B257A-530F-4646-A0F5-D93F1D446B7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469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go.html?href=/C:\Users\Toshiba%20L500-1UN\Downloads\www.acro.ru\" TargetMode="External"/><Relationship Id="rId2" Type="http://schemas.openxmlformats.org/officeDocument/2006/relationships/hyperlink" Target="https://infourok.ru/go.html?href=http://www.acrobatica-russia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fourok.ru/go.html?href=http://lib.sportedu.ru/" TargetMode="External"/><Relationship Id="rId5" Type="http://schemas.openxmlformats.org/officeDocument/2006/relationships/hyperlink" Target="https://infourok.ru/go.html?href=http://www.lesgaft.spb.ru/" TargetMode="External"/><Relationship Id="rId4" Type="http://schemas.openxmlformats.org/officeDocument/2006/relationships/hyperlink" Target="https://infourok.ru/go.html?href=/C:\Users\Toshiba%20L500-1UN\Downloads\www.sportedu.ru\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65760"/>
            <a:ext cx="7804348" cy="1335048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>Совершенствование </a:t>
            </a:r>
            <a:r>
              <a:rPr lang="ru-RU" sz="2400" dirty="0">
                <a:solidFill>
                  <a:srgbClr val="0070C0"/>
                </a:solidFill>
              </a:rPr>
              <a:t>физкультурного образования как средство формирования и развития базовых умений и навыков в области спортивной </a:t>
            </a:r>
            <a:r>
              <a:rPr lang="ru-RU" sz="2400" dirty="0" smtClean="0">
                <a:solidFill>
                  <a:srgbClr val="0070C0"/>
                </a:solidFill>
              </a:rPr>
              <a:t>акробатики.</a:t>
            </a:r>
            <a:r>
              <a:rPr lang="ru-RU" sz="2400" dirty="0">
                <a:solidFill>
                  <a:srgbClr val="0070C0"/>
                </a:solidFill>
              </a:rPr>
              <a:t/>
            </a:r>
            <a:br>
              <a:rPr lang="ru-RU" sz="2400" dirty="0">
                <a:solidFill>
                  <a:srgbClr val="0070C0"/>
                </a:solidFill>
              </a:rPr>
            </a:b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6" name="Объект 3"/>
          <p:cNvPicPr>
            <a:picLocks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2276872"/>
            <a:ext cx="3672408" cy="24146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Объект 6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700808"/>
            <a:ext cx="3600400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627784" y="5157192"/>
            <a:ext cx="64087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Разработчик: педагог дополнительного образования </a:t>
            </a:r>
            <a:r>
              <a:rPr lang="ru-RU" dirty="0" smtClean="0">
                <a:solidFill>
                  <a:srgbClr val="C00000"/>
                </a:solidFill>
              </a:rPr>
              <a:t>МБУ </a:t>
            </a:r>
            <a:r>
              <a:rPr lang="ru-RU" dirty="0" smtClean="0">
                <a:solidFill>
                  <a:srgbClr val="C00000"/>
                </a:solidFill>
              </a:rPr>
              <a:t>ДО ДДТ» </a:t>
            </a:r>
            <a:r>
              <a:rPr lang="ru-RU" dirty="0" err="1" smtClean="0">
                <a:solidFill>
                  <a:srgbClr val="C00000"/>
                </a:solidFill>
              </a:rPr>
              <a:t>Джалалова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Ирина </a:t>
            </a:r>
            <a:r>
              <a:rPr lang="ru-RU" dirty="0" err="1" smtClean="0">
                <a:solidFill>
                  <a:srgbClr val="C00000"/>
                </a:solidFill>
              </a:rPr>
              <a:t>Ахметкиреевна</a:t>
            </a:r>
            <a:r>
              <a:rPr lang="ru-RU" dirty="0" smtClean="0">
                <a:solidFill>
                  <a:srgbClr val="C00000"/>
                </a:solidFill>
              </a:rPr>
              <a:t>,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Куратор проекта: методист Костенко Майя Михайловна</a:t>
            </a:r>
          </a:p>
          <a:p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2021 – 2022 учебный год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02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1520" y="116632"/>
            <a:ext cx="871296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i="1" dirty="0" smtClean="0">
                <a:solidFill>
                  <a:srgbClr val="00B0F0"/>
                </a:solidFill>
              </a:rPr>
              <a:t>ИСПОЛЬЗУЕМАЯ ЛИТЕРАТУРА И ИСТОЧНИКИ:</a:t>
            </a:r>
          </a:p>
          <a:p>
            <a:pPr lvl="0"/>
            <a:r>
              <a:rPr lang="ru-RU" sz="1600" dirty="0" smtClean="0"/>
              <a:t>Кузнецов</a:t>
            </a:r>
            <a:r>
              <a:rPr lang="ru-RU" sz="1600" dirty="0"/>
              <a:t>, В.С., </a:t>
            </a:r>
            <a:r>
              <a:rPr lang="ru-RU" sz="1600" dirty="0" err="1"/>
              <a:t>Колодницкий</a:t>
            </a:r>
            <a:r>
              <a:rPr lang="ru-RU" sz="1600" dirty="0"/>
              <a:t> Г.А. «Методика обучения основным видам движений» «</a:t>
            </a:r>
            <a:r>
              <a:rPr lang="ru-RU" sz="1600" dirty="0" err="1"/>
              <a:t>Владос</a:t>
            </a:r>
            <a:r>
              <a:rPr lang="ru-RU" sz="1600" dirty="0"/>
              <a:t>», Москва – 2002 год;</a:t>
            </a:r>
          </a:p>
          <a:p>
            <a:pPr lvl="0"/>
            <a:r>
              <a:rPr lang="ru-RU" sz="1600" dirty="0"/>
              <a:t>Назаренко Л.Д. «Оздоровительные основы физических упражнений» «</a:t>
            </a:r>
            <a:r>
              <a:rPr lang="ru-RU" sz="1600" dirty="0" err="1"/>
              <a:t>Владос</a:t>
            </a:r>
            <a:r>
              <a:rPr lang="ru-RU" sz="1600" dirty="0"/>
              <a:t>», Москва – 2002 </a:t>
            </a:r>
            <a:r>
              <a:rPr lang="ru-RU" sz="1600" dirty="0" smtClean="0"/>
              <a:t>г;</a:t>
            </a:r>
            <a:endParaRPr lang="ru-RU" sz="1600" dirty="0"/>
          </a:p>
          <a:p>
            <a:pPr lvl="0"/>
            <a:r>
              <a:rPr lang="ru-RU" sz="1600" dirty="0"/>
              <a:t>Никитушкин В.Г., </a:t>
            </a:r>
            <a:r>
              <a:rPr lang="ru-RU" sz="1600" dirty="0" err="1"/>
              <a:t>Квашук</a:t>
            </a:r>
            <a:r>
              <a:rPr lang="ru-RU" sz="1600" dirty="0"/>
              <a:t> П.В., Бауэр В.Г. Организационно- методические основы подготовки спортивного резерва: монография. - М.: Советский спорт, 2005 год;</a:t>
            </a:r>
          </a:p>
          <a:p>
            <a:pPr lvl="0"/>
            <a:r>
              <a:rPr lang="ru-RU" sz="1600" dirty="0"/>
              <a:t>Никитушкин В.Г. Теория и методика юношеского спорта: учебник для вузов. - М.: Физическая культура, 2010. - 208 с.</a:t>
            </a:r>
          </a:p>
          <a:p>
            <a:pPr lvl="0"/>
            <a:r>
              <a:rPr lang="ru-RU" sz="1600" dirty="0"/>
              <a:t>Никитушкин В.Г. Многолетняя подготовка юных спортсменов. - М.: Физическая культура, 2010 </a:t>
            </a:r>
            <a:r>
              <a:rPr lang="ru-RU" sz="1600" dirty="0" smtClean="0"/>
              <a:t>г;</a:t>
            </a:r>
            <a:endParaRPr lang="ru-RU" sz="1600" dirty="0"/>
          </a:p>
          <a:p>
            <a:pPr lvl="0"/>
            <a:r>
              <a:rPr lang="ru-RU" sz="1600" dirty="0"/>
              <a:t>Озолин Н.Г. Настольная книга тренера: наука побеждать. - М.: ACT; </a:t>
            </a:r>
            <a:r>
              <a:rPr lang="ru-RU" sz="1600" dirty="0" err="1"/>
              <a:t>Астрель</a:t>
            </a:r>
            <a:r>
              <a:rPr lang="ru-RU" sz="1600" dirty="0"/>
              <a:t>, 2004 год;</a:t>
            </a:r>
          </a:p>
          <a:p>
            <a:pPr lvl="0"/>
            <a:r>
              <a:rPr lang="ru-RU" sz="1600" dirty="0" err="1"/>
              <a:t>Пилюк</a:t>
            </a:r>
            <a:r>
              <a:rPr lang="ru-RU" sz="1600" dirty="0"/>
              <a:t> Н.Н. Моделирование системы соревновательной деятельности в спортивных видах гимнастики. Теория и практика физической культуры. - 2004. - № 7</a:t>
            </a:r>
            <a:r>
              <a:rPr lang="ru-RU" sz="1600" dirty="0" smtClean="0"/>
              <a:t>.</a:t>
            </a:r>
            <a:endParaRPr lang="ru-RU" sz="1600" dirty="0"/>
          </a:p>
          <a:p>
            <a:r>
              <a:rPr lang="ru-RU" sz="1600" dirty="0">
                <a:solidFill>
                  <a:srgbClr val="00B0F0"/>
                </a:solidFill>
              </a:rPr>
              <a:t>Интернет-ресурсы.</a:t>
            </a:r>
          </a:p>
          <a:p>
            <a:pPr lvl="0"/>
            <a:r>
              <a:rPr lang="ru-RU" sz="1600" dirty="0"/>
              <a:t>Официальный сайт федерации спортивной акробатики России – </a:t>
            </a:r>
            <a:r>
              <a:rPr lang="ru-RU" sz="1600" u="sng" dirty="0" err="1">
                <a:hlinkClick r:id="rId2"/>
              </a:rPr>
              <a:t>wwwHYPERLINK"http</a:t>
            </a:r>
            <a:r>
              <a:rPr lang="ru-RU" sz="1600" u="sng" dirty="0">
                <a:hlinkClick r:id="rId2"/>
              </a:rPr>
              <a:t>://www.acrobatica-russia.ru/".acrobatica-russia.ru/</a:t>
            </a:r>
            <a:r>
              <a:rPr lang="ru-RU" sz="1600" dirty="0"/>
              <a:t>, </a:t>
            </a:r>
            <a:r>
              <a:rPr lang="ru-RU" sz="1600" u="sng" dirty="0">
                <a:hlinkClick r:id="rId3"/>
              </a:rPr>
              <a:t>www.acro.ru/</a:t>
            </a:r>
            <a:endParaRPr lang="ru-RU" sz="1600" dirty="0"/>
          </a:p>
          <a:p>
            <a:pPr lvl="0"/>
            <a:r>
              <a:rPr lang="ru-RU" sz="1600" dirty="0"/>
              <a:t>Российский государственный университет физической культуры, спорта и туризма -</a:t>
            </a:r>
            <a:r>
              <a:rPr lang="ru-RU" sz="1600" u="sng" dirty="0">
                <a:hlinkClick r:id="rId4"/>
              </a:rPr>
              <a:t>www.sportedu.ru/</a:t>
            </a:r>
            <a:endParaRPr lang="ru-RU" sz="1600" dirty="0"/>
          </a:p>
          <a:p>
            <a:pPr lvl="0"/>
            <a:r>
              <a:rPr lang="ru-RU" sz="1600" dirty="0"/>
              <a:t>Национальный государственный университет физической культуры, спорта и здоровья им. П.Ф. Лесгафта </a:t>
            </a:r>
            <a:r>
              <a:rPr lang="ru-RU" sz="1600" u="sng" dirty="0" err="1">
                <a:hlinkClick r:id="rId5"/>
              </a:rPr>
              <a:t>wwwHYPERLINK"http</a:t>
            </a:r>
            <a:r>
              <a:rPr lang="ru-RU" sz="1600" u="sng" dirty="0">
                <a:hlinkClick r:id="rId5"/>
              </a:rPr>
              <a:t>://www.lesgaft.spb.ru/".HYPERLINK</a:t>
            </a:r>
            <a:endParaRPr lang="ru-RU" sz="1600" dirty="0"/>
          </a:p>
          <a:p>
            <a:pPr lvl="0"/>
            <a:r>
              <a:rPr lang="ru-RU" sz="1600" dirty="0"/>
              <a:t>Центральная отраслевая библиотека по физической культуре и спорту –</a:t>
            </a:r>
            <a:r>
              <a:rPr lang="ru-RU" sz="1600" u="sng" dirty="0">
                <a:hlinkClick r:id="rId6"/>
              </a:rPr>
              <a:t>http://lib.sportedu.ru/</a:t>
            </a:r>
            <a:endParaRPr lang="ru-RU" sz="1600" dirty="0"/>
          </a:p>
          <a:p>
            <a:r>
              <a:rPr lang="ru-RU" dirty="0"/>
              <a:t> 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75856" y="5410389"/>
            <a:ext cx="396044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Спасибо за внимание!</a:t>
            </a:r>
            <a:endParaRPr lang="ru-RU" sz="2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92350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318532" y="985118"/>
            <a:ext cx="3168592" cy="1204306"/>
          </a:xfrm>
        </p:spPr>
        <p:txBody>
          <a:bodyPr/>
          <a:lstStyle/>
          <a:p>
            <a:r>
              <a:rPr lang="ru-RU" dirty="0" smtClean="0"/>
              <a:t>Физкультурно-</a:t>
            </a:r>
            <a:br>
              <a:rPr lang="ru-RU" dirty="0" smtClean="0"/>
            </a:br>
            <a:r>
              <a:rPr lang="ru-RU" dirty="0" smtClean="0"/>
              <a:t>спортивное </a:t>
            </a:r>
            <a:br>
              <a:rPr lang="ru-RU" dirty="0" smtClean="0"/>
            </a:br>
            <a:r>
              <a:rPr lang="ru-RU" dirty="0" smtClean="0"/>
              <a:t>образование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9140000">
            <a:off x="928997" y="1638498"/>
            <a:ext cx="5795865" cy="1461918"/>
          </a:xfrm>
        </p:spPr>
        <p:txBody>
          <a:bodyPr>
            <a:normAutofit fontScale="92500" lnSpcReduction="10000"/>
          </a:bodyPr>
          <a:lstStyle/>
          <a:p>
            <a:r>
              <a:rPr lang="ru-RU" u="sng" dirty="0" smtClean="0"/>
              <a:t>ПРОБЛЕМА</a:t>
            </a:r>
            <a:r>
              <a:rPr lang="ru-RU" dirty="0" smtClean="0"/>
              <a:t>: По данным </a:t>
            </a:r>
            <a:r>
              <a:rPr lang="ru-RU" dirty="0"/>
              <a:t>НИИ гигиены и охраны здоровья детей и подростков НЦЭД РАМН, 60% детей в возрасте от 3 до 7 лет имеют функциональные отклонения в состоянии </a:t>
            </a:r>
            <a:r>
              <a:rPr lang="ru-RU" dirty="0" smtClean="0"/>
              <a:t>здоровья.</a:t>
            </a:r>
          </a:p>
          <a:p>
            <a:r>
              <a:rPr lang="ru-RU" u="sng" dirty="0" smtClean="0"/>
              <a:t>Решение</a:t>
            </a:r>
            <a:r>
              <a:rPr lang="ru-RU" dirty="0" smtClean="0"/>
              <a:t>: важность привлечения детей к спортивным занятиям с раннего возраста.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160" y="167709"/>
            <a:ext cx="2384922" cy="33178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53988" flipH="1">
            <a:off x="1258158" y="4490765"/>
            <a:ext cx="2974019" cy="21607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4" r="9820"/>
          <a:stretch/>
        </p:blipFill>
        <p:spPr>
          <a:xfrm rot="21291350">
            <a:off x="4424898" y="2943777"/>
            <a:ext cx="3336182" cy="280743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060170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>Цель проекта</a:t>
            </a:r>
            <a:r>
              <a:rPr lang="ru-RU" sz="2000" dirty="0">
                <a:solidFill>
                  <a:srgbClr val="0070C0"/>
                </a:solidFill>
              </a:rPr>
              <a:t>: </a:t>
            </a:r>
            <a:r>
              <a:rPr lang="ru-RU" sz="1600" dirty="0">
                <a:solidFill>
                  <a:srgbClr val="0070C0"/>
                </a:solidFill>
              </a:rPr>
              <a:t>популяризация спортивной акробатики, углубленное обучение детей акробатике в доступной для них форме.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Задачи проекта: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7584" y="1484784"/>
            <a:ext cx="3392810" cy="354204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- </a:t>
            </a:r>
            <a:r>
              <a:rPr lang="ru-RU" dirty="0"/>
              <a:t>повышать уровень физического развития учащихся средствами формирования базовых умений и навыков по спортивной акробатике;</a:t>
            </a:r>
          </a:p>
          <a:p>
            <a:r>
              <a:rPr lang="ru-RU" dirty="0"/>
              <a:t>- способствовать комплексному развитию физических качеств (скоростно-силовых, гибкости, силы, ловкости, выносливости, быстроты);</a:t>
            </a:r>
          </a:p>
          <a:p>
            <a:r>
              <a:rPr lang="ru-RU" dirty="0"/>
              <a:t>-  вызывать   и   поддерживать   интерес   к   двигательной   активности и систематическим занятиям спортивной акробатикой;</a:t>
            </a:r>
          </a:p>
          <a:p>
            <a:r>
              <a:rPr lang="ru-RU" dirty="0"/>
              <a:t>-  способствовать    развитию способностей детей, их духовному, нравственному и физическому совершенствованию.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32040" y="980728"/>
            <a:ext cx="3200400" cy="54864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Спортивные соревнования. «Женская пара»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" name="Объект 6"/>
          <p:cNvPicPr>
            <a:picLocks noGrp="1"/>
          </p:cNvPicPr>
          <p:nvPr>
            <p:ph sz="quarter" idx="4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00390" y="1628800"/>
            <a:ext cx="3444017" cy="25702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0"/>
          <a:stretch/>
        </p:blipFill>
        <p:spPr>
          <a:xfrm>
            <a:off x="5072883" y="5035730"/>
            <a:ext cx="2918714" cy="16605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26299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22960" y="365760"/>
            <a:ext cx="8069520" cy="54864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Физкультурно-спортивная направленность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822960" y="1100628"/>
            <a:ext cx="8069520" cy="3579849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2000" dirty="0"/>
              <a:t>«Акробатика», для детей 5-7 лет, срок реализации 2 года, 72 часа в год;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000" dirty="0"/>
              <a:t>«Спортивная акробатика -1», для детей 7-10 лет, срок реализации 3 года, 144 часа в год;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000" dirty="0"/>
              <a:t>«Спортивная акробатика -2», для детей 11-14 лет, срок реализации 3 года, 144 часа в год;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000" dirty="0"/>
              <a:t>«Спортивная акробатика -3», для детей 15-18 лет, срок реализации 3 года, 144 часа в год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15" t="30770" r="19073" b="7327"/>
          <a:stretch/>
        </p:blipFill>
        <p:spPr>
          <a:xfrm>
            <a:off x="5148064" y="3933056"/>
            <a:ext cx="3276671" cy="21664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380266"/>
            <a:ext cx="3028785" cy="20194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5440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9875" y="1340768"/>
            <a:ext cx="87129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1 этап </a:t>
            </a:r>
            <a:r>
              <a:rPr lang="ru-RU" dirty="0"/>
              <a:t>– </a:t>
            </a:r>
            <a:r>
              <a:rPr lang="ru-RU" dirty="0">
                <a:solidFill>
                  <a:srgbClr val="FF0000"/>
                </a:solidFill>
              </a:rPr>
              <a:t>подготовительный этап (январь 2021г. – май 2021г.) </a:t>
            </a:r>
            <a:r>
              <a:rPr lang="ru-RU" dirty="0"/>
              <a:t>– анализ имеющихся условий, разработка и защита инновационного проекта, формирование план подготовки учащихся объединения к конкурсам и соревнованиям различного уровня.</a:t>
            </a:r>
          </a:p>
          <a:p>
            <a:r>
              <a:rPr lang="ru-RU" b="1" dirty="0">
                <a:solidFill>
                  <a:srgbClr val="00B050"/>
                </a:solidFill>
              </a:rPr>
              <a:t>2 этап </a:t>
            </a:r>
            <a:r>
              <a:rPr lang="ru-RU" dirty="0"/>
              <a:t>– </a:t>
            </a:r>
            <a:r>
              <a:rPr lang="ru-RU" dirty="0">
                <a:solidFill>
                  <a:srgbClr val="00B050"/>
                </a:solidFill>
              </a:rPr>
              <a:t>2021-2022 учебный год – (внедренческий) – </a:t>
            </a:r>
            <a:r>
              <a:rPr lang="ru-RU" dirty="0"/>
              <a:t>решение организационных вопросов по более широкому использованию возможностей физкультурного образования в образовательном процессе, корректировка программы сетевого взаимодействия с образовательных учреждений поселка в области популяризации спортивной акробатики.</a:t>
            </a:r>
          </a:p>
          <a:p>
            <a:r>
              <a:rPr lang="ru-RU" b="1" dirty="0">
                <a:solidFill>
                  <a:srgbClr val="0070C0"/>
                </a:solidFill>
              </a:rPr>
              <a:t>3 этап </a:t>
            </a:r>
            <a:r>
              <a:rPr lang="ru-RU" dirty="0"/>
              <a:t>– </a:t>
            </a:r>
            <a:r>
              <a:rPr lang="ru-RU" dirty="0">
                <a:solidFill>
                  <a:srgbClr val="0070C0"/>
                </a:solidFill>
              </a:rPr>
              <a:t>2022-2023 учебный год – (обобщающий) </a:t>
            </a:r>
            <a:r>
              <a:rPr lang="ru-RU" dirty="0"/>
              <a:t>– этап осуществления и распространения опыта, систематизация и обобщение полученных результатов, их статистическая обработка; осуществление </a:t>
            </a:r>
            <a:r>
              <a:rPr lang="ru-RU" dirty="0" smtClean="0"/>
              <a:t>презентации </a:t>
            </a:r>
            <a:r>
              <a:rPr lang="ru-RU" dirty="0"/>
              <a:t>полученных результатов.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Этапы реализации проекта: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58"/>
          <a:stretch/>
        </p:blipFill>
        <p:spPr>
          <a:xfrm>
            <a:off x="3995936" y="4941168"/>
            <a:ext cx="2927630" cy="17960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0906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17057" y="0"/>
            <a:ext cx="89596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Наши достижения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u="sng" dirty="0">
                <a:solidFill>
                  <a:srgbClr val="FF0000"/>
                </a:solidFill>
              </a:rPr>
              <a:t>2017-2018</a:t>
            </a:r>
            <a:endParaRPr lang="ru-RU" dirty="0">
              <a:solidFill>
                <a:srgbClr val="FF000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Окружной фестиваль «Наш дом – Газпром!» г. Сургут, номинация «акробатика и оригинальный жанр» - Диплом за </a:t>
            </a:r>
            <a:r>
              <a:rPr lang="en-US" dirty="0"/>
              <a:t>II</a:t>
            </a:r>
            <a:r>
              <a:rPr lang="ru-RU" dirty="0"/>
              <a:t> место;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V</a:t>
            </a:r>
            <a:r>
              <a:rPr lang="ru-RU" dirty="0"/>
              <a:t> Международный фестиваль конкурс «Золотой лотос» г. Пекин, номинация «акробатика и оригинальный жанр» - диплом лауреата </a:t>
            </a:r>
            <a:r>
              <a:rPr lang="en-US" dirty="0"/>
              <a:t>II</a:t>
            </a:r>
            <a:r>
              <a:rPr lang="ru-RU" dirty="0"/>
              <a:t> степени;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Открытая Спартакиада </a:t>
            </a:r>
            <a:r>
              <a:rPr lang="ru-RU" dirty="0" err="1"/>
              <a:t>ЦСиТ</a:t>
            </a:r>
            <a:r>
              <a:rPr lang="ru-RU" dirty="0"/>
              <a:t> «Ямал» по спортивной акробатике г. </a:t>
            </a:r>
            <a:r>
              <a:rPr lang="ru-RU" dirty="0" err="1"/>
              <a:t>Губкинский</a:t>
            </a:r>
            <a:r>
              <a:rPr lang="ru-RU" dirty="0"/>
              <a:t> - 6 дипломов 2 степени, 8 дипломов 3 степени;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Первенство поселка </a:t>
            </a:r>
            <a:r>
              <a:rPr lang="ru-RU" dirty="0" err="1"/>
              <a:t>Пурпе</a:t>
            </a:r>
            <a:r>
              <a:rPr lang="ru-RU" dirty="0"/>
              <a:t> по спортивной акробатике -  6 дипломов 1 </a:t>
            </a:r>
            <a:r>
              <a:rPr lang="ru-RU" dirty="0" smtClean="0"/>
              <a:t>степени</a:t>
            </a:r>
            <a:endParaRPr lang="ru-RU" dirty="0"/>
          </a:p>
          <a:p>
            <a:r>
              <a:rPr lang="ru-RU" b="1" u="sng" dirty="0">
                <a:solidFill>
                  <a:srgbClr val="00B050"/>
                </a:solidFill>
              </a:rPr>
              <a:t>2018-2019</a:t>
            </a:r>
            <a:endParaRPr lang="ru-RU" b="1" dirty="0">
              <a:solidFill>
                <a:srgbClr val="00B05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XVI</a:t>
            </a:r>
            <a:r>
              <a:rPr lang="ru-RU" dirty="0"/>
              <a:t> Международный фестиваль конкурс «Черноморский Олимп» г. Сочи, номинация «акробатика и оригинальный жанр» – Диплом </a:t>
            </a:r>
            <a:r>
              <a:rPr lang="en-US" dirty="0"/>
              <a:t>III</a:t>
            </a:r>
            <a:r>
              <a:rPr lang="ru-RU" dirty="0"/>
              <a:t> степени;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Межрегиональные соревнования по спортивной акробатике г. </a:t>
            </a:r>
            <a:r>
              <a:rPr lang="ru-RU" dirty="0" err="1"/>
              <a:t>Губкинский</a:t>
            </a:r>
            <a:r>
              <a:rPr lang="ru-RU" dirty="0"/>
              <a:t>. Дипломы за 1,2,3 место.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 Международный фестиваль-конкурс «Крылатые качели» г. </a:t>
            </a:r>
            <a:r>
              <a:rPr lang="ru-RU" dirty="0" err="1"/>
              <a:t>Губкинский</a:t>
            </a:r>
            <a:r>
              <a:rPr lang="ru-RU" dirty="0"/>
              <a:t>, номинация спортивный танец – Лауреаты  </a:t>
            </a:r>
            <a:r>
              <a:rPr lang="en-US" dirty="0"/>
              <a:t>II</a:t>
            </a:r>
            <a:r>
              <a:rPr lang="ru-RU" dirty="0"/>
              <a:t> и </a:t>
            </a:r>
            <a:r>
              <a:rPr lang="en-US" dirty="0"/>
              <a:t>III </a:t>
            </a:r>
            <a:r>
              <a:rPr lang="ru-RU" dirty="0"/>
              <a:t>степени, диплом </a:t>
            </a:r>
            <a:r>
              <a:rPr lang="en-US" dirty="0"/>
              <a:t>I </a:t>
            </a:r>
            <a:r>
              <a:rPr lang="ru-RU" dirty="0" smtClean="0"/>
              <a:t>степени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 smtClean="0"/>
              <a:t>Окружной </a:t>
            </a:r>
            <a:r>
              <a:rPr lang="ru-RU" dirty="0"/>
              <a:t>конкурс «Северное сияние» г. Салехард, номинация хореография – победитель.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6" t="3716" r="19988"/>
          <a:stretch/>
        </p:blipFill>
        <p:spPr>
          <a:xfrm>
            <a:off x="3440854" y="5005801"/>
            <a:ext cx="2520280" cy="1852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616148" y="4628524"/>
            <a:ext cx="1882891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37035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188640"/>
            <a:ext cx="885698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 </a:t>
            </a:r>
            <a:r>
              <a:rPr lang="ru-RU" b="1" dirty="0">
                <a:solidFill>
                  <a:srgbClr val="FF0000"/>
                </a:solidFill>
              </a:rPr>
              <a:t>Наши </a:t>
            </a:r>
            <a:r>
              <a:rPr lang="ru-RU" b="1" dirty="0" smtClean="0">
                <a:solidFill>
                  <a:srgbClr val="FF0000"/>
                </a:solidFill>
              </a:rPr>
              <a:t>достижения</a:t>
            </a:r>
            <a:endParaRPr lang="ru-RU" dirty="0"/>
          </a:p>
          <a:p>
            <a:r>
              <a:rPr lang="ru-RU" b="1" u="sng" dirty="0">
                <a:solidFill>
                  <a:srgbClr val="FF0000"/>
                </a:solidFill>
              </a:rPr>
              <a:t>2019-2020</a:t>
            </a:r>
            <a:endParaRPr lang="ru-RU" dirty="0">
              <a:solidFill>
                <a:srgbClr val="FF000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Окружной фестиваль «Наш дом – Газпром!» г. Сургут, очный тур. Дипломы победителей (1 место);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Открытая Спартакиада </a:t>
            </a:r>
            <a:r>
              <a:rPr lang="ru-RU" dirty="0" err="1"/>
              <a:t>ЦсиТ</a:t>
            </a:r>
            <a:r>
              <a:rPr lang="ru-RU" dirty="0"/>
              <a:t> «Ямал» по спортивной акробатике г. </a:t>
            </a:r>
            <a:r>
              <a:rPr lang="ru-RU" dirty="0" err="1"/>
              <a:t>Губкинский</a:t>
            </a:r>
            <a:r>
              <a:rPr lang="ru-RU" dirty="0"/>
              <a:t>. Грамоты за 1 место-1, грамоты за 2,3 место-13;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Международный фестиваль - конкурс «Северный звездопад» г. </a:t>
            </a:r>
            <a:r>
              <a:rPr lang="ru-RU" dirty="0" err="1"/>
              <a:t>Тарко</a:t>
            </a:r>
            <a:r>
              <a:rPr lang="ru-RU" dirty="0"/>
              <a:t>-Сале номинация «оригинальный жанр» (акробатическая композиция), Диплом лауреатов </a:t>
            </a:r>
            <a:r>
              <a:rPr lang="en-US" dirty="0"/>
              <a:t>I</a:t>
            </a:r>
            <a:r>
              <a:rPr lang="ru-RU" dirty="0"/>
              <a:t> степени.</a:t>
            </a:r>
          </a:p>
          <a:p>
            <a:r>
              <a:rPr lang="ru-RU" dirty="0"/>
              <a:t> </a:t>
            </a:r>
          </a:p>
          <a:p>
            <a:r>
              <a:rPr lang="ru-RU" b="1" u="sng" dirty="0">
                <a:solidFill>
                  <a:srgbClr val="00B050"/>
                </a:solidFill>
              </a:rPr>
              <a:t>2020-2021</a:t>
            </a:r>
            <a:endParaRPr lang="ru-RU" dirty="0">
              <a:solidFill>
                <a:srgbClr val="00B05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/>
              <a:t>Международный фестиваль конкурс «Северный звездопад» г. </a:t>
            </a:r>
            <a:r>
              <a:rPr lang="ru-RU" dirty="0" err="1"/>
              <a:t>Губкинский</a:t>
            </a:r>
            <a:r>
              <a:rPr lang="ru-RU" dirty="0"/>
              <a:t>,  номинация «оригинальный жанр» (акробатическая композиция),  </a:t>
            </a:r>
            <a:r>
              <a:rPr lang="ru-RU" dirty="0" smtClean="0"/>
              <a:t>Дипломы лауреатов </a:t>
            </a:r>
            <a:r>
              <a:rPr lang="en-US" dirty="0" smtClean="0"/>
              <a:t>I</a:t>
            </a:r>
            <a:r>
              <a:rPr lang="ru-RU" dirty="0" smtClean="0"/>
              <a:t> и </a:t>
            </a:r>
            <a:r>
              <a:rPr lang="en-US" dirty="0" smtClean="0"/>
              <a:t>I</a:t>
            </a:r>
            <a:r>
              <a:rPr lang="ru-RU" dirty="0" smtClean="0"/>
              <a:t>I степени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8"/>
          <a:stretch/>
        </p:blipFill>
        <p:spPr>
          <a:xfrm>
            <a:off x="3655747" y="3917689"/>
            <a:ext cx="1872208" cy="2756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348880" y="4098494"/>
            <a:ext cx="2117504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02376" y="4148337"/>
            <a:ext cx="2047072" cy="2897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19979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372163" cy="4728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517232"/>
            <a:ext cx="7520940" cy="548640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Требования к оборудованию спортивного зала для занятий спортивной акробатикой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85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39552" y="335846"/>
            <a:ext cx="83641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FF0000"/>
                </a:solidFill>
              </a:rPr>
              <a:t>Оценка результативности проекта.</a:t>
            </a:r>
          </a:p>
          <a:p>
            <a:r>
              <a:rPr lang="ru-RU" dirty="0"/>
              <a:t>	Результатом реализации проекта является: </a:t>
            </a:r>
          </a:p>
          <a:p>
            <a:r>
              <a:rPr lang="ru-RU" dirty="0"/>
              <a:t>- формирование устойчивого интереса к занятиям спортом; </a:t>
            </a:r>
          </a:p>
          <a:p>
            <a:r>
              <a:rPr lang="ru-RU" dirty="0"/>
              <a:t>- формирование широкого круга двигательных умений и навыков; </a:t>
            </a:r>
          </a:p>
          <a:p>
            <a:r>
              <a:rPr lang="ru-RU" dirty="0"/>
              <a:t>- освоение </a:t>
            </a:r>
            <a:r>
              <a:rPr lang="ru-RU" dirty="0" smtClean="0"/>
              <a:t>техники акробатических упражнений;</a:t>
            </a:r>
            <a:endParaRPr lang="ru-RU" dirty="0"/>
          </a:p>
          <a:p>
            <a:r>
              <a:rPr lang="ru-RU" dirty="0"/>
              <a:t> - всестороннее гармоничное развитие физических качеств; </a:t>
            </a:r>
          </a:p>
          <a:p>
            <a:r>
              <a:rPr lang="ru-RU" dirty="0"/>
              <a:t>- укрепление здоровья спортсменов; </a:t>
            </a:r>
          </a:p>
          <a:p>
            <a:r>
              <a:rPr lang="ru-RU" dirty="0"/>
              <a:t>- отбор перспективных юных спортсменов для дальнейших занятий по виду спорта спортивная акробатика.</a:t>
            </a:r>
          </a:p>
          <a:p>
            <a:r>
              <a:rPr lang="ru-RU" dirty="0"/>
              <a:t>	Качественный и количественный показатель эффективности реализации программы объединения физкультурно-спортивной направленности </a:t>
            </a:r>
            <a:r>
              <a:rPr lang="ru-RU" dirty="0" smtClean="0"/>
              <a:t>«Спортивная акробатика», </a:t>
            </a:r>
            <a:r>
              <a:rPr lang="ru-RU" dirty="0"/>
              <a:t>участие в поселковых и межрегиональных соревнованиях по данному виду спорта, численность выполнения </a:t>
            </a:r>
            <a:r>
              <a:rPr lang="ru-RU" dirty="0" smtClean="0"/>
              <a:t>спортивных разрядов.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149080"/>
            <a:ext cx="1955428" cy="2575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821" y="4149298"/>
            <a:ext cx="3184246" cy="2122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29165"/>
            <a:ext cx="1975819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298095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111</TotalTime>
  <Words>549</Words>
  <Application>Microsoft Office PowerPoint</Application>
  <PresentationFormat>Экран (4:3)</PresentationFormat>
  <Paragraphs>69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Углы</vt:lpstr>
      <vt:lpstr>Совершенствование физкультурного образования как средство формирования и развития базовых умений и навыков в области спортивной акробатики. </vt:lpstr>
      <vt:lpstr>Физкультурно- спортивное  образование</vt:lpstr>
      <vt:lpstr>Цель проекта: популяризация спортивной акробатики, углубленное обучение детей акробатике в доступной для них форме. </vt:lpstr>
      <vt:lpstr>Физкультурно-спортивная направленность</vt:lpstr>
      <vt:lpstr>Этапы реализации проекта:</vt:lpstr>
      <vt:lpstr>Презентация PowerPoint</vt:lpstr>
      <vt:lpstr>Презентация PowerPoint</vt:lpstr>
      <vt:lpstr>Требования к оборудованию спортивного зала для занятий спортивной акробатикой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RePack by Diakov</cp:lastModifiedBy>
  <cp:revision>20</cp:revision>
  <dcterms:created xsi:type="dcterms:W3CDTF">2021-08-23T09:02:32Z</dcterms:created>
  <dcterms:modified xsi:type="dcterms:W3CDTF">2023-09-28T12:30:05Z</dcterms:modified>
</cp:coreProperties>
</file>