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10" r:id="rId2"/>
    <p:sldId id="303" r:id="rId3"/>
    <p:sldId id="306" r:id="rId4"/>
    <p:sldId id="307" r:id="rId5"/>
    <p:sldId id="308" r:id="rId6"/>
    <p:sldId id="286" r:id="rId7"/>
    <p:sldId id="280" r:id="rId8"/>
    <p:sldId id="287" r:id="rId9"/>
    <p:sldId id="309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F5A00B-4842-4064-939C-A5F8C38A08AC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D2417C-673B-4F56-A6AE-8F7A1EC3F6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258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>
            <a:extLst>
              <a:ext uri="{FF2B5EF4-FFF2-40B4-BE49-F238E27FC236}">
                <a16:creationId xmlns:a16="http://schemas.microsoft.com/office/drawing/2014/main" id="{03BA1A76-3258-44CD-9413-48C03D597CB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Заметки 2">
            <a:extLst>
              <a:ext uri="{FF2B5EF4-FFF2-40B4-BE49-F238E27FC236}">
                <a16:creationId xmlns:a16="http://schemas.microsoft.com/office/drawing/2014/main" id="{0EAE32C2-D93C-4232-9FEA-E1AE32AC4F9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9220" name="Номер слайда 3">
            <a:extLst>
              <a:ext uri="{FF2B5EF4-FFF2-40B4-BE49-F238E27FC236}">
                <a16:creationId xmlns:a16="http://schemas.microsoft.com/office/drawing/2014/main" id="{3144B2B9-EB79-4B44-BB3F-65CF5EC054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89306A9-D7EE-441C-AE25-2C8B84E29B1C}" type="slidenum">
              <a:rPr lang="ru-RU" altLang="ru-RU"/>
              <a:pPr>
                <a:spcBef>
                  <a:spcPct val="0"/>
                </a:spcBef>
              </a:pPr>
              <a:t>4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>
            <a:extLst>
              <a:ext uri="{FF2B5EF4-FFF2-40B4-BE49-F238E27FC236}">
                <a16:creationId xmlns:a16="http://schemas.microsoft.com/office/drawing/2014/main" id="{E00CF00F-6BAF-4915-80C7-C19176FCD2F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Заметки 2">
            <a:extLst>
              <a:ext uri="{FF2B5EF4-FFF2-40B4-BE49-F238E27FC236}">
                <a16:creationId xmlns:a16="http://schemas.microsoft.com/office/drawing/2014/main" id="{30D297DC-2FF3-460E-A08D-D57D9E11045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11268" name="Номер слайда 3">
            <a:extLst>
              <a:ext uri="{FF2B5EF4-FFF2-40B4-BE49-F238E27FC236}">
                <a16:creationId xmlns:a16="http://schemas.microsoft.com/office/drawing/2014/main" id="{0223EAF2-9684-4170-A659-309D7A4839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B54DC82-E71B-468F-821C-7991B87C76EB}" type="slidenum">
              <a:rPr lang="ru-RU" altLang="ru-RU"/>
              <a:pPr>
                <a:spcBef>
                  <a:spcPct val="0"/>
                </a:spcBef>
              </a:pPr>
              <a:t>5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>
            <a:extLst>
              <a:ext uri="{FF2B5EF4-FFF2-40B4-BE49-F238E27FC236}">
                <a16:creationId xmlns:a16="http://schemas.microsoft.com/office/drawing/2014/main" id="{F5C2508B-E697-4CB8-BA11-3B050D5BFE4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Заметки 2">
            <a:extLst>
              <a:ext uri="{FF2B5EF4-FFF2-40B4-BE49-F238E27FC236}">
                <a16:creationId xmlns:a16="http://schemas.microsoft.com/office/drawing/2014/main" id="{B17E37B5-EA64-46F3-90DB-3419E1B874F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28676" name="Номер слайда 3">
            <a:extLst>
              <a:ext uri="{FF2B5EF4-FFF2-40B4-BE49-F238E27FC236}">
                <a16:creationId xmlns:a16="http://schemas.microsoft.com/office/drawing/2014/main" id="{5313D614-08D8-4014-9527-F315516CB8C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DAF28CA-E721-4CEF-B321-E3B8AA7EF4D4}" type="slidenum">
              <a:rPr lang="ru-RU" altLang="ru-RU"/>
              <a:pPr>
                <a:spcBef>
                  <a:spcPct val="0"/>
                </a:spcBef>
              </a:pPr>
              <a:t>6</a:t>
            </a:fld>
            <a:endParaRPr lang="ru-RU" alt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BE3FB3-D19E-41DD-883A-DA9647AFE7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FECE567-FAD3-4BC0-AECB-555E20F9DD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9C7CF88-9A7C-4AC8-907F-FD533A9A9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A2CB-9DC2-40F7-914C-249A888DE0C2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70BDF24-AD32-4F56-898C-7B449B448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204DD06-9911-486A-8A09-78ACCE898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1CBC-D041-4047-B801-84B455C0BA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149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10274A-EB2F-4E07-88C7-BA3D8EB14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51DB298-BDA7-4738-A4C6-6BD7F13FB3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B5BAA3A-840B-43E7-83A7-FC421389C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A2CB-9DC2-40F7-914C-249A888DE0C2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49FA0D8-766E-40BA-8401-0AF5026E7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AE10FC0-E90D-4144-B020-BC5AA0BB2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1CBC-D041-4047-B801-84B455C0BA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238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1C25995-D65D-40F9-B746-3AE3FC08EA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7F071CB-1E32-46C0-9146-E90A405A19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DCA76F5-34BA-4003-85FB-CE1E4694A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A2CB-9DC2-40F7-914C-249A888DE0C2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5D7FE94-0BBC-48B3-B319-9CEE55565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1259179-5B3F-49AC-9497-06C8825EF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1CBC-D041-4047-B801-84B455C0BA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053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1416B2-6BF7-4599-A19A-03F3DAE46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7596A6F-E9DC-4BD1-AEC0-53BE2E346E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04C8B1E-D0AA-488B-9063-4472A7E66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A2CB-9DC2-40F7-914C-249A888DE0C2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4CD2C45-60E7-41BF-9091-13F2E4922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592D37-99E8-4DB8-8DA2-7A28777BC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1CBC-D041-4047-B801-84B455C0BA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928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18E9E2-76B9-4BED-A0B2-CBD1EF39C0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1367F66-6FAD-4520-8C29-0D4CC55DE7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899C731-25B6-47F0-8BA4-5776A4F0A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A2CB-9DC2-40F7-914C-249A888DE0C2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EF78FE2-B6C1-40FA-9765-64F97CD0B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23838E8-BCBB-4A84-998F-C310BA247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1CBC-D041-4047-B801-84B455C0BA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081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7A8B89-73A1-4F2A-A2FA-5E91D6A823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87EED0D-8DFE-49EA-AA6C-F0426266D2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A34A2C1-F1B6-4050-9939-AE1E6481B4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29E66B4-A350-4DAB-9F7B-25F7CF0C9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A2CB-9DC2-40F7-914C-249A888DE0C2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42FE967-6540-44E7-A819-8CEE6A2DF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FFD0BC1-0F94-4041-A2E1-AA85D5C92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1CBC-D041-4047-B801-84B455C0BA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994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4578FF-9C89-4C5B-9B6E-82A7DE6A5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4959996-1762-496B-82B4-FC1FE6712B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E5943DD-0664-4AD6-8E82-33C19C9752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2A0C6E1-D358-47E0-AF72-FEA00640A8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C796810-E9CD-40FB-8514-D7E08E66FF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47197F6-5AC8-4C4B-B774-AF2AACCB7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A2CB-9DC2-40F7-914C-249A888DE0C2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084B15B-554D-4D6B-A8E8-5DAF2E8D9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AF38297-6376-4825-AC85-9954C898D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1CBC-D041-4047-B801-84B455C0BA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011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B8C95E-8A44-435F-8F35-93BB0D188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2B58D90-3EE4-4E4F-9DB0-872591D0B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A2CB-9DC2-40F7-914C-249A888DE0C2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BF70743-8DA0-4731-A21E-B06D34C61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A797973-CD00-43E1-A8DB-DD935CEDA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1CBC-D041-4047-B801-84B455C0BA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368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6C929E0-2A01-4A27-937D-3902A91A1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A2CB-9DC2-40F7-914C-249A888DE0C2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DDA4924-B00C-4AB8-9989-CC4CC5ACD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B6AEE86-9CD7-4C85-A63C-A3C6CCD87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1CBC-D041-4047-B801-84B455C0BA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61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844A97-93BD-4538-A374-BAB379D0D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881AE0A-32C8-42A6-ACE3-6A050E6779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C4A46D6-F49C-4F3C-B704-F4DC3A60C8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7ED0CFC-2314-4FC0-92D2-643E094FB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A2CB-9DC2-40F7-914C-249A888DE0C2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D4406F7-F2DE-47C9-A82E-EDC7EB63F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27D9124-B7ED-42DE-A08C-2F3E66BD0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1CBC-D041-4047-B801-84B455C0BA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779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32E63E-B3FA-4C5A-9A36-B6443C2CB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D9A4F85-7F16-407A-9389-2343637291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209E8AC-E369-4582-BE72-61045352CC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217184B-1B2C-4F24-810C-0128AE86C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A2CB-9DC2-40F7-914C-249A888DE0C2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315F70D-4619-4BAC-A773-BDC54FD98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D19DC1C-62CE-4515-8A4F-FD4A67F0E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1CBC-D041-4047-B801-84B455C0BA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479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F9DC12-7B32-46EC-9C9A-5A13FB8724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DDA4505-4569-4938-B535-F40E09055B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98B94D4-86F8-4CF7-9545-92CC8C4BA5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0A2CB-9DC2-40F7-914C-249A888DE0C2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CE13864-78A5-4010-BE93-00EDA49138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8EE69E3-61BC-45FB-92AE-294FB39C76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21CBC-D041-4047-B801-84B455C0BA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404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55BDDC0-EB0A-4493-8456-56A4C2325F65}"/>
              </a:ext>
            </a:extLst>
          </p:cNvPr>
          <p:cNvSpPr/>
          <p:nvPr/>
        </p:nvSpPr>
        <p:spPr>
          <a:xfrm>
            <a:off x="1847528" y="44624"/>
            <a:ext cx="2016224" cy="680376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43672" y="1052736"/>
            <a:ext cx="6552728" cy="2097354"/>
          </a:xfrm>
        </p:spPr>
        <p:txBody>
          <a:bodyPr>
            <a:noAutofit/>
          </a:bodyPr>
          <a:lstStyle/>
          <a:p>
            <a:pPr algn="ctr"/>
            <a:r>
              <a:rPr lang="ru-RU" sz="4800" dirty="0"/>
              <a:t>Силикатная промышленность в Иркутской области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7A32FCD-A79D-469D-9E50-F24DE8CB5E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5800" y="3014722"/>
            <a:ext cx="3833664" cy="3833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122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>
            <a:extLst>
              <a:ext uri="{FF2B5EF4-FFF2-40B4-BE49-F238E27FC236}">
                <a16:creationId xmlns:a16="http://schemas.microsoft.com/office/drawing/2014/main" id="{92D7C16B-989A-49DD-B497-B7F30521D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1" y="333376"/>
            <a:ext cx="4391025" cy="2879725"/>
          </a:xfrm>
        </p:spPr>
        <p:txBody>
          <a:bodyPr>
            <a:normAutofit/>
          </a:bodyPr>
          <a:lstStyle/>
          <a:p>
            <a:pPr algn="just"/>
            <a:r>
              <a:rPr lang="ru-RU" altLang="ru-RU" sz="2400" dirty="0"/>
              <a:t>В п. Мишелёвка в течении 150 лет на территории фарфорового завода создавались уникальные изделия. </a:t>
            </a:r>
            <a:br>
              <a:rPr lang="ru-RU" altLang="ru-RU" sz="2400" dirty="0"/>
            </a:br>
            <a:br>
              <a:rPr lang="ru-RU" altLang="ru-RU" sz="2400" dirty="0"/>
            </a:br>
            <a:endParaRPr lang="ru-RU" altLang="ru-RU" sz="2400" dirty="0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870C71F8-CF5F-446F-91E6-0B964F227CA5}"/>
              </a:ext>
            </a:extLst>
          </p:cNvPr>
          <p:cNvSpPr/>
          <p:nvPr/>
        </p:nvSpPr>
        <p:spPr>
          <a:xfrm>
            <a:off x="1524000" y="29201"/>
            <a:ext cx="3640554" cy="2833063"/>
          </a:xfrm>
          <a:prstGeom prst="ellipse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787E1CDE-9505-401D-95E7-6DAFE677DF24}"/>
              </a:ext>
            </a:extLst>
          </p:cNvPr>
          <p:cNvSpPr/>
          <p:nvPr/>
        </p:nvSpPr>
        <p:spPr>
          <a:xfrm>
            <a:off x="6460478" y="3227610"/>
            <a:ext cx="3653484" cy="3410386"/>
          </a:xfrm>
          <a:prstGeom prst="ellipse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ru-RU" dirty="0"/>
          </a:p>
        </p:txBody>
      </p:sp>
      <p:grpSp>
        <p:nvGrpSpPr>
          <p:cNvPr id="4105" name="Группа 7">
            <a:extLst>
              <a:ext uri="{FF2B5EF4-FFF2-40B4-BE49-F238E27FC236}">
                <a16:creationId xmlns:a16="http://schemas.microsoft.com/office/drawing/2014/main" id="{A72CA56E-4BE0-4CA2-ABBB-22AD344A4BA1}"/>
              </a:ext>
            </a:extLst>
          </p:cNvPr>
          <p:cNvGrpSpPr>
            <a:grpSpLocks/>
          </p:cNvGrpSpPr>
          <p:nvPr/>
        </p:nvGrpSpPr>
        <p:grpSpPr bwMode="auto">
          <a:xfrm>
            <a:off x="2276475" y="933451"/>
            <a:ext cx="4984750" cy="1312863"/>
            <a:chOff x="-2471789" y="1195716"/>
            <a:chExt cx="4986068" cy="1311433"/>
          </a:xfrm>
        </p:grpSpPr>
        <p:sp>
          <p:nvSpPr>
            <p:cNvPr id="9" name="Прямоугольник 8">
              <a:extLst>
                <a:ext uri="{FF2B5EF4-FFF2-40B4-BE49-F238E27FC236}">
                  <a16:creationId xmlns:a16="http://schemas.microsoft.com/office/drawing/2014/main" id="{1A49A90D-83D1-4BFE-B705-9FCCF1225CBC}"/>
                </a:ext>
              </a:extLst>
            </p:cNvPr>
            <p:cNvSpPr/>
            <p:nvPr/>
          </p:nvSpPr>
          <p:spPr>
            <a:xfrm>
              <a:off x="758631" y="1601893"/>
              <a:ext cx="1755648" cy="905256"/>
            </a:xfrm>
            <a:prstGeom prst="rect">
              <a:avLst/>
            </a:prstGeom>
            <a:noFill/>
            <a:ln>
              <a:noFill/>
            </a:ln>
            <a:sp3d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E7D09C66-2E41-46B4-A467-1912AB062026}"/>
                </a:ext>
              </a:extLst>
            </p:cNvPr>
            <p:cNvSpPr/>
            <p:nvPr/>
          </p:nvSpPr>
          <p:spPr>
            <a:xfrm>
              <a:off x="-2471789" y="1195716"/>
              <a:ext cx="1755648" cy="90525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b"/>
            <a:lstStyle/>
            <a:p>
              <a:pPr algn="ctr" defTabSz="1422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3200" dirty="0"/>
                <a:t>Оксид кремния</a:t>
              </a:r>
            </a:p>
          </p:txBody>
        </p:sp>
      </p:grpSp>
      <p:pic>
        <p:nvPicPr>
          <p:cNvPr id="4106" name="Рисунок 10">
            <a:extLst>
              <a:ext uri="{FF2B5EF4-FFF2-40B4-BE49-F238E27FC236}">
                <a16:creationId xmlns:a16="http://schemas.microsoft.com/office/drawing/2014/main" id="{6DB4F672-F04D-435A-88AB-0B109415C6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038" y="4097338"/>
            <a:ext cx="3427412" cy="252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4141BFCE-6441-4832-9BCD-5F879FB9A7B9}"/>
              </a:ext>
            </a:extLst>
          </p:cNvPr>
          <p:cNvCxnSpPr>
            <a:cxnSpLocks/>
          </p:cNvCxnSpPr>
          <p:nvPr/>
        </p:nvCxnSpPr>
        <p:spPr>
          <a:xfrm>
            <a:off x="4970461" y="2560639"/>
            <a:ext cx="1301752" cy="9556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>
            <a:extLst>
              <a:ext uri="{FF2B5EF4-FFF2-40B4-BE49-F238E27FC236}">
                <a16:creationId xmlns:a16="http://schemas.microsoft.com/office/drawing/2014/main" id="{29F050F1-201B-41ED-A054-3E5510A89BCE}"/>
              </a:ext>
            </a:extLst>
          </p:cNvPr>
          <p:cNvCxnSpPr/>
          <p:nvPr/>
        </p:nvCxnSpPr>
        <p:spPr>
          <a:xfrm flipH="1">
            <a:off x="3184526" y="3001964"/>
            <a:ext cx="411163" cy="9556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1">
            <a:extLst>
              <a:ext uri="{FF2B5EF4-FFF2-40B4-BE49-F238E27FC236}">
                <a16:creationId xmlns:a16="http://schemas.microsoft.com/office/drawing/2014/main" id="{F4FA31C7-D561-455F-B7A4-D7F39DC6FB6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355850" y="5002045"/>
            <a:ext cx="6940874" cy="159736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0" rtlCol="0" anchor="ctr">
            <a:spAutoFit/>
          </a:bodyPr>
          <a:lstStyle/>
          <a:p>
            <a:pPr marL="0" indent="0">
              <a:spcBef>
                <a:spcPct val="0"/>
              </a:spcBef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altLang="ru-RU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Резчик керамических и фарфоровых изделий</a:t>
            </a:r>
          </a:p>
          <a:p>
            <a:pPr marL="0" indent="0">
              <a:spcBef>
                <a:spcPct val="0"/>
              </a:spcBef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altLang="ru-RU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Гончар</a:t>
            </a:r>
          </a:p>
          <a:p>
            <a:pPr marL="0" indent="0">
              <a:spcBef>
                <a:spcPct val="0"/>
              </a:spcBef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altLang="ru-RU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Модельщик керамического производства</a:t>
            </a:r>
          </a:p>
          <a:p>
            <a:pPr marL="0" indent="0">
              <a:spcBef>
                <a:spcPct val="0"/>
              </a:spcBef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altLang="ru-RU" i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Литейщик гипсовых форм</a:t>
            </a:r>
            <a:r>
              <a:rPr lang="ru-RU" altLang="ru-RU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5124" name="Рисунок 4">
            <a:extLst>
              <a:ext uri="{FF2B5EF4-FFF2-40B4-BE49-F238E27FC236}">
                <a16:creationId xmlns:a16="http://schemas.microsoft.com/office/drawing/2014/main" id="{909DDA68-024C-4ED7-B73A-7E0090BDCC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8812" y="198395"/>
            <a:ext cx="7854950" cy="489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Содержимое 2">
            <a:extLst>
              <a:ext uri="{FF2B5EF4-FFF2-40B4-BE49-F238E27FC236}">
                <a16:creationId xmlns:a16="http://schemas.microsoft.com/office/drawing/2014/main" id="{EB1FF6E9-0391-4424-B85B-6E1C0FDA21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92313" y="260350"/>
            <a:ext cx="8229600" cy="5411788"/>
          </a:xfrm>
        </p:spPr>
        <p:txBody>
          <a:bodyPr/>
          <a:lstStyle/>
          <a:p>
            <a:pPr algn="just" eaLnBrk="1" hangingPunct="1"/>
            <a:r>
              <a:rPr lang="ru-RU" altLang="ru-RU" sz="2400" b="1" dirty="0"/>
              <a:t>На базе предприятий Иркутской области ЗАО   «Кремний» г. Шелехов и республики Бурятия «</a:t>
            </a:r>
            <a:r>
              <a:rPr lang="ru-RU" altLang="ru-RU" sz="2400" b="1" dirty="0" err="1"/>
              <a:t>Бурал-Сарьдаг</a:t>
            </a:r>
            <a:r>
              <a:rPr lang="ru-RU" altLang="ru-RU" sz="2400" b="1" dirty="0"/>
              <a:t>», Восточные Саяны, организована глубокая переработка кварцевого сырья месторождений особо чистых кварцитов. </a:t>
            </a:r>
          </a:p>
          <a:p>
            <a:pPr algn="just" eaLnBrk="1" hangingPunct="1"/>
            <a:r>
              <a:rPr lang="ru-RU" altLang="ru-RU" sz="2400" b="1" dirty="0"/>
              <a:t>Проект «Солнечный кремний» запущен в марте 2021г и успешно снабжает энергией Восточную Сибирь.</a:t>
            </a:r>
          </a:p>
        </p:txBody>
      </p:sp>
      <p:pic>
        <p:nvPicPr>
          <p:cNvPr id="8195" name="Рисунок 3" descr="Kvant_sun.jpg">
            <a:extLst>
              <a:ext uri="{FF2B5EF4-FFF2-40B4-BE49-F238E27FC236}">
                <a16:creationId xmlns:a16="http://schemas.microsoft.com/office/drawing/2014/main" id="{E16EBA82-632C-4272-AD41-8304338618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984" y="3573463"/>
            <a:ext cx="4034160" cy="3026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Rectangle 1">
            <a:extLst>
              <a:ext uri="{FF2B5EF4-FFF2-40B4-BE49-F238E27FC236}">
                <a16:creationId xmlns:a16="http://schemas.microsoft.com/office/drawing/2014/main" id="{C91D2A45-6C03-47E0-BFC5-DBF3B16156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5856" y="3861049"/>
            <a:ext cx="2921000" cy="281622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Испытатель агрегатов, приборов и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чувствительных элементов;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Облицовщик плиточник;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Контролёр деталей и приборов;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 программист;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инженер конструктор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>
            <a:extLst>
              <a:ext uri="{FF2B5EF4-FFF2-40B4-BE49-F238E27FC236}">
                <a16:creationId xmlns:a16="http://schemas.microsoft.com/office/drawing/2014/main" id="{44F08907-EFD7-4DC8-96B8-2A56C8A13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3512" y="207963"/>
            <a:ext cx="8352928" cy="2736850"/>
          </a:xfrm>
        </p:spPr>
        <p:txBody>
          <a:bodyPr>
            <a:normAutofit fontScale="90000"/>
          </a:bodyPr>
          <a:lstStyle/>
          <a:p>
            <a:pPr algn="just" eaLnBrk="1" hangingPunct="1"/>
            <a:r>
              <a:rPr lang="ru-RU" altLang="ru-RU" sz="2800" b="1" dirty="0"/>
              <a:t>ОАО «Ангарский электромеханический завод»  - кварцевую крупку для производства систем энергоснабжения «солнечной энергетики»</a:t>
            </a:r>
            <a:br>
              <a:rPr lang="ru-RU" altLang="ru-RU" sz="2800" b="1" dirty="0"/>
            </a:br>
            <a:r>
              <a:rPr lang="ru-RU" altLang="ru-RU" sz="2800" b="1" dirty="0"/>
              <a:t>Солнечные батареи — один из основных способов получения электрической энергии на космических аппаратах.</a:t>
            </a:r>
            <a:br>
              <a:rPr lang="ru-RU" altLang="ru-RU" sz="2800" b="1" dirty="0"/>
            </a:br>
            <a:endParaRPr lang="ru-RU" altLang="ru-RU" sz="2800" b="1" dirty="0"/>
          </a:p>
        </p:txBody>
      </p:sp>
      <p:pic>
        <p:nvPicPr>
          <p:cNvPr id="10243" name="Рисунок 3" descr="батарея.jpg">
            <a:extLst>
              <a:ext uri="{FF2B5EF4-FFF2-40B4-BE49-F238E27FC236}">
                <a16:creationId xmlns:a16="http://schemas.microsoft.com/office/drawing/2014/main" id="{7835C34B-F4DE-492F-ACC3-A002853C0B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2924176"/>
            <a:ext cx="6089650" cy="372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Содержимое 2">
            <a:extLst>
              <a:ext uri="{FF2B5EF4-FFF2-40B4-BE49-F238E27FC236}">
                <a16:creationId xmlns:a16="http://schemas.microsoft.com/office/drawing/2014/main" id="{569A3687-FEBA-4006-B1B7-1BD8979B76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9717" y="320675"/>
            <a:ext cx="7992566" cy="6216650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Кремний — основной материал для электроники и для зеркал газовых лазеров.</a:t>
            </a:r>
          </a:p>
          <a:p>
            <a:pPr marL="0" indent="0" algn="just">
              <a:buNone/>
              <a:defRPr/>
            </a:pPr>
            <a:endParaRPr lang="ru-RU" alt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ОАО «Иркутский релейный завод» производит фотоэлектрические преобразователи тока (ФЭП).</a:t>
            </a:r>
          </a:p>
        </p:txBody>
      </p:sp>
      <p:pic>
        <p:nvPicPr>
          <p:cNvPr id="27651" name="Рисунок 3" descr="кремн.jpg">
            <a:extLst>
              <a:ext uri="{FF2B5EF4-FFF2-40B4-BE49-F238E27FC236}">
                <a16:creationId xmlns:a16="http://schemas.microsoft.com/office/drawing/2014/main" id="{162FD737-15C7-4D82-B635-C1E5F012D1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776" y="3789040"/>
            <a:ext cx="3126194" cy="2908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E15A699-248D-4F8C-B661-1C53E54D8F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1704" y="2925316"/>
            <a:ext cx="5753100" cy="37719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C3C7C13-D5E7-4809-B249-4651830A35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2650" y="163760"/>
            <a:ext cx="7886700" cy="326350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/>
              <a:t>Первый в Восточной Сибири завод по производству силикатного кирпича открылся 30 августа 2022 года в Саянске Иркутской области. </a:t>
            </a:r>
          </a:p>
          <a:p>
            <a:pPr algn="just"/>
            <a:r>
              <a:rPr lang="ru-RU" dirty="0"/>
              <a:t>Ранее в Иркутскую область силикатные изделия для строительной отрасли завозили из других регионов. Инициатором проекта стало ООО «Саянскгазобетон», а свою продукцию они будут выпускать под зарегистрированной торговой маркой «Силекс».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2D59A1E-C777-4FCE-A23F-7C4AF66A0BE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0812" y="3573017"/>
            <a:ext cx="4170377" cy="2787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231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898CB188-F0C5-41DA-8435-1CF359B5DCF8}"/>
              </a:ext>
            </a:extLst>
          </p:cNvPr>
          <p:cNvSpPr txBox="1">
            <a:spLocks/>
          </p:cNvSpPr>
          <p:nvPr/>
        </p:nvSpPr>
        <p:spPr>
          <a:xfrm>
            <a:off x="1718062" y="1859340"/>
            <a:ext cx="4305931" cy="15696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/>
              <a:t>Силекс</a:t>
            </a:r>
          </a:p>
          <a:p>
            <a:pPr algn="ctr"/>
            <a:r>
              <a:rPr lang="ru-RU" dirty="0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7094CC-F7F0-4B71-98B3-0A8FE18ED973}"/>
              </a:ext>
            </a:extLst>
          </p:cNvPr>
          <p:cNvSpPr txBox="1"/>
          <p:nvPr/>
        </p:nvSpPr>
        <p:spPr>
          <a:xfrm>
            <a:off x="1718062" y="4581128"/>
            <a:ext cx="4305931" cy="15696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defTabSz="685800"/>
            <a:endParaRPr lang="ru-RU" sz="2400" dirty="0">
              <a:solidFill>
                <a:prstClr val="black"/>
              </a:solidFill>
              <a:latin typeface="Calibri" panose="020F0502020204030204"/>
            </a:endParaRPr>
          </a:p>
          <a:p>
            <a:pPr algn="ctr" defTabSz="685800"/>
            <a:r>
              <a:rPr lang="ru-RU" sz="2400" dirty="0">
                <a:solidFill>
                  <a:prstClr val="black"/>
                </a:solidFill>
                <a:latin typeface="Calibri" panose="020F0502020204030204"/>
              </a:rPr>
              <a:t>35 млн кирпичей в год</a:t>
            </a:r>
          </a:p>
          <a:p>
            <a:pPr algn="ctr" defTabSz="685800"/>
            <a:r>
              <a:rPr lang="ru-RU" sz="2400" dirty="0">
                <a:solidFill>
                  <a:prstClr val="black"/>
                </a:solidFill>
                <a:latin typeface="Calibri" panose="020F0502020204030204"/>
              </a:rPr>
              <a:t>210 тыс кирпичей в сутки</a:t>
            </a:r>
          </a:p>
          <a:p>
            <a:pPr algn="ctr" defTabSz="685800"/>
            <a:endParaRPr lang="ru-RU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922CA53-89F1-423E-9308-0D30D784797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8009" y="557018"/>
            <a:ext cx="4305931" cy="5743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8668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>
            <a:extLst>
              <a:ext uri="{FF2B5EF4-FFF2-40B4-BE49-F238E27FC236}">
                <a16:creationId xmlns:a16="http://schemas.microsoft.com/office/drawing/2014/main" id="{5BB06E02-0C8C-4A45-AD75-0E5F8B4E5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7411" name="Заголовок 1">
            <a:extLst>
              <a:ext uri="{FF2B5EF4-FFF2-40B4-BE49-F238E27FC236}">
                <a16:creationId xmlns:a16="http://schemas.microsoft.com/office/drawing/2014/main" id="{87B419BD-3F2E-452C-BC4B-E18790C35B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4826" y="5219701"/>
            <a:ext cx="8435975" cy="1368425"/>
          </a:xfrm>
        </p:spPr>
        <p:txBody>
          <a:bodyPr/>
          <a:lstStyle/>
          <a:p>
            <a:pPr marL="0" indent="0" algn="ctr">
              <a:spcBef>
                <a:spcPct val="0"/>
              </a:spcBef>
              <a:buNone/>
            </a:pPr>
            <a:r>
              <a:rPr lang="ru-RU" altLang="ru-RU" sz="2400"/>
              <a:t>Прессовщик строительного кирпича; Каповщик;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ru-RU" altLang="ru-RU" sz="2400"/>
              <a:t>Дробильщик(размольщик); Обжигальщик материалов;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ru-RU" altLang="ru-RU" sz="2400"/>
              <a:t>Модельщик керамического производства;</a:t>
            </a:r>
          </a:p>
        </p:txBody>
      </p:sp>
      <p:pic>
        <p:nvPicPr>
          <p:cNvPr id="17412" name="Рисунок 4">
            <a:extLst>
              <a:ext uri="{FF2B5EF4-FFF2-40B4-BE49-F238E27FC236}">
                <a16:creationId xmlns:a16="http://schemas.microsoft.com/office/drawing/2014/main" id="{7A72DE73-6DBC-441E-8989-0846335F75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675" y="53976"/>
            <a:ext cx="7740650" cy="516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249</Words>
  <Application>Microsoft Office PowerPoint</Application>
  <PresentationFormat>Широкоэкранный</PresentationFormat>
  <Paragraphs>32</Paragraphs>
  <Slides>9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Силикатная промышленность в Иркутской области</vt:lpstr>
      <vt:lpstr>В п. Мишелёвка в течении 150 лет на территории фарфорового завода создавались уникальные изделия.   </vt:lpstr>
      <vt:lpstr>Презентация PowerPoint</vt:lpstr>
      <vt:lpstr>Презентация PowerPoint</vt:lpstr>
      <vt:lpstr>ОАО «Ангарский электромеханический завод»  - кварцевую крупку для производства систем энергоснабжения «солнечной энергетики» Солнечные батареи — один из основных способов получения электрической энергии на космических аппаратах.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Силикатная промышленность в Иркутской области</dc:title>
  <dc:creator>ДОМ</dc:creator>
  <cp:lastModifiedBy>ДОМ</cp:lastModifiedBy>
  <cp:revision>4</cp:revision>
  <dcterms:created xsi:type="dcterms:W3CDTF">2024-03-20T15:46:11Z</dcterms:created>
  <dcterms:modified xsi:type="dcterms:W3CDTF">2024-03-20T15:55:51Z</dcterms:modified>
</cp:coreProperties>
</file>