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8"/>
  </p:notesMasterIdLst>
  <p:sldIdLst>
    <p:sldId id="256" r:id="rId2"/>
    <p:sldId id="295" r:id="rId3"/>
    <p:sldId id="291" r:id="rId4"/>
    <p:sldId id="287" r:id="rId5"/>
    <p:sldId id="258" r:id="rId6"/>
    <p:sldId id="274" r:id="rId7"/>
    <p:sldId id="286" r:id="rId8"/>
    <p:sldId id="297" r:id="rId9"/>
    <p:sldId id="303" r:id="rId10"/>
    <p:sldId id="304" r:id="rId11"/>
    <p:sldId id="305" r:id="rId12"/>
    <p:sldId id="296" r:id="rId13"/>
    <p:sldId id="298" r:id="rId14"/>
    <p:sldId id="283" r:id="rId15"/>
    <p:sldId id="294" r:id="rId16"/>
    <p:sldId id="28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7C80"/>
    <a:srgbClr val="FF3399"/>
    <a:srgbClr val="FF0000"/>
    <a:srgbClr val="9900CC"/>
    <a:srgbClr val="009900"/>
    <a:srgbClr val="0000FF"/>
    <a:srgbClr val="00FFFF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859" autoAdjust="0"/>
    <p:restoredTop sz="93990" autoAdjust="0"/>
  </p:normalViewPr>
  <p:slideViewPr>
    <p:cSldViewPr>
      <p:cViewPr>
        <p:scale>
          <a:sx n="80" d="100"/>
          <a:sy n="80" d="100"/>
        </p:scale>
        <p:origin x="-852" y="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1CDD5E-D146-47F9-BA12-E06F7CC38275}" type="datetimeFigureOut">
              <a:rPr lang="ru-RU" smtClean="0"/>
              <a:pPr/>
              <a:t>17.03.2024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411E6E-BB32-4573-88F7-6B022893F6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17.03.2024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17.03.2024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17.03.2024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17.03.2024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17.03.2024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11.png"/><Relationship Id="rId7" Type="http://schemas.openxmlformats.org/officeDocument/2006/relationships/image" Target="../media/image4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dmin.MICROSOF-A850E8\Рабочий стол\для презентации\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9377"/>
            <a:ext cx="9144000" cy="706027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857356" y="1000108"/>
            <a:ext cx="57150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ИННОВАЦИОННАЯ ТЕХНОЛОГИЯ  «СТОРИСЕК»  В ДЕТСКОМ  САДУ  ПО  СКАЗКЕ </a:t>
            </a:r>
            <a:b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В. СУТЕЕВА  «ТРИ  КОТЕНКА»</a:t>
            </a: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5214942" y="5000637"/>
            <a:ext cx="3642167" cy="1143008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Составила: Орлова А.М.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воспитатель.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2000" b="1" baseline="0" dirty="0" smtClean="0">
                <a:latin typeface="Times New Roman" pitchFamily="18" charset="0"/>
                <a:cs typeface="Times New Roman" pitchFamily="18" charset="0"/>
              </a:rPr>
              <a:t>2023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050" name="Picture 2" descr="F:\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3000372"/>
            <a:ext cx="2584709" cy="3071810"/>
          </a:xfrm>
          <a:prstGeom prst="rect">
            <a:avLst/>
          </a:prstGeom>
          <a:noFill/>
        </p:spPr>
      </p:pic>
      <p:pic>
        <p:nvPicPr>
          <p:cNvPr id="1026" name="Picture 2" descr="F:\IMG_20231122_0750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2928934"/>
            <a:ext cx="4143404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571480"/>
            <a:ext cx="71518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7030A0"/>
                </a:solidFill>
              </a:rPr>
              <a:t>Рассматривание энциклопедии</a:t>
            </a:r>
          </a:p>
          <a:p>
            <a:pPr algn="just"/>
            <a:r>
              <a:rPr lang="ru-RU" sz="2800" b="1" dirty="0" smtClean="0">
                <a:solidFill>
                  <a:srgbClr val="7030A0"/>
                </a:solidFill>
              </a:rPr>
              <a:t> «Такие  разные кошки»</a:t>
            </a:r>
            <a:endParaRPr lang="ru-RU" sz="2800" dirty="0" smtClean="0">
              <a:solidFill>
                <a:srgbClr val="7030A0"/>
              </a:solidFill>
            </a:endParaRPr>
          </a:p>
        </p:txBody>
      </p:sp>
      <p:pic>
        <p:nvPicPr>
          <p:cNvPr id="2050" name="Picture 2" descr="C:\Documents and Settings\Admin\Рабочий стол\Три кота\IMG_20231017_1854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643050"/>
            <a:ext cx="4403106" cy="2643206"/>
          </a:xfrm>
          <a:prstGeom prst="rect">
            <a:avLst/>
          </a:prstGeom>
          <a:noFill/>
        </p:spPr>
      </p:pic>
      <p:pic>
        <p:nvPicPr>
          <p:cNvPr id="3074" name="Picture 2" descr="C:\Documents and Settings\Admin\Рабочий стол\Три кота\IMG_20231017_1856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1571612"/>
            <a:ext cx="3418819" cy="4786346"/>
          </a:xfrm>
          <a:prstGeom prst="rect">
            <a:avLst/>
          </a:prstGeom>
          <a:noFill/>
        </p:spPr>
      </p:pic>
      <p:pic>
        <p:nvPicPr>
          <p:cNvPr id="2" name="Picture 2" descr="F:\IMG_20231121_0944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4643446"/>
            <a:ext cx="2952672" cy="17804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571480"/>
            <a:ext cx="71518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7030A0"/>
                </a:solidFill>
              </a:rPr>
              <a:t>       Экспериментирование</a:t>
            </a:r>
            <a:endParaRPr lang="ru-RU" sz="2800" dirty="0" smtClean="0">
              <a:solidFill>
                <a:srgbClr val="7030A0"/>
              </a:solidFill>
            </a:endParaRPr>
          </a:p>
        </p:txBody>
      </p:sp>
      <p:pic>
        <p:nvPicPr>
          <p:cNvPr id="2" name="Picture 2" descr="F:\IMG_20231121_0944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4429132"/>
            <a:ext cx="1895536" cy="1143008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IMG_20231124_0904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071942"/>
            <a:ext cx="5000660" cy="250033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IMG_20231124_0753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1142984"/>
            <a:ext cx="5143536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580"/>
            <a:ext cx="9144000" cy="68264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0"/>
            <a:ext cx="75090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7030A0"/>
                </a:solidFill>
              </a:rPr>
              <a:t>         </a:t>
            </a:r>
            <a:r>
              <a:rPr lang="ru-RU" sz="2800" b="1" dirty="0" smtClean="0">
                <a:solidFill>
                  <a:srgbClr val="7030A0"/>
                </a:solidFill>
              </a:rPr>
              <a:t>Театрализация сказки </a:t>
            </a:r>
          </a:p>
          <a:p>
            <a:pPr algn="just"/>
            <a:r>
              <a:rPr lang="ru-RU" sz="2800" b="1" dirty="0" smtClean="0">
                <a:solidFill>
                  <a:srgbClr val="7030A0"/>
                </a:solidFill>
              </a:rPr>
              <a:t>       </a:t>
            </a:r>
            <a:r>
              <a:rPr lang="ru-RU" sz="2800" b="1" dirty="0" err="1" smtClean="0">
                <a:solidFill>
                  <a:srgbClr val="7030A0"/>
                </a:solidFill>
              </a:rPr>
              <a:t>В.Сутеева</a:t>
            </a:r>
            <a:r>
              <a:rPr lang="ru-RU" sz="2800" b="1" dirty="0" smtClean="0">
                <a:solidFill>
                  <a:srgbClr val="7030A0"/>
                </a:solidFill>
              </a:rPr>
              <a:t> « Три котенка»</a:t>
            </a:r>
            <a:endParaRPr lang="ru-RU" sz="2800" dirty="0" smtClean="0">
              <a:solidFill>
                <a:srgbClr val="7030A0"/>
              </a:solidFill>
            </a:endParaRPr>
          </a:p>
        </p:txBody>
      </p:sp>
      <p:pic>
        <p:nvPicPr>
          <p:cNvPr id="1026" name="Picture 2" descr="C:\Documents and Settings\Admin\Рабочий стол\Три кота\IMG_20231024_1408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071546"/>
            <a:ext cx="2505470" cy="2786082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Три кота\IMG_20231024_0903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1071546"/>
            <a:ext cx="5286412" cy="2643206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Три кота\IMG_20231024_1724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3908183"/>
            <a:ext cx="2143140" cy="2854662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Три кота\IMG_20231024_09073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4071942"/>
            <a:ext cx="5143504" cy="2571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64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908720"/>
            <a:ext cx="82947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7030A0"/>
                </a:solidFill>
              </a:rPr>
              <a:t>    </a:t>
            </a:r>
            <a:endParaRPr lang="ru-RU" sz="3200" dirty="0" smtClean="0">
              <a:solidFill>
                <a:srgbClr val="7030A0"/>
              </a:solidFill>
            </a:endParaRPr>
          </a:p>
        </p:txBody>
      </p:sp>
      <p:pic>
        <p:nvPicPr>
          <p:cNvPr id="9" name="Рисунок 8" descr="0_828ad_846e2e96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357166"/>
            <a:ext cx="3037926" cy="1571612"/>
          </a:xfrm>
          <a:prstGeom prst="rect">
            <a:avLst/>
          </a:prstGeom>
        </p:spPr>
      </p:pic>
      <p:pic>
        <p:nvPicPr>
          <p:cNvPr id="2050" name="Picture 2" descr="C:\Documents and Settings\Admin\Рабочий стол\Три кота\IMG_20231024_1743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357166"/>
            <a:ext cx="2039274" cy="2843768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Три кота\IMG_20231024_1731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571480"/>
            <a:ext cx="3068762" cy="2643206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Три кота\IMG_20231024_17315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3786190"/>
            <a:ext cx="3000396" cy="2613585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Три кота\IMG_20231024_17324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3571876"/>
            <a:ext cx="3210423" cy="2500330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Три кота\IMG_20231024_09171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2000240"/>
            <a:ext cx="2286016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652"/>
            <a:ext cx="9144000" cy="7429552"/>
          </a:xfrm>
          <a:prstGeom prst="rect">
            <a:avLst/>
          </a:prstGeom>
          <a:noFill/>
        </p:spPr>
      </p:pic>
      <p:sp>
        <p:nvSpPr>
          <p:cNvPr id="10" name="Заголовок 4"/>
          <p:cNvSpPr txBox="1">
            <a:spLocks/>
          </p:cNvSpPr>
          <p:nvPr/>
        </p:nvSpPr>
        <p:spPr>
          <a:xfrm>
            <a:off x="-540568" y="697331"/>
            <a:ext cx="9684568" cy="461665"/>
          </a:xfrm>
          <a:prstGeom prst="rect">
            <a:avLst/>
          </a:prstGeom>
          <a:noFill/>
        </p:spPr>
        <p:txBody>
          <a:bodyPr vert="horz" wrap="square" lIns="91440" tIns="45720" rIns="91440" bIns="45720" anchor="b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150" normalizeH="0" baseline="0" noProof="0" dirty="0" smtClean="0">
                <a:ln w="11430"/>
                <a:solidFill>
                  <a:srgbClr val="9900CC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ВЗАИМОДЕЙСТВИЕ  С  РОДИТЕЛЯМИ</a:t>
            </a:r>
            <a:endParaRPr kumimoji="0" lang="ru-RU" sz="2400" b="1" i="0" u="none" strike="noStrike" kern="1200" cap="none" spc="150" normalizeH="0" baseline="0" noProof="0" dirty="0">
              <a:ln w="11430"/>
              <a:solidFill>
                <a:srgbClr val="9900CC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 descr="F:\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214422"/>
            <a:ext cx="2565377" cy="3016991"/>
          </a:xfrm>
          <a:prstGeom prst="rect">
            <a:avLst/>
          </a:prstGeom>
          <a:noFill/>
        </p:spPr>
      </p:pic>
      <p:pic>
        <p:nvPicPr>
          <p:cNvPr id="1028" name="Picture 4" descr="F:\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99030" y="1214422"/>
            <a:ext cx="2230622" cy="3000396"/>
          </a:xfrm>
          <a:prstGeom prst="rect">
            <a:avLst/>
          </a:prstGeom>
          <a:noFill/>
        </p:spPr>
      </p:pic>
      <p:pic>
        <p:nvPicPr>
          <p:cNvPr id="3074" name="Picture 2" descr="F:\IMG_20231121_19335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2003384"/>
            <a:ext cx="2216704" cy="3276288"/>
          </a:xfrm>
          <a:prstGeom prst="rect">
            <a:avLst/>
          </a:prstGeom>
          <a:noFill/>
        </p:spPr>
      </p:pic>
      <p:pic>
        <p:nvPicPr>
          <p:cNvPr id="3075" name="Picture 3" descr="F:\IMG_20231121_17455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4357694"/>
            <a:ext cx="4500594" cy="22502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90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987824" y="620688"/>
            <a:ext cx="46855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9900CC"/>
                </a:solidFill>
              </a:rPr>
              <a:t> ПЛАНЫ  НА  БУДУЩЕЕ </a:t>
            </a:r>
            <a:endParaRPr lang="ru-RU" sz="2400" dirty="0">
              <a:solidFill>
                <a:srgbClr val="9900CC"/>
              </a:solidFill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827584" y="3717032"/>
            <a:ext cx="79928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9900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99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Обобщить  накопленный опыт  работы  и использовать  его    по  своему  самообразованию 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9900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1988840"/>
            <a:ext cx="741682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99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Продолжить совместное чтение  с детьми  сказок  В. </a:t>
            </a:r>
            <a:r>
              <a:rPr lang="ru-RU" sz="2400" dirty="0" err="1" smtClean="0">
                <a:solidFill>
                  <a:srgbClr val="99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Сутеева</a:t>
            </a:r>
            <a:r>
              <a:rPr lang="ru-RU" sz="2400" dirty="0" smtClean="0">
                <a:solidFill>
                  <a:srgbClr val="99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ru-RU" sz="2400" dirty="0" smtClean="0">
              <a:solidFill>
                <a:srgbClr val="9900C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99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Продолжить  взаимодействие с родителями по данной  теме;</a:t>
            </a:r>
            <a:r>
              <a:rPr lang="ru-RU" sz="2400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dirty="0" smtClean="0">
              <a:solidFill>
                <a:srgbClr val="9900C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td2.mycdn.me/image?id=836809999791&amp;t=20&amp;plc=WEB&amp;tkn=*pM7QprhJwlsrVspIanIVRQTSWCY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357214"/>
            <a:ext cx="9744391" cy="7215214"/>
          </a:xfrm>
          <a:prstGeom prst="rect">
            <a:avLst/>
          </a:prstGeom>
          <a:noFill/>
        </p:spPr>
      </p:pic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1676400" y="548680"/>
            <a:ext cx="74676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cap="none" spc="150" dirty="0" smtClean="0">
                <a:ln w="11430"/>
                <a:solidFill>
                  <a:srgbClr val="FF3399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«МБДОУ  детский сад «</a:t>
            </a:r>
            <a:r>
              <a:rPr lang="ru-RU" sz="2000" b="1" cap="none" spc="150" dirty="0" err="1" smtClean="0">
                <a:ln w="11430"/>
                <a:solidFill>
                  <a:srgbClr val="FF3399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Аленушка</a:t>
            </a:r>
            <a:r>
              <a:rPr lang="ru-RU" sz="2000" b="1" cap="none" spc="150" dirty="0" smtClean="0">
                <a:ln w="11430"/>
                <a:solidFill>
                  <a:srgbClr val="FF3399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» комбинированного вида»</a:t>
            </a:r>
            <a:endParaRPr lang="ru-RU" sz="2000" b="1" cap="none" spc="150" dirty="0">
              <a:ln w="11430"/>
              <a:solidFill>
                <a:srgbClr val="FF3399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3554" name="AutoShape 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1000100" y="1807655"/>
            <a:ext cx="9815364" cy="1384995"/>
          </a:xfrm>
          <a:prstGeom prst="rect">
            <a:avLst/>
          </a:prstGeom>
          <a:noFill/>
        </p:spPr>
        <p:txBody>
          <a:bodyPr vert="horz" wrap="square" lIns="91440" tIns="45720" rIns="91440" bIns="45720" anchor="b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spc="150" noProof="0" dirty="0" smtClean="0">
                <a:ln w="11430"/>
                <a:solidFill>
                  <a:srgbClr val="FF0066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Младшие  группы «Колокольчик»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spc="150" dirty="0" smtClean="0">
                <a:ln w="11430"/>
                <a:solidFill>
                  <a:srgbClr val="FF0066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«Непоседы»</a:t>
            </a:r>
            <a:endParaRPr lang="ru-RU" sz="2400" b="1" spc="150" noProof="0" dirty="0" smtClean="0">
              <a:ln w="11430"/>
              <a:solidFill>
                <a:srgbClr val="FF0066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150" normalizeH="0" baseline="0" noProof="0" dirty="0" smtClean="0">
              <a:ln w="11430"/>
              <a:solidFill>
                <a:srgbClr val="FF0066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Рисунок 10" descr="0_1202de_40eb3324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857356" y="4857760"/>
            <a:ext cx="599857" cy="881336"/>
          </a:xfrm>
          <a:prstGeom prst="rect">
            <a:avLst/>
          </a:prstGeom>
        </p:spPr>
      </p:pic>
      <p:pic>
        <p:nvPicPr>
          <p:cNvPr id="12" name="Рисунок 11" descr="cute-bear-0-ideas-about-bear-clipart-on-girl-clipart-cli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4214818"/>
            <a:ext cx="792088" cy="1008367"/>
          </a:xfrm>
          <a:prstGeom prst="roundRect">
            <a:avLst/>
          </a:prstGeom>
        </p:spPr>
      </p:pic>
      <p:pic>
        <p:nvPicPr>
          <p:cNvPr id="23555" name="Picture 3" descr="C:\Users\User1\Desktop\0_35465_25a33ca2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764704"/>
            <a:ext cx="2520280" cy="2520280"/>
          </a:xfrm>
          <a:prstGeom prst="rect">
            <a:avLst/>
          </a:prstGeom>
          <a:noFill/>
        </p:spPr>
      </p:pic>
      <p:pic>
        <p:nvPicPr>
          <p:cNvPr id="14" name="Рисунок 13" descr="free-to-use-public-domain-doll-clip-art-Kd5KOH-clipar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00166" y="3214686"/>
            <a:ext cx="704418" cy="995644"/>
          </a:xfrm>
          <a:prstGeom prst="rect">
            <a:avLst/>
          </a:prstGeom>
        </p:spPr>
      </p:pic>
      <p:pic>
        <p:nvPicPr>
          <p:cNvPr id="1026" name="Picture 2" descr="C:\Documents and Settings\Admin\Рабочий стол\Три кота\IMG_20231018_09153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456" y="2928934"/>
            <a:ext cx="6286544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483" cy="6858000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Grp="1" noChangeArrowheads="1"/>
          </p:cNvSpPr>
          <p:nvPr>
            <p:ph sz="quarter" idx="1"/>
          </p:nvPr>
        </p:nvSpPr>
        <p:spPr bwMode="auto">
          <a:xfrm>
            <a:off x="539552" y="2639081"/>
            <a:ext cx="799288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lang="ru-RU" dirty="0" smtClean="0"/>
              <a:t>На сегодняшний день отмечается снижение интереса к художественной литературе. В современном мире книги уступают место телевизору, интернету, компьютерным играм, мобильному телефону. Важно создать условия, в которых книга сможет соперничать с современными технологиями, которые станут основой для возникновения читательской мотивации у ребёнка.</a:t>
            </a: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57290" y="686683"/>
            <a:ext cx="714380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cap="none" spc="150" dirty="0" smtClean="0">
                <a:ln w="11430"/>
                <a:solidFill>
                  <a:srgbClr val="9900CC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АКТУАЛЬНОСТЬ   ИННОВАЦИОННОЙ ТЕХНОЛОГИИ «СТОРИСЕК"</a:t>
            </a:r>
            <a:endParaRPr lang="ru-RU" sz="2800" b="1" cap="none" spc="150" dirty="0">
              <a:ln w="11430"/>
              <a:solidFill>
                <a:srgbClr val="9900CC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098" name="AutoShape 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0_828ad_846e2e96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01354" y="428604"/>
            <a:ext cx="2542646" cy="13153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51520" y="1383063"/>
            <a:ext cx="849694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переводе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английского «</a:t>
            </a:r>
            <a:r>
              <a:rPr kumimoji="0" lang="ru-RU" sz="240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Сторисек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–мешок историй.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aseline="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Можно сказать – это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  «Как потрогать сказку»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</a:t>
            </a:r>
            <a:r>
              <a:rPr lang="ru-RU" sz="2400" b="1" dirty="0" smtClean="0">
                <a:solidFill>
                  <a:srgbClr val="99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технологии «</a:t>
            </a:r>
            <a:r>
              <a:rPr lang="ru-RU" sz="2400" b="1" dirty="0" err="1" smtClean="0">
                <a:solidFill>
                  <a:srgbClr val="99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Сторисек</a:t>
            </a:r>
            <a:r>
              <a:rPr lang="ru-RU" sz="2400" b="1" dirty="0" smtClean="0">
                <a:solidFill>
                  <a:srgbClr val="99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: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получение удовольствия от общения с книгой и от совместного чтения.</a:t>
            </a:r>
            <a:endParaRPr kumimoji="0" lang="ru-RU" sz="24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 исследования: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9900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стимулирование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интереса к книге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навыков обсуждения художественного произведения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развитие навыков  осмысленного пересказа;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приобщение к книге посредством различных видов театра.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0_828ad_846e2e96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3" y="258682"/>
            <a:ext cx="3071834" cy="1589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03648" y="1928802"/>
            <a:ext cx="695912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« Чтение – это лучшее средство для развития мышления и расширения кругозора»  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 </a:t>
            </a:r>
          </a:p>
          <a:p>
            <a:pPr algn="just"/>
            <a:endParaRPr lang="ru-RU" sz="2400" dirty="0" smtClean="0"/>
          </a:p>
          <a:p>
            <a:pPr algn="r"/>
            <a:r>
              <a:rPr lang="ru-RU" sz="2400" dirty="0" smtClean="0"/>
              <a:t>                                                                   К.Д.Ушинский</a:t>
            </a:r>
            <a:endParaRPr lang="ru-RU" sz="2400" dirty="0"/>
          </a:p>
        </p:txBody>
      </p:sp>
      <p:sp>
        <p:nvSpPr>
          <p:cNvPr id="13317" name="AutoShape 5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8" name="Picture 6" descr="C:\Users\User1\Desktop\0_122910_eeceffb1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861048"/>
            <a:ext cx="4928098" cy="2713286"/>
          </a:xfrm>
          <a:prstGeom prst="rect">
            <a:avLst/>
          </a:prstGeom>
          <a:noFill/>
        </p:spPr>
      </p:pic>
      <p:pic>
        <p:nvPicPr>
          <p:cNvPr id="6" name="Рисунок 5" descr="0_828ad_846e2e96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357166"/>
            <a:ext cx="3963860" cy="2265063"/>
          </a:xfrm>
          <a:prstGeom prst="rect">
            <a:avLst/>
          </a:prstGeom>
        </p:spPr>
      </p:pic>
      <p:pic>
        <p:nvPicPr>
          <p:cNvPr id="7" name="Picture 6" descr="C:\Users\User1\Desktop\0_122910_eeceffb1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929066"/>
            <a:ext cx="4928098" cy="27132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Заголовок 4"/>
          <p:cNvSpPr txBox="1">
            <a:spLocks/>
          </p:cNvSpPr>
          <p:nvPr/>
        </p:nvSpPr>
        <p:spPr>
          <a:xfrm>
            <a:off x="755576" y="782405"/>
            <a:ext cx="7467600" cy="646331"/>
          </a:xfrm>
          <a:prstGeom prst="rect">
            <a:avLst/>
          </a:prstGeom>
          <a:noFill/>
        </p:spPr>
        <p:txBody>
          <a:bodyPr vert="horz" wrap="square" lIns="91440" tIns="45720" rIns="91440" bIns="45720" anchor="b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b="1" spc="150" dirty="0" err="1" smtClean="0">
                <a:ln w="11430"/>
                <a:solidFill>
                  <a:srgbClr val="9900CC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Пдготовительный</a:t>
            </a:r>
            <a:r>
              <a:rPr lang="ru-RU" sz="3600" b="1" spc="150" dirty="0" smtClean="0">
                <a:ln w="11430"/>
                <a:solidFill>
                  <a:srgbClr val="9900CC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этап</a:t>
            </a:r>
            <a:endParaRPr kumimoji="0" lang="ru-RU" sz="3600" b="1" i="0" u="none" strike="noStrike" kern="1200" cap="none" spc="150" normalizeH="0" baseline="0" noProof="0" dirty="0">
              <a:ln w="11430"/>
              <a:solidFill>
                <a:srgbClr val="9900CC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:\Documents and Settings\Admin\Рабочий стол\IMG_20231116_0859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571612"/>
            <a:ext cx="5143566" cy="2571783"/>
          </a:xfrm>
          <a:prstGeom prst="rect">
            <a:avLst/>
          </a:prstGeom>
          <a:noFill/>
        </p:spPr>
      </p:pic>
      <p:pic>
        <p:nvPicPr>
          <p:cNvPr id="5" name="Picture 2" descr="F:\IMG_20231121_0946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571612"/>
            <a:ext cx="2786918" cy="2143140"/>
          </a:xfrm>
          <a:prstGeom prst="rect">
            <a:avLst/>
          </a:prstGeom>
          <a:noFill/>
        </p:spPr>
      </p:pic>
      <p:pic>
        <p:nvPicPr>
          <p:cNvPr id="1027" name="Picture 3" descr="F:\IMG_20231121_0942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3929066"/>
            <a:ext cx="2433871" cy="2566517"/>
          </a:xfrm>
          <a:prstGeom prst="rect">
            <a:avLst/>
          </a:prstGeom>
          <a:noFill/>
        </p:spPr>
      </p:pic>
      <p:pic>
        <p:nvPicPr>
          <p:cNvPr id="2050" name="Picture 2" descr="F:\IMG_20231122_07503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6182" y="4286256"/>
            <a:ext cx="428628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64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908720"/>
            <a:ext cx="8858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7030A0"/>
                </a:solidFill>
              </a:rPr>
              <a:t>   Прочтение сказки на </a:t>
            </a:r>
            <a:r>
              <a:rPr lang="ru-RU" sz="3200" b="1" dirty="0" err="1" smtClean="0">
                <a:solidFill>
                  <a:srgbClr val="7030A0"/>
                </a:solidFill>
              </a:rPr>
              <a:t>фланелеграфе</a:t>
            </a:r>
            <a:endParaRPr lang="ru-RU" sz="3200" dirty="0" smtClean="0">
              <a:solidFill>
                <a:srgbClr val="7030A0"/>
              </a:solidFill>
            </a:endParaRPr>
          </a:p>
        </p:txBody>
      </p:sp>
      <p:pic>
        <p:nvPicPr>
          <p:cNvPr id="9" name="Рисунок 8" descr="0_828ad_846e2e96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428604"/>
            <a:ext cx="2170168" cy="1240096"/>
          </a:xfrm>
          <a:prstGeom prst="rect">
            <a:avLst/>
          </a:prstGeom>
        </p:spPr>
      </p:pic>
      <p:pic>
        <p:nvPicPr>
          <p:cNvPr id="18433" name="Picture 1" descr="C:\Documents and Settings\Admin\Рабочий стол\Три кота\IMG_20231012_0928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643050"/>
            <a:ext cx="4000528" cy="2000264"/>
          </a:xfrm>
          <a:prstGeom prst="rect">
            <a:avLst/>
          </a:prstGeom>
          <a:noFill/>
        </p:spPr>
      </p:pic>
      <p:pic>
        <p:nvPicPr>
          <p:cNvPr id="18434" name="Picture 2" descr="C:\Documents and Settings\Admin\Рабочий стол\Три кота\IMG_20231018_09023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1643050"/>
            <a:ext cx="4000528" cy="2000264"/>
          </a:xfrm>
          <a:prstGeom prst="rect">
            <a:avLst/>
          </a:prstGeom>
          <a:noFill/>
        </p:spPr>
      </p:pic>
      <p:pic>
        <p:nvPicPr>
          <p:cNvPr id="18435" name="Picture 3" descr="C:\Documents and Settings\Admin\Рабочий стол\Три кота\IMG_20231018_09090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071942"/>
            <a:ext cx="4286280" cy="2143140"/>
          </a:xfrm>
          <a:prstGeom prst="rect">
            <a:avLst/>
          </a:prstGeom>
          <a:noFill/>
        </p:spPr>
      </p:pic>
      <p:pic>
        <p:nvPicPr>
          <p:cNvPr id="2050" name="Picture 2" descr="F:\IMG_20231121_09433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86446" y="3786191"/>
            <a:ext cx="2165316" cy="2441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64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14290"/>
            <a:ext cx="82947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7030A0"/>
                </a:solidFill>
              </a:rPr>
              <a:t>             СКАЗКА  В КОРОБКЕ</a:t>
            </a:r>
            <a:endParaRPr lang="ru-RU" sz="3200" dirty="0" smtClean="0">
              <a:solidFill>
                <a:srgbClr val="7030A0"/>
              </a:solidFill>
            </a:endParaRPr>
          </a:p>
        </p:txBody>
      </p:sp>
      <p:pic>
        <p:nvPicPr>
          <p:cNvPr id="9" name="Рисунок 8" descr="0_828ad_846e2e96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63232" y="0"/>
            <a:ext cx="2680768" cy="1386843"/>
          </a:xfrm>
          <a:prstGeom prst="rect">
            <a:avLst/>
          </a:prstGeom>
        </p:spPr>
      </p:pic>
      <p:pic>
        <p:nvPicPr>
          <p:cNvPr id="38914" name="Picture 2" descr="C:\Documents and Settings\Admin\Рабочий стол\Три кота\IMG_20231018_0919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1214422"/>
            <a:ext cx="3857652" cy="1928826"/>
          </a:xfrm>
          <a:prstGeom prst="rect">
            <a:avLst/>
          </a:prstGeom>
          <a:noFill/>
        </p:spPr>
      </p:pic>
      <p:pic>
        <p:nvPicPr>
          <p:cNvPr id="38915" name="Picture 3" descr="C:\Documents and Settings\Admin\Рабочий стол\Три кота\IMG_20231018_0932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892968"/>
            <a:ext cx="4572032" cy="2286016"/>
          </a:xfrm>
          <a:prstGeom prst="rect">
            <a:avLst/>
          </a:prstGeom>
          <a:noFill/>
        </p:spPr>
      </p:pic>
      <p:pic>
        <p:nvPicPr>
          <p:cNvPr id="38916" name="Picture 4" descr="C:\Documents and Settings\Admin\Рабочий стол\Три кота\IMG_20231018_21303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3764478"/>
            <a:ext cx="3497923" cy="2379166"/>
          </a:xfrm>
          <a:prstGeom prst="rect">
            <a:avLst/>
          </a:prstGeom>
          <a:noFill/>
        </p:spPr>
      </p:pic>
      <p:pic>
        <p:nvPicPr>
          <p:cNvPr id="38917" name="Picture 5" descr="C:\Documents and Settings\Admin\Рабочий стол\Три кота\IMG_20231018_22074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7620" y="3714752"/>
            <a:ext cx="5143983" cy="244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580"/>
            <a:ext cx="9144000" cy="68264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14290"/>
            <a:ext cx="829478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7030A0"/>
                </a:solidFill>
              </a:rPr>
              <a:t>             </a:t>
            </a:r>
            <a:r>
              <a:rPr lang="ru-RU" sz="2000" b="1" dirty="0" err="1" smtClean="0">
                <a:solidFill>
                  <a:srgbClr val="7030A0"/>
                </a:solidFill>
              </a:rPr>
              <a:t>Дикактические</a:t>
            </a:r>
            <a:r>
              <a:rPr lang="ru-RU" sz="2000" b="1" dirty="0" smtClean="0">
                <a:solidFill>
                  <a:srgbClr val="7030A0"/>
                </a:solidFill>
              </a:rPr>
              <a:t> игры: «Животные и их детеныши» , «Чей малыш» ; «Кто, где, живет», «Рыболов». </a:t>
            </a:r>
            <a:endParaRPr lang="ru-RU" sz="2000" dirty="0" smtClean="0">
              <a:solidFill>
                <a:srgbClr val="7030A0"/>
              </a:solidFill>
            </a:endParaRPr>
          </a:p>
        </p:txBody>
      </p:sp>
      <p:pic>
        <p:nvPicPr>
          <p:cNvPr id="6" name="Picture 2" descr="C:\Documents and Settings\Admin\Рабочий стол\Три кота\IMG_20231018_0737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285860"/>
            <a:ext cx="5452866" cy="2726433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Три кота\IMG_20231024_1412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3000372"/>
            <a:ext cx="2186640" cy="3357586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Три кота\IMG_20231023_1707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4071942"/>
            <a:ext cx="1428760" cy="2571768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Три кота\IMG_20231018_0753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4143380"/>
            <a:ext cx="1545658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1341</TotalTime>
  <Words>281</Words>
  <Application>Microsoft Office PowerPoint</Application>
  <PresentationFormat>Экран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Слайд 1</vt:lpstr>
      <vt:lpstr>«МБДОУ  детский сад «Аленушка» комбинированного вида»</vt:lpstr>
      <vt:lpstr>АКТУАЛЬНОСТЬ   ИННОВАЦИОННОЙ ТЕХНОЛОГИИ «СТОРИСЕК"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макс</cp:lastModifiedBy>
  <cp:revision>161</cp:revision>
  <dcterms:modified xsi:type="dcterms:W3CDTF">2024-03-17T12:19:01Z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1430147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S10.2.0</vt:lpwstr>
  </property>
</Properties>
</file>