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475866-3F4A-45F4-8351-DFD5A8931A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AF80ECB-BFD5-475C-82B2-388051AB0D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D5F8A52-42D7-449A-9E88-642D6B2EE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B29911-3203-442B-BA76-B705DB004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59E103B-EA99-4841-AFAF-F9CFF476B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768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A8663C-CC56-4C82-BF88-B050E42C8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54BF2BA-100F-4994-A910-B7202F1A2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0ED6937-881A-42EE-B781-EA5029D35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9EC4A7-3DBB-4460-A1AB-96D84176E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65891F2-06F7-4354-B96F-34FCCDE67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2675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8E8550F-A8D1-4FB7-BA22-05D6AF0660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218A0E6-B718-40F0-BB3C-AE54D0C2E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1E3E182-1918-4AD4-B85C-F00B32D94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3EEF1F6-2433-44FE-A5A1-BBFC8AD97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20A0FA8-8ED1-49C2-B763-BFE1CC23D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8846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9AC542-510B-4912-A514-8C6AA918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5035FAA-252A-4A5C-96C1-CFF59D599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091B41-11D9-4A54-A40D-9962C2622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1606F1F-BE58-4EE6-A331-394468F2C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15D13D6-8F8E-413A-8F4C-F2352D53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2305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B7AAF5-100A-473C-B752-031648520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F5521BA-1756-429C-BFB1-29B36520D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FEECA6-D62C-4DF2-8AF9-DA1DF3E13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84F9AA6-6246-41D3-AD4B-B691CA895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ED752F5-E700-46F0-AD5A-E197C5477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223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942364-22C4-40E5-90C1-1656AA84A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4B64B10-4BCB-4452-B2B4-FABB168455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9C2A549-74B8-4B13-8DF6-403F9AD406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81C4027-79E9-4C12-A485-E1E914381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0E68E33-F15B-4F1F-AFBA-B1CA7C6F9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B244F8C-9187-47DB-981D-9A5D6186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417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263A48-E31D-4303-8167-3711750B0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C1822E2-9F19-4507-8484-2AAC27571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DE66FD2-58BD-4A0B-9149-C88CCFC4A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3190846-B8C7-4345-A2AD-63CC8184E6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39F1723-FFF0-4AE9-B207-1770B551E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2901F68-C34A-417F-9254-73676E03B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809AA56-DFC4-4FFA-90FC-5F03F4765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C0B2229-6647-4359-8357-703F89F5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994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3C146C-5714-4043-9265-B94AEB45A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7973FE2-F34C-441A-A232-AB112F4AE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D2B7A1D-74E2-4BED-B05C-3B5095834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B86AF8D-75B2-42DC-80F0-F42F698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317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9ECFD76-9951-43B3-A95D-9ADFDAC96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C5003C3-C41C-45C2-AAF7-DC9BA962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4E72E06-A7D7-46B2-84BA-8C1728AFD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22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D06193-8B54-4D7E-9686-4A86D25F2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7B5964-252E-4C57-8DBA-8DD96B792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BEBC886-9CF1-41AD-9B59-1544757E2E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123A447-8DF4-41A4-84C3-8954806D1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E79393D-51A9-4365-BC3F-7F560E1D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6DC095B-C7EC-4DFC-BF06-3441AE6FE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30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8BD077-FE9C-4CA3-8B69-09516168A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142CED0C-6866-4794-AEEC-8B552908F7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ADC3465-5106-4E7D-9A4C-61D35E1DB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69810C2-F21D-422D-9FF8-86B4A597D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247DFD1-740E-439B-8AD5-B0794E932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AFD0C9E-784C-495E-A048-102CDE86C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832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07C82D-26D3-4F5E-93CC-2449F1E19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CE69123-963C-46BA-9E67-C53E39726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0876A03-7FDB-46E0-A7F7-348A57FDE4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AE337-F196-45D7-8D90-4BCE48AF0E70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FEA4CFD-BB2F-47BC-B8C6-3E0E9E4CDE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0AC6FE-A1E2-45E1-B32C-FAD30F1DB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517F9-DD42-4689-A839-15AD792F2F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221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1FD3EC-6B96-4038-A8A6-6EF1D8CDE8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6199" y="1935053"/>
            <a:ext cx="7141699" cy="1174725"/>
          </a:xfrm>
        </p:spPr>
        <p:txBody>
          <a:bodyPr>
            <a:normAutofit/>
          </a:bodyPr>
          <a:lstStyle/>
          <a:p>
            <a:r>
              <a:rPr lang="ru-RU" b="1" dirty="0">
                <a:latin typeface="Batang" panose="02030600000101010101" pitchFamily="18" charset="-127"/>
                <a:ea typeface="Batang" panose="02030600000101010101" pitchFamily="18" charset="-127"/>
              </a:rPr>
              <a:t>Ученик или отчёт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EEB9488-E2C9-4ACF-AB92-A2E571679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41294" y="3290288"/>
            <a:ext cx="9144000" cy="1655762"/>
          </a:xfrm>
        </p:spPr>
        <p:txBody>
          <a:bodyPr/>
          <a:lstStyle/>
          <a:p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Кто в центре внимания учителя?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622A76A-F8B6-44E2-9CC6-8659F76627F1}"/>
              </a:ext>
            </a:extLst>
          </p:cNvPr>
          <p:cNvSpPr txBox="1"/>
          <p:nvPr/>
        </p:nvSpPr>
        <p:spPr>
          <a:xfrm>
            <a:off x="5711887" y="5862575"/>
            <a:ext cx="5139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Игнатьева Н.А., </a:t>
            </a:r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учитель 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начальных классов </a:t>
            </a:r>
            <a:endParaRPr lang="ru-RU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                        </a:t>
            </a:r>
            <a:r>
              <a:rPr lang="ru-RU" dirty="0" err="1">
                <a:latin typeface="Batang" panose="02030600000101010101" pitchFamily="18" charset="-127"/>
                <a:ea typeface="Batang" panose="02030600000101010101" pitchFamily="18" charset="-127"/>
              </a:rPr>
              <a:t>Бичурской</a:t>
            </a:r>
            <a:r>
              <a:rPr lang="ru-RU" dirty="0">
                <a:latin typeface="Batang" panose="02030600000101010101" pitchFamily="18" charset="-127"/>
                <a:ea typeface="Batang" panose="02030600000101010101" pitchFamily="18" charset="-127"/>
              </a:rPr>
              <a:t> СОШ № 5</a:t>
            </a:r>
          </a:p>
        </p:txBody>
      </p:sp>
      <p:pic>
        <p:nvPicPr>
          <p:cNvPr id="1038" name="Picture 14" descr="день учителя учитель дает учитель чай учитель и ученик PNG , учитель  клипарт, обучение, воспитатели PNG картинки и пнг PSD рисунок для  бесплатной загрузки">
            <a:extLst>
              <a:ext uri="{FF2B5EF4-FFF2-40B4-BE49-F238E27FC236}">
                <a16:creationId xmlns:a16="http://schemas.microsoft.com/office/drawing/2014/main" xmlns="" id="{9948931B-889B-4860-8D38-73BA14908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04218" y="1112124"/>
            <a:ext cx="5265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узырек для мыслей: облако 7">
            <a:extLst>
              <a:ext uri="{FF2B5EF4-FFF2-40B4-BE49-F238E27FC236}">
                <a16:creationId xmlns:a16="http://schemas.microsoft.com/office/drawing/2014/main" xmlns="" id="{3419FACE-8887-44E3-B976-6B5BA07AFD5C}"/>
              </a:ext>
            </a:extLst>
          </p:cNvPr>
          <p:cNvSpPr/>
          <p:nvPr/>
        </p:nvSpPr>
        <p:spPr>
          <a:xfrm>
            <a:off x="972457" y="130629"/>
            <a:ext cx="3381829" cy="2391786"/>
          </a:xfrm>
          <a:prstGeom prst="cloudCallou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2" name="Picture 18" descr="куча бумаги скачать бесплатно - Переработка бумаги пост это к сведению  клейкая лента - Куча Бумаги">
            <a:extLst>
              <a:ext uri="{FF2B5EF4-FFF2-40B4-BE49-F238E27FC236}">
                <a16:creationId xmlns:a16="http://schemas.microsoft.com/office/drawing/2014/main" xmlns="" id="{CD5B5CDE-68E2-4B21-9E64-E4D846D555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3844" y="589424"/>
            <a:ext cx="1247450" cy="134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Папки для бумаг иллюстрация штока. иллюстрации насчитывающей финансы -  51061656">
            <a:extLst>
              <a:ext uri="{FF2B5EF4-FFF2-40B4-BE49-F238E27FC236}">
                <a16:creationId xmlns:a16="http://schemas.microsoft.com/office/drawing/2014/main" xmlns="" id="{E9B48FEA-7439-4800-A643-13F5326D1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8615" y="130629"/>
            <a:ext cx="1634427" cy="217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76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12B60C76-1615-4158-9EFE-83BFFF3AF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BA4E350-344B-47D8-AE70-ABF6558761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906" r="27192" b="12185"/>
          <a:stretch/>
        </p:blipFill>
        <p:spPr>
          <a:xfrm>
            <a:off x="194603" y="30711"/>
            <a:ext cx="11802794" cy="682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3169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>
            <a:extLst>
              <a:ext uri="{FF2B5EF4-FFF2-40B4-BE49-F238E27FC236}">
                <a16:creationId xmlns:a16="http://schemas.microsoft.com/office/drawing/2014/main" xmlns="" id="{601A191E-193A-4970-BFD6-BB90BF063B3C}"/>
              </a:ext>
            </a:extLst>
          </p:cNvPr>
          <p:cNvSpPr/>
          <p:nvPr/>
        </p:nvSpPr>
        <p:spPr>
          <a:xfrm>
            <a:off x="453683" y="647114"/>
            <a:ext cx="5018649" cy="257438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Рабочая программа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321DD371-3E57-4C0F-B8F5-67FC167C80EC}"/>
              </a:ext>
            </a:extLst>
          </p:cNvPr>
          <p:cNvSpPr/>
          <p:nvPr/>
        </p:nvSpPr>
        <p:spPr>
          <a:xfrm>
            <a:off x="6096000" y="647113"/>
            <a:ext cx="5018649" cy="257438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Журнал учёта успеваемости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B5C784BA-C31B-4096-B7D9-93E04878A431}"/>
              </a:ext>
            </a:extLst>
          </p:cNvPr>
          <p:cNvSpPr/>
          <p:nvPr/>
        </p:nvSpPr>
        <p:spPr>
          <a:xfrm>
            <a:off x="453683" y="3809999"/>
            <a:ext cx="5018649" cy="257438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План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воспитательной</a:t>
            </a:r>
            <a:r>
              <a:rPr lang="ru-RU" sz="3600" dirty="0">
                <a:solidFill>
                  <a:schemeClr val="tx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работы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xmlns="" id="{F9A9BEE0-640B-46EC-831E-B7C20A8F51FA}"/>
              </a:ext>
            </a:extLst>
          </p:cNvPr>
          <p:cNvSpPr/>
          <p:nvPr/>
        </p:nvSpPr>
        <p:spPr>
          <a:xfrm>
            <a:off x="6096000" y="3636498"/>
            <a:ext cx="5018649" cy="257438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Личные дела учеников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273875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333B65-EAAA-4C0E-B1DE-13047A041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49546" y="186964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УСПЕШНОГО И </a:t>
            </a:r>
            <a:b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ПЛОДОТВОРНОГО </a:t>
            </a:r>
            <a:b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УЧЕБНОГО ГОДА!</a:t>
            </a:r>
            <a:b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sz="4800" b="1" dirty="0">
              <a:solidFill>
                <a:schemeClr val="accent2">
                  <a:lumMod val="5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3080" name="Picture 8" descr="Первый день в школе, школа, ребенок, карандаш png | PNGEgg">
            <a:extLst>
              <a:ext uri="{FF2B5EF4-FFF2-40B4-BE49-F238E27FC236}">
                <a16:creationId xmlns:a16="http://schemas.microsoft.com/office/drawing/2014/main" xmlns="" id="{DD8FC702-E076-4751-99D8-ED888D84F9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55" r="8029"/>
          <a:stretch/>
        </p:blipFill>
        <p:spPr bwMode="auto">
          <a:xfrm>
            <a:off x="5609773" y="1047750"/>
            <a:ext cx="6850743" cy="47625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Школьные принадлежности на прозрачном фоне - фото и картинки abrakadabra.fun">
            <a:extLst>
              <a:ext uri="{FF2B5EF4-FFF2-40B4-BE49-F238E27FC236}">
                <a16:creationId xmlns:a16="http://schemas.microsoft.com/office/drawing/2014/main" xmlns="" id="{D8A31208-DB75-4521-98E3-994A5272B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8204" y="3864428"/>
            <a:ext cx="3519260" cy="335094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8077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864F58-151B-4E91-A39C-55332937E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C303162-B8A5-4125-BAC5-C912652FDD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49" r="20976" b="17666"/>
          <a:stretch/>
        </p:blipFill>
        <p:spPr>
          <a:xfrm rot="20928004">
            <a:off x="49123" y="247728"/>
            <a:ext cx="4823964" cy="333578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052" name="Picture 4" descr="https://sun9-east.userapi.com/sun9-31/s/v1/ig2/T9iFxdF2m3GWQHcYgFBkohqYVolBCoC0dlur2DZvndL6r0dHbR63QF6SXHurcK_yevZqX_-NiuX77MmZLLPLldp9.jpg?size=1280x720&amp;quality=95&amp;type=album">
            <a:extLst>
              <a:ext uri="{FF2B5EF4-FFF2-40B4-BE49-F238E27FC236}">
                <a16:creationId xmlns:a16="http://schemas.microsoft.com/office/drawing/2014/main" xmlns="" id="{82F47A9E-70C7-4D54-93D9-63B383A39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0016" y="86821"/>
            <a:ext cx="6502401" cy="36576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north.userapi.com/sun9-88/s/v1/ig2/4zfw6bH_4Yhpx9oXfrX-FSYDvSb11Rv7UB-IqIu8kjw-oMkvzWJtkGkRMvxuwYjB6GW7edlgHLZMffSJ6Ni7ODva.jpg?size=1280x720&amp;quality=95&amp;type=album">
            <a:extLst>
              <a:ext uri="{FF2B5EF4-FFF2-40B4-BE49-F238E27FC236}">
                <a16:creationId xmlns:a16="http://schemas.microsoft.com/office/drawing/2014/main" xmlns="" id="{6DA0D786-6B7A-49D3-BA15-C11F4C0098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8902" y="2964601"/>
            <a:ext cx="7735712" cy="435133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EDA49A0-48C5-447C-B385-AC9C2217526D}"/>
              </a:ext>
            </a:extLst>
          </p:cNvPr>
          <p:cNvSpPr txBox="1"/>
          <p:nvPr/>
        </p:nvSpPr>
        <p:spPr>
          <a:xfrm>
            <a:off x="10160527" y="6308209"/>
            <a:ext cx="1475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Фото: БРИОП</a:t>
            </a:r>
          </a:p>
        </p:txBody>
      </p:sp>
    </p:spTree>
    <p:extLst>
      <p:ext uri="{BB962C8B-B14F-4D97-AF65-F5344CB8AC3E}">
        <p14:creationId xmlns:p14="http://schemas.microsoft.com/office/powerpoint/2010/main" xmlns="" val="3798324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086CD9-0448-4163-BB77-94F697CAA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57" y="899886"/>
            <a:ext cx="5163459" cy="5413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Book Antiqua" panose="02040602050305030304" pitchFamily="18" charset="0"/>
                <a:ea typeface="Batang" panose="02030600000101010101" pitchFamily="18" charset="-127"/>
              </a:rPr>
              <a:t>«В знак высочайшей общественной значимости профессии учителя 2023 год — год 200-летия со дня рождения одного из основателей российской педагогики Константина Дмитриевича Ушинского — будет посвящён в нашей стране педагогам и наставникам. Год учителя, год педагога».</a:t>
            </a:r>
          </a:p>
          <a:p>
            <a:pPr marL="0" indent="0" algn="r">
              <a:buNone/>
            </a:pPr>
            <a:r>
              <a:rPr lang="ru-RU" dirty="0">
                <a:latin typeface="Book Antiqua" panose="02040602050305030304" pitchFamily="18" charset="0"/>
                <a:ea typeface="Batang" panose="02030600000101010101" pitchFamily="18" charset="-127"/>
              </a:rPr>
              <a:t>В.В. Путин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EAF0F5CE-38D4-4259-A2CA-BA56B03547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0485" y="1253330"/>
            <a:ext cx="7071515" cy="435133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911811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EA27A6-DBEB-47F2-9CC2-F0FE32FA7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152401"/>
            <a:ext cx="1111794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ook Antiqua" panose="02040602050305030304" pitchFamily="18" charset="0"/>
              </a:rPr>
              <a:t>Указ «О проведении в Российской Федерации Года педагога и наставника»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6E5A57F-18BC-47E2-9AB2-8351C964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341" y="1680481"/>
            <a:ext cx="11640457" cy="48799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Book Antiqua" panose="02040602050305030304" pitchFamily="18" charset="0"/>
              </a:rPr>
              <a:t>Текст Указа:</a:t>
            </a:r>
          </a:p>
          <a:p>
            <a:pPr marL="0" indent="0">
              <a:buNone/>
            </a:pPr>
            <a:r>
              <a:rPr lang="ru-RU" dirty="0">
                <a:latin typeface="Book Antiqua" panose="02040602050305030304" pitchFamily="18" charset="0"/>
              </a:rPr>
              <a:t>В целях признания особого статуса педагогических работников, в том числе осуществляющих наставническую деятельность, постановляю:</a:t>
            </a:r>
          </a:p>
          <a:p>
            <a:pPr marL="0" indent="0">
              <a:buNone/>
            </a:pPr>
            <a:r>
              <a:rPr lang="ru-RU" dirty="0">
                <a:latin typeface="Book Antiqua" panose="02040602050305030304" pitchFamily="18" charset="0"/>
              </a:rPr>
              <a:t>1. Провести в 2023 году в Российской Федерации Год педагога и наставника.</a:t>
            </a:r>
          </a:p>
          <a:p>
            <a:pPr marL="0" indent="0">
              <a:buNone/>
            </a:pPr>
            <a:r>
              <a:rPr lang="ru-RU" dirty="0">
                <a:latin typeface="Book Antiqua" panose="02040602050305030304" pitchFamily="18" charset="0"/>
              </a:rPr>
              <a:t>2. Правительству Российской Федерации в 3-месячный срок:</a:t>
            </a:r>
          </a:p>
          <a:p>
            <a:pPr marL="0" indent="0">
              <a:buNone/>
            </a:pPr>
            <a:r>
              <a:rPr lang="ru-RU" dirty="0">
                <a:latin typeface="Book Antiqua" panose="02040602050305030304" pitchFamily="18" charset="0"/>
              </a:rPr>
              <a:t>а) образовать организационный комитет по проведению в Российской Федерации Года педагога и наставника и утвердить его состав;</a:t>
            </a:r>
          </a:p>
          <a:p>
            <a:pPr marL="0" indent="0">
              <a:buNone/>
            </a:pPr>
            <a:r>
              <a:rPr lang="ru-RU" dirty="0">
                <a:latin typeface="Book Antiqua" panose="02040602050305030304" pitchFamily="18" charset="0"/>
              </a:rPr>
              <a:t>б) обеспечить разработку и утверждение плана основных мероприятий по проведению в Российской Федерации Года педагога и наставника.</a:t>
            </a:r>
          </a:p>
          <a:p>
            <a:pPr marL="0" indent="0">
              <a:buNone/>
            </a:pPr>
            <a:r>
              <a:rPr lang="ru-RU" dirty="0">
                <a:latin typeface="Book Antiqua" panose="02040602050305030304" pitchFamily="18" charset="0"/>
              </a:rPr>
              <a:t>3. Рекомендовать органам исполнительной власти субъектов Российской Федерации осуществлять необходимые мероприятия в рамках проводимого в Российской Федерации Года педагога и наставника.</a:t>
            </a:r>
          </a:p>
          <a:p>
            <a:pPr marL="0" indent="0">
              <a:buNone/>
            </a:pPr>
            <a:r>
              <a:rPr lang="ru-RU" dirty="0">
                <a:latin typeface="Book Antiqua" panose="02040602050305030304" pitchFamily="18" charset="0"/>
              </a:rPr>
              <a:t>4. Настоящий Указ вступает в силу со дня его подписания.</a:t>
            </a:r>
          </a:p>
          <a:p>
            <a:pPr marL="0" indent="0">
              <a:buNone/>
            </a:pPr>
            <a:endParaRPr lang="ru-RU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7175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EA27A6-DBEB-47F2-9CC2-F0FE32FA7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152401"/>
            <a:ext cx="1111794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ook Antiqua" panose="02040602050305030304" pitchFamily="18" charset="0"/>
              </a:rPr>
              <a:t>Указ «О проведении в Российской Федерации Года педагога и наставника»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6E5A57F-18BC-47E2-9AB2-8351C964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85" y="1825624"/>
            <a:ext cx="11640457" cy="48799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4000" dirty="0">
              <a:latin typeface="Book Antiqua" panose="02040602050305030304" pitchFamily="18" charset="0"/>
            </a:endParaRPr>
          </a:p>
          <a:p>
            <a:pPr marL="0" indent="0" algn="just">
              <a:buNone/>
            </a:pPr>
            <a:r>
              <a:rPr lang="ru-RU" sz="4000" dirty="0">
                <a:latin typeface="Book Antiqua" panose="02040602050305030304" pitchFamily="18" charset="0"/>
              </a:rPr>
              <a:t>…</a:t>
            </a:r>
          </a:p>
          <a:p>
            <a:pPr marL="0" indent="0" algn="just">
              <a:buNone/>
            </a:pPr>
            <a:r>
              <a:rPr lang="ru-RU" sz="4000" dirty="0">
                <a:latin typeface="Book Antiqua" panose="02040602050305030304" pitchFamily="18" charset="0"/>
              </a:rPr>
              <a:t>В целях признания </a:t>
            </a:r>
            <a:r>
              <a:rPr lang="ru-RU" sz="4000" b="1" dirty="0">
                <a:latin typeface="Book Antiqua" panose="02040602050305030304" pitchFamily="18" charset="0"/>
              </a:rPr>
              <a:t>особого статуса </a:t>
            </a:r>
            <a:r>
              <a:rPr lang="ru-RU" sz="4000" dirty="0">
                <a:latin typeface="Book Antiqua" panose="02040602050305030304" pitchFamily="18" charset="0"/>
              </a:rPr>
              <a:t>педагогических работников, в том числе осуществляющих наставническую деятельность, постановляю: ….</a:t>
            </a:r>
          </a:p>
          <a:p>
            <a:pPr marL="0" indent="0">
              <a:buNone/>
            </a:pPr>
            <a:endParaRPr lang="ru-RU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5653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D56CE0-A317-4B8D-BB6B-466C1CA4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85FF9D-0FCA-42FF-AB68-F60798A61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91111A4-DE95-41E5-9362-03130A23F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227" y="112469"/>
            <a:ext cx="7683546" cy="6633061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2062574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80C640A-11E2-4BF7-89E7-A755A7038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825" y="97197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latin typeface="Batang" panose="02030600000101010101" pitchFamily="18" charset="-127"/>
                <a:ea typeface="Batang" panose="02030600000101010101" pitchFamily="18" charset="-127"/>
              </a:rPr>
              <a:t>Весь спектр эмоций</a:t>
            </a:r>
          </a:p>
          <a:p>
            <a:pPr marL="0" indent="0">
              <a:buNone/>
            </a:pPr>
            <a:r>
              <a:rPr lang="ru-RU" sz="4000" dirty="0">
                <a:latin typeface="Batang" panose="02030600000101010101" pitchFamily="18" charset="-127"/>
                <a:ea typeface="Batang" panose="02030600000101010101" pitchFamily="18" charset="-127"/>
              </a:rPr>
              <a:t>Вклад в воспитание подрастающего поколения</a:t>
            </a:r>
          </a:p>
          <a:p>
            <a:pPr marL="0" indent="0">
              <a:buNone/>
            </a:pPr>
            <a:r>
              <a:rPr lang="ru-RU" sz="4000" dirty="0">
                <a:latin typeface="Batang" panose="02030600000101010101" pitchFamily="18" charset="-127"/>
                <a:ea typeface="Batang" panose="02030600000101010101" pitchFamily="18" charset="-127"/>
              </a:rPr>
              <a:t>Ответственность за будущее нашей страны</a:t>
            </a:r>
          </a:p>
          <a:p>
            <a:pPr marL="0" indent="0">
              <a:buNone/>
            </a:pPr>
            <a:r>
              <a:rPr lang="ru-RU" sz="4000" dirty="0">
                <a:latin typeface="Batang" panose="02030600000101010101" pitchFamily="18" charset="-127"/>
                <a:ea typeface="Batang" panose="02030600000101010101" pitchFamily="18" charset="-127"/>
              </a:rPr>
              <a:t>Постоянная работа над собой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32" name="Picture 8" descr="Приветствие">
            <a:extLst>
              <a:ext uri="{FF2B5EF4-FFF2-40B4-BE49-F238E27FC236}">
                <a16:creationId xmlns:a16="http://schemas.microsoft.com/office/drawing/2014/main" xmlns="" id="{851E1804-E021-41AA-89C7-7909CC649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4221" y="4008248"/>
            <a:ext cx="5804828" cy="297636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9090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D56CE0-A317-4B8D-BB6B-466C1CA4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85FF9D-0FCA-42FF-AB68-F60798A61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8748BF4-7166-4538-B02E-66C3E20B4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325" y="6436"/>
            <a:ext cx="8061551" cy="685156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4055263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85FF9D-0FCA-42FF-AB68-F60798A61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387" y="250043"/>
            <a:ext cx="10515600" cy="69244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Рабочая программа учебного предмета (+ отчет о ее исполнении).</a:t>
            </a:r>
            <a:br>
              <a:rPr lang="ru-RU" sz="2000" dirty="0"/>
            </a:br>
            <a:r>
              <a:rPr lang="ru-RU" sz="2000" dirty="0"/>
              <a:t>2. Журнал учета успеваемости (+ отчет о его исполнении).</a:t>
            </a:r>
            <a:br>
              <a:rPr lang="ru-RU" sz="2000" dirty="0"/>
            </a:br>
            <a:r>
              <a:rPr lang="ru-RU" sz="2000" dirty="0"/>
              <a:t>3. Журнал внеурочной деятельности (заполняется, если педагог ей занимается).</a:t>
            </a:r>
            <a:br>
              <a:rPr lang="ru-RU" sz="2000" dirty="0"/>
            </a:br>
            <a:r>
              <a:rPr lang="ru-RU" sz="2000" dirty="0"/>
              <a:t>4. Индивидуальный учебный план.</a:t>
            </a:r>
            <a:br>
              <a:rPr lang="ru-RU" sz="2000" dirty="0"/>
            </a:br>
            <a:r>
              <a:rPr lang="ru-RU" sz="2000" dirty="0"/>
              <a:t>5. План воспитательной работы (для классных руководителей).</a:t>
            </a:r>
            <a:br>
              <a:rPr lang="ru-RU" sz="2000" dirty="0"/>
            </a:br>
            <a:r>
              <a:rPr lang="ru-RU" sz="2000" dirty="0"/>
              <a:t>6. Протоколы родительских собраний (для классных руководителей).</a:t>
            </a:r>
            <a:br>
              <a:rPr lang="ru-RU" sz="2000" dirty="0"/>
            </a:br>
            <a:r>
              <a:rPr lang="ru-RU" sz="2000" dirty="0"/>
              <a:t>7. Личные дела обучающихся и социальный паспорт класса (для классных руководителей).</a:t>
            </a:r>
            <a:br>
              <a:rPr lang="ru-RU" sz="2000" dirty="0"/>
            </a:br>
            <a:r>
              <a:rPr lang="ru-RU" sz="2000" dirty="0"/>
              <a:t>8. Журнал учета посещаемости (для дошкольного образования).</a:t>
            </a:r>
            <a:br>
              <a:rPr lang="ru-RU" sz="2000" dirty="0"/>
            </a:br>
            <a:r>
              <a:rPr lang="ru-RU" sz="2000" dirty="0"/>
              <a:t>9. Материалы учета проведения профилактической работы.</a:t>
            </a:r>
            <a:br>
              <a:rPr lang="ru-RU" sz="2000" dirty="0"/>
            </a:br>
            <a:r>
              <a:rPr lang="ru-RU" sz="2000" dirty="0"/>
              <a:t>10. Характеристика на обучающегося (по запросу).</a:t>
            </a:r>
            <a:br>
              <a:rPr lang="ru-RU" sz="2000" dirty="0"/>
            </a:br>
            <a:r>
              <a:rPr lang="ru-RU" sz="2000" dirty="0"/>
              <a:t>11. Документация, связанная с проведением внешкольных мероприятий, «направленных на формирование личности, общей культуры обучающихся».</a:t>
            </a:r>
          </a:p>
          <a:p>
            <a:pPr marL="0" indent="0">
              <a:buNone/>
            </a:pPr>
            <a:r>
              <a:rPr lang="ru-RU" sz="2000" dirty="0"/>
              <a:t>12. Мониторинг успеваемости класса – каждую четверть, и по итогам года</a:t>
            </a:r>
          </a:p>
          <a:p>
            <a:pPr marL="0" indent="0">
              <a:buNone/>
            </a:pPr>
            <a:r>
              <a:rPr lang="ru-RU" sz="2000" dirty="0"/>
              <a:t>13. Мониторинг успеваемости по предмету</a:t>
            </a:r>
          </a:p>
          <a:p>
            <a:pPr marL="0" indent="0">
              <a:buNone/>
            </a:pPr>
            <a:r>
              <a:rPr lang="ru-RU" sz="2000" dirty="0"/>
              <a:t>14. Анализ работы учителя за четверть, год</a:t>
            </a:r>
          </a:p>
          <a:p>
            <a:pPr marL="0" indent="0">
              <a:buNone/>
            </a:pPr>
            <a:r>
              <a:rPr lang="ru-RU" sz="2000" dirty="0"/>
              <a:t>15. Участие в конкурсах, олимпиадах, НПК и так далее</a:t>
            </a:r>
          </a:p>
          <a:p>
            <a:pPr marL="0" indent="0">
              <a:buNone/>
            </a:pPr>
            <a:r>
              <a:rPr lang="ru-RU" sz="2000" dirty="0"/>
              <a:t>16. Портфолио учащихся</a:t>
            </a:r>
          </a:p>
          <a:p>
            <a:pPr marL="0" indent="0">
              <a:buNone/>
            </a:pPr>
            <a:r>
              <a:rPr lang="ru-RU" sz="2000" dirty="0"/>
              <a:t>17. Мониторинг входных, четвертных, годовых контрольных работ</a:t>
            </a:r>
          </a:p>
          <a:p>
            <a:pPr marL="0" indent="0">
              <a:buNone/>
            </a:pPr>
            <a:r>
              <a:rPr lang="ru-RU" sz="2000" dirty="0"/>
              <a:t>18. План работы со слабоуспевающими, одарёнными учащимися……. Список можно дополнить.</a:t>
            </a: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4837650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118</Words>
  <Application>Microsoft Office PowerPoint</Application>
  <PresentationFormat>Произвольный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Ученик или отчёт</vt:lpstr>
      <vt:lpstr>Слайд 2</vt:lpstr>
      <vt:lpstr>Слайд 3</vt:lpstr>
      <vt:lpstr>Указ «О проведении в Российской Федерации Года педагога и наставника»</vt:lpstr>
      <vt:lpstr>Указ «О проведении в Российской Федерации Года педагога и наставника»</vt:lpstr>
      <vt:lpstr>Слайд 6</vt:lpstr>
      <vt:lpstr>Слайд 7</vt:lpstr>
      <vt:lpstr>Слайд 8</vt:lpstr>
      <vt:lpstr>Слайд 9</vt:lpstr>
      <vt:lpstr>Слайд 10</vt:lpstr>
      <vt:lpstr>Слайд 11</vt:lpstr>
      <vt:lpstr>УСПЕШНОГО И  ПЛОДОТВОРНОГО  УЧЕБНОГО ГОДА!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Ученик или отчёт</dc:title>
  <dc:creator>lucky</dc:creator>
  <cp:lastModifiedBy>ASUS VivoBook</cp:lastModifiedBy>
  <cp:revision>23</cp:revision>
  <dcterms:created xsi:type="dcterms:W3CDTF">2022-08-28T12:33:58Z</dcterms:created>
  <dcterms:modified xsi:type="dcterms:W3CDTF">2024-03-20T10:49:32Z</dcterms:modified>
</cp:coreProperties>
</file>