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1" r:id="rId5"/>
    <p:sldId id="269" r:id="rId6"/>
    <p:sldId id="258" r:id="rId7"/>
    <p:sldId id="270" r:id="rId8"/>
    <p:sldId id="260" r:id="rId9"/>
    <p:sldId id="262" r:id="rId10"/>
    <p:sldId id="263" r:id="rId11"/>
    <p:sldId id="272" r:id="rId12"/>
    <p:sldId id="259" r:id="rId13"/>
    <p:sldId id="264" r:id="rId14"/>
    <p:sldId id="265" r:id="rId15"/>
    <p:sldId id="271" r:id="rId16"/>
    <p:sldId id="274" r:id="rId17"/>
    <p:sldId id="275" r:id="rId18"/>
    <p:sldId id="267" r:id="rId19"/>
    <p:sldId id="266" r:id="rId20"/>
    <p:sldId id="273" r:id="rId21"/>
    <p:sldId id="26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100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0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74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91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10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72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79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27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688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11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96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665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64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128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24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5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198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5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1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19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4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00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08773-E801-4ACC-AAAD-E8979853CC0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7785C-4F61-4DCC-9F12-A54CDBAD6B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38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3/21/2024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48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6"/>
          <p:cNvSpPr/>
          <p:nvPr/>
        </p:nvSpPr>
        <p:spPr>
          <a:xfrm>
            <a:off x="4190885" y="0"/>
            <a:ext cx="0" cy="6858000"/>
          </a:xfrm>
          <a:custGeom>
            <a:avLst/>
            <a:gdLst/>
            <a:ahLst/>
            <a:cxnLst/>
            <a:rect l="l" t="t" r="r" b="b"/>
            <a:pathLst>
              <a:path h="6858000">
                <a:moveTo>
                  <a:pt x="0" y="6858000"/>
                </a:moveTo>
                <a:lnTo>
                  <a:pt x="0" y="0"/>
                </a:lnTo>
              </a:path>
            </a:pathLst>
          </a:custGeom>
          <a:ln w="11519">
            <a:solidFill>
              <a:srgbClr val="F8F8F8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1830770" y="500172"/>
            <a:ext cx="8837230" cy="2783454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pPr marL="12700" marR="5080" algn="ctr">
              <a:lnSpc>
                <a:spcPct val="100099"/>
              </a:lnSpc>
              <a:spcBef>
                <a:spcPts val="105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современных форм, методов работы в ДОУ по формированию элементарных математических представлений»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959537" y="5890221"/>
            <a:ext cx="363029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b="1" i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Панькина М.Ю</a:t>
            </a:r>
            <a:endParaRPr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4600" y="3429000"/>
            <a:ext cx="746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" marR="100965" algn="ctr"/>
            <a:r>
              <a:rPr lang="ru-RU" sz="2800" b="1" i="1" spc="-10" dirty="0">
                <a:solidFill>
                  <a:prstClr val="black"/>
                </a:solidFill>
                <a:latin typeface="Times New Roman"/>
                <a:cs typeface="Times New Roman"/>
              </a:rPr>
              <a:t>ЦЕЛЬ:</a:t>
            </a:r>
            <a:r>
              <a:rPr lang="ru-RU" sz="28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 повышение </a:t>
            </a:r>
            <a:r>
              <a:rPr lang="ru-RU" sz="2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уровня </a:t>
            </a:r>
            <a:r>
              <a:rPr lang="ru-RU" sz="28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знаний  </a:t>
            </a:r>
            <a:r>
              <a:rPr lang="ru-RU" sz="2800" b="1" spc="-25" dirty="0">
                <a:solidFill>
                  <a:prstClr val="black"/>
                </a:solidFill>
                <a:latin typeface="Times New Roman"/>
                <a:cs typeface="Times New Roman"/>
              </a:rPr>
              <a:t>педагогов </a:t>
            </a:r>
            <a:r>
              <a:rPr lang="ru-RU" sz="28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по </a:t>
            </a:r>
            <a:r>
              <a:rPr lang="ru-RU" sz="2800" b="1" spc="-20" dirty="0">
                <a:solidFill>
                  <a:prstClr val="black"/>
                </a:solidFill>
                <a:latin typeface="Times New Roman"/>
                <a:cs typeface="Times New Roman"/>
              </a:rPr>
              <a:t>методике </a:t>
            </a:r>
            <a:r>
              <a:rPr lang="ru-RU" sz="28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ФЭМП,  </a:t>
            </a:r>
            <a:r>
              <a:rPr lang="ru-RU" sz="2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формирование творческого </a:t>
            </a:r>
            <a:r>
              <a:rPr lang="ru-RU" sz="2800" b="1" spc="-30" dirty="0">
                <a:solidFill>
                  <a:prstClr val="black"/>
                </a:solidFill>
                <a:latin typeface="Times New Roman"/>
                <a:cs typeface="Times New Roman"/>
              </a:rPr>
              <a:t>подхода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cs typeface="Times New Roman"/>
              </a:rPr>
              <a:t>в  </a:t>
            </a:r>
            <a:r>
              <a:rPr lang="ru-RU" sz="2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работе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cs typeface="Times New Roman"/>
              </a:rPr>
              <a:t>с </a:t>
            </a:r>
            <a:r>
              <a:rPr lang="ru-RU" sz="28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детьми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cs typeface="Times New Roman"/>
              </a:rPr>
              <a:t>с </a:t>
            </a:r>
            <a:r>
              <a:rPr lang="ru-RU" sz="28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учетом </a:t>
            </a:r>
            <a:r>
              <a:rPr lang="ru-RU" sz="28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их  </a:t>
            </a:r>
            <a:r>
              <a:rPr lang="ru-RU" sz="2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возможностей.</a:t>
            </a:r>
            <a:endParaRPr lang="ru-RU" sz="28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520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209" y="114718"/>
            <a:ext cx="10558818" cy="285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риемы на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занятиях по 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ФЭМП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Демонстрация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(обычно используется при сообщении новых знаний)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(используется при подготовке к самостоятельной </a:t>
            </a:r>
            <a:r>
              <a:rPr lang="ru-RU" sz="24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Пояснение,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разъяснение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(используются для предотвращения, выявления и устранения ошибок)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209" y="2967807"/>
            <a:ext cx="11505063" cy="3984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Средства 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ФЭМП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Оборудование для игр и занятий (наборное полотно, счетная лесенка,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магнитная доска, доска для письма,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др.).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Комплекты дидактического наглядного материала (игрушки, конструкторы, строительный материал, демонстрационный и раздаточный материал, наборы 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«Учись считать»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др.).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Литература (методические пособия для воспитателей, сборники игр 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упражнений, книги для детей, 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рабочие тетради и др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4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0125" y="248933"/>
            <a:ext cx="11900848" cy="47500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360"/>
              </a:lnSpc>
              <a:spcBef>
                <a:spcPts val="100"/>
              </a:spcBef>
            </a:pPr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ОД:</a:t>
            </a:r>
          </a:p>
          <a:p>
            <a:pPr marL="12700">
              <a:lnSpc>
                <a:spcPts val="3360"/>
              </a:lnSpc>
              <a:spcBef>
                <a:spcPts val="100"/>
              </a:spcBef>
            </a:pPr>
            <a:endParaRPr lang="ru-RU" sz="20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чему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будем учить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(учить, закреплять, упражнять),</a:t>
            </a:r>
          </a:p>
          <a:p>
            <a:pPr marL="285750" indent="-28575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закреплять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(умение слушать, анализировать, видеть самое главное, продолжить формирование приёмов логического мышления),</a:t>
            </a:r>
          </a:p>
          <a:p>
            <a:pPr marL="285750" indent="-285750" algn="just">
              <a:buFontTx/>
              <a:buChar char="-"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воспитывать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(математическую смекалку, сообразительность, умение слушать товарища, аккуратность, самостоятельность, трудолюбие, чувство успеха, потребность добиваться наилучших результатов).</a:t>
            </a:r>
          </a:p>
          <a:p>
            <a:pPr marL="12700">
              <a:lnSpc>
                <a:spcPts val="3360"/>
              </a:lnSpc>
              <a:spcBef>
                <a:spcPts val="100"/>
              </a:spcBef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3360"/>
              </a:lnSpc>
              <a:spcBef>
                <a:spcPts val="100"/>
              </a:spcBef>
            </a:pPr>
            <a:endParaRPr sz="28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4" name="Рисунок 3" descr="http://nii-evrika.ru/wp-content/uploads/2017/09/shutterstock_24490313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4648200"/>
            <a:ext cx="2657476" cy="1981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984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2600" y="124700"/>
            <a:ext cx="8229600" cy="5114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marR="5080" indent="3175" algn="ctr">
              <a:spcBef>
                <a:spcPts val="100"/>
              </a:spcBef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методика проведения ОД</a:t>
            </a:r>
            <a:endParaRPr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4025" y="933460"/>
            <a:ext cx="11423176" cy="5509842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5400" algn="just">
              <a:spcBef>
                <a:spcPts val="7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r>
              <a:rPr sz="1600" b="1" i="1" spc="-5" dirty="0">
                <a:solidFill>
                  <a:srgbClr val="C00000"/>
                </a:solidFill>
                <a:latin typeface="Arial Black" panose="020B0A04020102020204" pitchFamily="34" charset="0"/>
                <a:cs typeface="Trebuchet MS"/>
              </a:rPr>
              <a:t>1</a:t>
            </a:r>
            <a:r>
              <a:rPr sz="24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Мотивационный момент </a:t>
            </a:r>
            <a:r>
              <a:rPr lang="ru-RU"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сюрпризные моменты, сказочные сюжеты – младшие, проблемные ситуации – старшие, обсуждение, чем занимались на прошлом занятии – подготовительная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>
              <a:spcBef>
                <a:spcPts val="6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r>
              <a:rPr sz="24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часть:</a:t>
            </a:r>
            <a:r>
              <a:rPr 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25400">
              <a:spcBef>
                <a:spcPts val="6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r>
              <a:rPr lang="ru-RU"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разминка </a:t>
            </a:r>
            <a:r>
              <a:rPr lang="ru-RU" sz="2400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(обычно со старшей  </a:t>
            </a:r>
            <a:r>
              <a:rPr lang="ru-RU" sz="2400" i="1" spc="-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группы: посчитаем двойками до 10, назовите соседей числа, дни недели, месяцы…)</a:t>
            </a:r>
            <a:endParaRPr lang="ru-RU" sz="2400" b="1" i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>
              <a:spcBef>
                <a:spcPts val="6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Объяснение, показ 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>
              <a:spcBef>
                <a:spcPts val="600"/>
              </a:spcBef>
            </a:pPr>
            <a:r>
              <a:rPr sz="2400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400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демонстрационным</a:t>
            </a:r>
            <a:r>
              <a:rPr sz="2400" spc="-4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 marR="1742439">
              <a:lnSpc>
                <a:spcPct val="120800"/>
              </a:lnSpc>
              <a:spcBef>
                <a:spcPts val="10"/>
              </a:spcBef>
            </a:pPr>
            <a:r>
              <a:rPr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раздаточным </a:t>
            </a:r>
            <a:r>
              <a:rPr sz="2400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материалом</a:t>
            </a:r>
            <a:r>
              <a:rPr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 marR="1742439">
              <a:lnSpc>
                <a:spcPct val="120800"/>
              </a:lnSpc>
              <a:spcBef>
                <a:spcPts val="10"/>
              </a:spcBef>
            </a:pPr>
            <a:r>
              <a:rPr sz="2400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 marR="1742439">
              <a:lnSpc>
                <a:spcPct val="120800"/>
              </a:lnSpc>
              <a:spcBef>
                <a:spcPts val="10"/>
              </a:spcBef>
            </a:pPr>
            <a:r>
              <a:rPr sz="2400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</a:t>
            </a:r>
            <a:r>
              <a:rPr sz="2400" spc="-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>
              <a:spcBef>
                <a:spcPts val="60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r>
              <a:rPr sz="24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sz="2400" b="1" i="1" spc="-5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r>
              <a:rPr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i="1" spc="-5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lang="ru-RU" sz="2400" b="1" i="1" spc="-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рефлексия </a:t>
            </a:r>
            <a:r>
              <a:rPr lang="ru-RU" sz="24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игра-загадка, словесные методы, сюрпризные моменты,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средств ИКТ)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14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16" y="228600"/>
            <a:ext cx="11136574" cy="815608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 и приёмы, используемые в структурных частях ОД</a:t>
            </a:r>
            <a:endParaRPr lang="ru-RU" sz="3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1905000" y="1447801"/>
            <a:ext cx="8077200" cy="4955203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методы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(демонстрационные и раздаточные)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 Словесные методы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(объяснение, рассказ, беседа, чтение, вопросы к детям)</a:t>
            </a:r>
          </a:p>
          <a:p>
            <a:pPr marL="0" indent="0">
              <a:buNone/>
            </a:pPr>
            <a:r>
              <a:rPr lang="ru-RU" sz="2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Практические методы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(упражнения, игровые задачи, дидактические упражнения) 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 Игровые методы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(игры-путешествия, игры-предложения, игры –загадки, игры-беседы, игры-драматизации, подвижные игры, эпизодические игровые приемы) 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5.Моделирование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года и месяца,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«Счетный торт»,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«Солнечная система»,  модели числа: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лепка цифр и геометрических фигур)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98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9683" y="1429104"/>
            <a:ext cx="1039959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Древняя пословица гласит</a:t>
            </a:r>
            <a:r>
              <a:rPr lang="ru-RU" sz="36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слышу — и я забываю, </a:t>
            </a:r>
            <a:endParaRPr lang="ru-RU" sz="3600" b="1" i="1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вижу — и я запоминаю, </a:t>
            </a:r>
            <a:endParaRPr lang="ru-RU" sz="3600" b="1" i="1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делаю — и я понимаю»</a:t>
            </a:r>
            <a:r>
              <a:rPr lang="ru-RU" sz="36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209" y="139366"/>
            <a:ext cx="11091081" cy="6561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«Один-много. Счет до 3».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область: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«Познавательное развитие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умение детей считать до трех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 задачи: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счёту до трёх. Закрепить понятия количества: один - много, размеры: большой - маленький, длины: широкий – узкий; геометрические фигуры: круг, квадрат, треугольник; основные виды цвета.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 задачи: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мыслительные операции анализ, сравнение, обобщение и классификацию. Развивать внимание, речь, воображение, вариативное и логическое мышление, творческие способности.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 задачи: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выдержку, дружелюбие;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самостоятельность в преодолении затруднения под руководством воспитателя (на основе рефлексивного метода).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47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2263" y="354076"/>
            <a:ext cx="11286697" cy="617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</a:p>
          <a:p>
            <a:pPr lvl="0">
              <a:lnSpc>
                <a:spcPct val="107000"/>
              </a:lnSpc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Возрастная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категория: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средняя группа (4-5 лет)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формирование элементарных математических представлений.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 задачи: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Продолжать учить считать в пределах 5; упражнять детей в различении геометрических фигур: круга, квадрата, треугольника, прямоугольника; закреплять умение считать звуки в пределах 3;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 задачи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Развивать интеллектуальные, познавательные и исследовательские способности детей, их воображение;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Воспитательные задачи: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Воспитывать чувство коллективизма, взаимопомощи, умение понимать поставленную задачу и выполнять её самостоятельно.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07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8801" y="228601"/>
            <a:ext cx="8272781" cy="755079"/>
          </a:xfrm>
          <a:prstGeom prst="rect">
            <a:avLst/>
          </a:prstGeom>
        </p:spPr>
        <p:txBody>
          <a:bodyPr vert="horz" wrap="square" lIns="0" tIns="8890" rIns="0" bIns="0" rtlCol="0" anchor="ctr">
            <a:spAutoFit/>
          </a:bodyPr>
          <a:lstStyle/>
          <a:p>
            <a:pPr marL="12700" marR="5080" indent="107950" algn="ctr">
              <a:lnSpc>
                <a:spcPct val="101200"/>
              </a:lnSpc>
              <a:spcBef>
                <a:spcPts val="70"/>
              </a:spcBef>
            </a:pP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sz="2400" b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ПОДДЕРЖАНИЯ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ХОРОШЕЙ  РАБОТОСПОСОБНОСТИ </a:t>
            </a:r>
            <a:r>
              <a:rPr sz="2400" b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400" b="1" spc="2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1695450" y="1524570"/>
            <a:ext cx="8991600" cy="374718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68300" indent="-342900">
              <a:lnSpc>
                <a:spcPct val="150000"/>
              </a:lnSpc>
              <a:spcBef>
                <a:spcPts val="700"/>
              </a:spcBef>
              <a:buSzPct val="73076"/>
              <a:buFont typeface="Wingdings" panose="05000000000000000000" pitchFamily="2" charset="2"/>
              <a:buChar char="ü"/>
              <a:tabLst>
                <a:tab pos="299720" algn="l"/>
              </a:tabLst>
            </a:pP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Словесная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2009775" indent="-342900">
              <a:lnSpc>
                <a:spcPct val="150000"/>
              </a:lnSpc>
              <a:spcBef>
                <a:spcPts val="710"/>
              </a:spcBef>
              <a:buSzPct val="73076"/>
              <a:buFont typeface="Wingdings" panose="05000000000000000000" pitchFamily="2" charset="2"/>
              <a:buChar char="ü"/>
              <a:tabLst>
                <a:tab pos="299720" algn="l"/>
              </a:tabLst>
            </a:pP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</a:t>
            </a:r>
            <a:r>
              <a:rPr lang="ru-RU"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4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2009775" indent="-342900">
              <a:lnSpc>
                <a:spcPct val="150000"/>
              </a:lnSpc>
              <a:spcBef>
                <a:spcPts val="710"/>
              </a:spcBef>
              <a:buSzPct val="73076"/>
              <a:buFont typeface="Wingdings" panose="05000000000000000000" pitchFamily="2" charset="2"/>
              <a:buChar char="ü"/>
              <a:tabLst>
                <a:tab pos="299720" algn="l"/>
              </a:tabLst>
            </a:pPr>
            <a:r>
              <a:rPr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Смена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наглядного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8300" indent="-342900">
              <a:lnSpc>
                <a:spcPct val="150000"/>
              </a:lnSpc>
              <a:spcBef>
                <a:spcPts val="595"/>
              </a:spcBef>
              <a:buSzPct val="73076"/>
              <a:buFont typeface="Wingdings" panose="05000000000000000000" pitchFamily="2" charset="2"/>
              <a:buChar char="ü"/>
              <a:tabLst>
                <a:tab pos="299720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780">
              <a:lnSpc>
                <a:spcPct val="150000"/>
              </a:lnSpc>
              <a:spcBef>
                <a:spcPts val="600"/>
              </a:spcBef>
              <a:buSzPct val="73076"/>
              <a:buFont typeface="Wingdings" panose="05000000000000000000" pitchFamily="2" charset="2"/>
              <a:buChar char="ü"/>
              <a:tabLst>
                <a:tab pos="0" algn="l"/>
              </a:tabLs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овый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дается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3—5  минут от начала занятия, </a:t>
            </a:r>
            <a:r>
              <a:rPr lang="ru-RU"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15-18-й 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минуты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://i.mycdn.me/i?r=AzEPZsRbOZEKgBhR0XGMT1Rk3iY2XRSe1B65WpWo8CHQFqaKTM5SRkZCeTgDn6uOyic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144" y="5029200"/>
            <a:ext cx="2776537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2518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14220" y="253089"/>
            <a:ext cx="7663181" cy="571054"/>
          </a:xfrm>
          <a:prstGeom prst="rect">
            <a:avLst/>
          </a:prstGeom>
        </p:spPr>
        <p:txBody>
          <a:bodyPr vert="horz" wrap="square" lIns="0" tIns="11430" rIns="0" bIns="0" rtlCol="0" anchor="ctr">
            <a:spAutoFit/>
          </a:bodyPr>
          <a:lstStyle/>
          <a:p>
            <a:pPr marL="12700" marR="5080" algn="ctr">
              <a:lnSpc>
                <a:spcPct val="100600"/>
              </a:lnSpc>
              <a:spcBef>
                <a:spcPts val="90"/>
              </a:spcBef>
              <a:tabLst>
                <a:tab pos="1645920" algn="l"/>
              </a:tabLst>
            </a:pPr>
            <a:r>
              <a:rPr sz="3600" b="1" i="1" spc="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b="1" i="1" spc="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i="1" spc="1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3774" y="852687"/>
            <a:ext cx="11829910" cy="12080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>
              <a:lnSpc>
                <a:spcPct val="99900"/>
              </a:lnSpc>
              <a:spcBef>
                <a:spcPts val="100"/>
              </a:spcBef>
              <a:buClr>
                <a:srgbClr val="B03E99"/>
              </a:buClr>
              <a:buSzPct val="73076"/>
              <a:tabLst>
                <a:tab pos="287020" algn="l"/>
              </a:tabLst>
            </a:pPr>
            <a:r>
              <a:rPr sz="24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sz="24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 занимательного материала </a:t>
            </a:r>
            <a:r>
              <a:rPr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sz="24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</a:t>
            </a:r>
            <a:r>
              <a:rPr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sz="24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</a:t>
            </a:r>
            <a:r>
              <a:rPr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</a:t>
            </a:r>
            <a:r>
              <a:rPr sz="24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имеющихся знаний</a:t>
            </a:r>
            <a:endParaRPr sz="2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8260" marR="4653280" indent="181610">
              <a:spcBef>
                <a:spcPts val="1385"/>
              </a:spcBef>
            </a:pPr>
            <a:endParaRPr lang="ru-RU" i="1" spc="-5" dirty="0">
              <a:solidFill>
                <a:srgbClr val="FFFFFF"/>
              </a:solidFill>
              <a:latin typeface="Trebuchet MS"/>
              <a:cs typeface="Trebuchet MS"/>
            </a:endParaRPr>
          </a:p>
        </p:txBody>
      </p:sp>
      <p:pic>
        <p:nvPicPr>
          <p:cNvPr id="1026" name="Picture 2" descr="https://ds05.infourok.ru/uploads/ex/0c4c/00094793-b3d54fce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683" y="4544704"/>
            <a:ext cx="2887884" cy="2084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8805" y="4201391"/>
            <a:ext cx="2174739" cy="2427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59204" y="887160"/>
            <a:ext cx="1525547" cy="3316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620751" y="4618322"/>
            <a:ext cx="1867696" cy="2369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5810" y="4977638"/>
            <a:ext cx="3589361" cy="1651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7300" y="1769217"/>
            <a:ext cx="4700201" cy="2162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8567" y="2472845"/>
            <a:ext cx="4462818" cy="2052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503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81" y="0"/>
            <a:ext cx="10058400" cy="665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4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9116" y="381000"/>
            <a:ext cx="99492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«Ведь от того, как заложены элементарные математические представления, в значительной мере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зависит дальнейший путь математического развития, успешность продвижения ребёнка в этой области»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Л.А. </a:t>
            </a:r>
            <a:r>
              <a:rPr lang="ru-RU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C0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endParaRPr lang="ru-RU" sz="2000" dirty="0">
              <a:solidFill>
                <a:srgbClr val="C000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www.maam.ru/upload/blogs/bdc4bbd8b6813a6c39a1787fb50a71a0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723" y="2881953"/>
            <a:ext cx="5334000" cy="3659981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492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13"/>
            <a:ext cx="12192000" cy="6857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53001" y="2356846"/>
            <a:ext cx="4266831" cy="214359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white"/>
                </a:solidFill>
                <a:latin typeface="Arial Black" panose="020B0A04020102020204" pitchFamily="34" charset="0"/>
              </a:rPr>
              <a:t>Творческих вам успехов, коллеги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56555" y="609600"/>
            <a:ext cx="827852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78050" marR="427990" indent="-2165985">
              <a:spcBef>
                <a:spcPts val="100"/>
              </a:spcBef>
            </a:pPr>
            <a:r>
              <a:rPr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200" b="1" i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атематику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уже затем </a:t>
            </a:r>
            <a:r>
              <a:rPr sz="3200" b="1" i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3200" b="1" i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i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3200" b="1" i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</a:t>
            </a:r>
            <a:r>
              <a:rPr sz="3200" b="1" i="1" spc="-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приводит»</a:t>
            </a:r>
            <a:endParaRPr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290820"/>
            <a:r>
              <a:rPr sz="3200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  <a:r>
              <a:rPr lang="ru-RU" sz="3200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</a:t>
            </a:r>
            <a:r>
              <a:rPr sz="3200" i="1" spc="-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i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Ломоносов</a:t>
            </a:r>
            <a:endParaRPr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06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65095" y="228600"/>
            <a:ext cx="8591627" cy="937436"/>
          </a:xfrm>
          <a:prstGeom prst="rect">
            <a:avLst/>
          </a:prstGeom>
        </p:spPr>
        <p:txBody>
          <a:bodyPr vert="horz" wrap="square" lIns="0" tIns="13970" rIns="0" bIns="0" rtlCol="0" anchor="ctr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10"/>
              </a:spcBef>
            </a:pPr>
            <a:r>
              <a:rPr sz="2000" i="1" dirty="0">
                <a:solidFill>
                  <a:srgbClr val="C00000"/>
                </a:solidFill>
                <a:latin typeface="Arial Black" panose="020B0A04020102020204" pitchFamily="34" charset="0"/>
              </a:rPr>
              <a:t>УСЛОВИЯ, ПОМОГАЮЩИЕ ПРАВИЛЬНО СПЛАНИРОВАТЬ  </a:t>
            </a:r>
            <a:r>
              <a:rPr sz="2000" dirty="0">
                <a:solidFill>
                  <a:srgbClr val="C00000"/>
                </a:solidFill>
                <a:latin typeface="Arial Black" panose="020B0A04020102020204" pitchFamily="34" charset="0"/>
              </a:rPr>
              <a:t>РАБОТУ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 ПО </a:t>
            </a:r>
            <a:r>
              <a:rPr sz="2000" dirty="0">
                <a:solidFill>
                  <a:srgbClr val="C00000"/>
                </a:solidFill>
                <a:latin typeface="Arial Black" panose="020B0A04020102020204" pitchFamily="34" charset="0"/>
              </a:rPr>
              <a:t>МАТЕМАТИЧЕСКОМУ РАЗВИТИЮ</a:t>
            </a:r>
            <a:r>
              <a:rPr sz="2000" spc="-65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sz="2000" dirty="0">
                <a:solidFill>
                  <a:srgbClr val="C00000"/>
                </a:solidFill>
                <a:latin typeface="Arial Black" panose="020B0A04020102020204" pitchFamily="34" charset="0"/>
              </a:rPr>
              <a:t>ДОШКОЛЬНИКОВ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05448" y="697318"/>
            <a:ext cx="8310919" cy="58528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55270" marR="1527175" indent="-230504">
              <a:lnSpc>
                <a:spcPct val="101499"/>
              </a:lnSpc>
              <a:spcBef>
                <a:spcPts val="9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endParaRPr lang="ru-RU" spc="10" dirty="0">
              <a:solidFill>
                <a:prstClr val="black"/>
              </a:solidFill>
              <a:latin typeface="Arial Black" panose="020B0A04020102020204" pitchFamily="34" charset="0"/>
              <a:cs typeface="Trebuchet MS"/>
            </a:endParaRPr>
          </a:p>
          <a:p>
            <a:pPr marL="255270" marR="1527175" indent="-230504">
              <a:lnSpc>
                <a:spcPct val="101499"/>
              </a:lnSpc>
              <a:spcBef>
                <a:spcPts val="90"/>
              </a:spcBef>
              <a:buClr>
                <a:srgbClr val="B03E99"/>
              </a:buClr>
              <a:buSzPct val="72093"/>
              <a:buFont typeface="Wingdings 2"/>
              <a:buChar char=""/>
              <a:tabLst>
                <a:tab pos="255904" algn="l"/>
              </a:tabLst>
            </a:pPr>
            <a:endParaRPr lang="ru-RU" spc="10" dirty="0">
              <a:solidFill>
                <a:prstClr val="black"/>
              </a:solidFill>
              <a:latin typeface="Arial Black" panose="020B0A04020102020204" pitchFamily="34" charset="0"/>
              <a:cs typeface="Trebuchet MS"/>
            </a:endParaRPr>
          </a:p>
          <a:p>
            <a:pPr marL="310516" marR="1527175" indent="-285750">
              <a:lnSpc>
                <a:spcPct val="101499"/>
              </a:lnSpc>
              <a:spcBef>
                <a:spcPts val="90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</a:tabLst>
            </a:pPr>
            <a:r>
              <a:rPr sz="2400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методикой математического </a:t>
            </a:r>
            <a:r>
              <a:rPr sz="2400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400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0516" marR="821690" indent="-285750">
              <a:lnSpc>
                <a:spcPct val="101499"/>
              </a:lnSpc>
              <a:spcBef>
                <a:spcPts val="515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</a:tabLst>
            </a:pP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 представлений у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возраста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0516" indent="-285750">
              <a:spcBef>
                <a:spcPts val="545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</a:tabLst>
            </a:pP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возрастных особенностей </a:t>
            </a:r>
            <a:r>
              <a:rPr sz="2400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0516" indent="-285750">
              <a:spcBef>
                <a:spcPts val="550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</a:tabLst>
            </a:pP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особенностей </a:t>
            </a:r>
            <a:r>
              <a:rPr sz="2400" spc="1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spc="1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0516" indent="-285750">
              <a:spcBef>
                <a:spcPts val="550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</a:tabLst>
            </a:pPr>
            <a:r>
              <a:rPr sz="2400" spc="1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имеющихся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у</a:t>
            </a:r>
            <a:r>
              <a:rPr sz="2400" spc="2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0516" marR="1579245" indent="-285750">
              <a:lnSpc>
                <a:spcPct val="101600"/>
              </a:lnSpc>
              <a:spcBef>
                <a:spcPts val="505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</a:tabLst>
            </a:pP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планирование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обоих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воспитателей,  работающих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одной</a:t>
            </a:r>
            <a:r>
              <a:rPr sz="2400" spc="-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0516" marR="220979" indent="-285750">
              <a:lnSpc>
                <a:spcPct val="101499"/>
              </a:lnSpc>
              <a:spcBef>
                <a:spcPts val="509"/>
              </a:spcBef>
              <a:buSzPct val="72093"/>
              <a:buFont typeface="Courier New" panose="02070309020205020404" pitchFamily="49" charset="0"/>
              <a:buChar char="o"/>
              <a:tabLst>
                <a:tab pos="255904" algn="l"/>
                <a:tab pos="1909445" algn="l"/>
                <a:tab pos="3943985" algn="l"/>
                <a:tab pos="5701030" algn="l"/>
                <a:tab pos="6621145" algn="l"/>
              </a:tabLst>
            </a:pP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400" spc="2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</a:t>
            </a:r>
            <a:r>
              <a:rPr sz="2400" spc="3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ифик</a:t>
            </a:r>
            <a:r>
              <a:rPr sz="24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тате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r>
              <a:rPr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sz="2400" spc="2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ния  педагогического опыта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современных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 </a:t>
            </a:r>
            <a:r>
              <a:rPr sz="24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математическому развитию</a:t>
            </a:r>
            <a:r>
              <a:rPr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endParaRPr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69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8422" y="1103931"/>
            <a:ext cx="9717207" cy="3417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математического развития дошкольников:</a:t>
            </a:r>
            <a:endParaRPr lang="ru-RU" sz="36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*Всестороннее развитие личности ребенка.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*Подготовка к успешному обучению в школе.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*Коррекционно-воспитательная работа.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52601" y="315253"/>
            <a:ext cx="7696200" cy="881908"/>
          </a:xfrm>
          <a:prstGeom prst="rect">
            <a:avLst/>
          </a:prstGeom>
        </p:spPr>
        <p:txBody>
          <a:bodyPr vert="horz" wrap="square" lIns="0" tIns="11430" rIns="0" bIns="0" rtlCol="0" anchor="ctr">
            <a:spAutoFit/>
          </a:bodyPr>
          <a:lstStyle/>
          <a:p>
            <a:pPr marL="12700" marR="5080" algn="ctr">
              <a:lnSpc>
                <a:spcPct val="100600"/>
              </a:lnSpc>
              <a:spcBef>
                <a:spcPts val="90"/>
              </a:spcBef>
            </a:pPr>
            <a:r>
              <a:rPr sz="2800" b="1" spc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sz="28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ФЭМП </a:t>
            </a:r>
            <a:r>
              <a:rPr sz="2800" b="1" spc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sz="2800" b="1" spc="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</a:t>
            </a:r>
            <a:r>
              <a:rPr sz="2800" b="1" spc="-3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spc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endParaRPr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34638" y="1369326"/>
            <a:ext cx="8737410" cy="4996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5080" indent="-274320">
              <a:spcBef>
                <a:spcPts val="100"/>
              </a:spcBef>
              <a:buFontTx/>
              <a:buAutoNum type="arabicPeriod"/>
              <a:tabLst>
                <a:tab pos="407034" algn="l"/>
                <a:tab pos="2983230" algn="l"/>
                <a:tab pos="4582160" algn="l"/>
              </a:tabLst>
            </a:pPr>
            <a:r>
              <a:rPr lang="ru-RU" sz="2400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</a:t>
            </a:r>
            <a:r>
              <a:rPr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</a:t>
            </a:r>
            <a:r>
              <a:rPr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</a:t>
            </a:r>
            <a:r>
              <a:rPr sz="2400" b="1" spc="-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400" b="1" spc="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b="1" spc="-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400" b="1" spc="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b="1" spc="-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нтарн</a:t>
            </a:r>
            <a:r>
              <a:rPr sz="2400" b="1" spc="5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</a:t>
            </a:r>
            <a:r>
              <a:rPr sz="2400" b="1" spc="-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5080">
              <a:spcBef>
                <a:spcPts val="100"/>
              </a:spcBef>
              <a:tabLst>
                <a:tab pos="407034" algn="l"/>
                <a:tab pos="2983230" algn="l"/>
                <a:tab pos="4582160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1986914">
              <a:lnSpc>
                <a:spcPct val="100400"/>
              </a:lnSpc>
              <a:spcBef>
                <a:spcPts val="595"/>
              </a:spcBef>
              <a:tabLst>
                <a:tab pos="407034" algn="l"/>
              </a:tabLst>
            </a:pP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1986914">
              <a:lnSpc>
                <a:spcPct val="100400"/>
              </a:lnSpc>
              <a:spcBef>
                <a:spcPts val="595"/>
              </a:spcBef>
              <a:tabLst>
                <a:tab pos="407034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395605">
              <a:spcBef>
                <a:spcPts val="600"/>
              </a:spcBef>
              <a:tabLst>
                <a:tab pos="407034" algn="l"/>
              </a:tabLst>
            </a:pP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сенсорных 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 </a:t>
            </a:r>
            <a:r>
              <a:rPr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395605">
              <a:spcBef>
                <a:spcPts val="600"/>
              </a:spcBef>
              <a:tabLst>
                <a:tab pos="407034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659765">
              <a:spcBef>
                <a:spcPts val="610"/>
              </a:spcBef>
              <a:tabLst>
                <a:tab pos="407034" algn="l"/>
              </a:tabLst>
            </a:pP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обогащение 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 </a:t>
            </a:r>
            <a:r>
              <a:rPr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659765">
              <a:spcBef>
                <a:spcPts val="610"/>
              </a:spcBef>
              <a:tabLst>
                <a:tab pos="407034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 marR="79375">
              <a:spcBef>
                <a:spcPts val="610"/>
              </a:spcBef>
              <a:tabLst>
                <a:tab pos="407034" algn="l"/>
              </a:tabLst>
            </a:pP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предпосылок УДД (универсальных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</a:t>
            </a:r>
            <a:r>
              <a:rPr lang="ru-RU"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</a:t>
            </a:r>
            <a:r>
              <a:rPr lang="ru-RU"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йствий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1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81" y="0"/>
            <a:ext cx="10058400" cy="665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44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716" y="319444"/>
            <a:ext cx="11395881" cy="566181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принципы методики обучения ФЭМП</a:t>
            </a:r>
            <a:endParaRPr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38400" y="1066800"/>
            <a:ext cx="7239000" cy="532197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380366" indent="-342900">
              <a:spcBef>
                <a:spcPts val="64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Сознательность </a:t>
            </a:r>
            <a:r>
              <a:rPr sz="2400" i="1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sz="2400" i="1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4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Систематичность </a:t>
            </a:r>
            <a:r>
              <a:rPr sz="2400" i="1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</a:t>
            </a:r>
            <a:r>
              <a:rPr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повторяемость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4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с</a:t>
            </a:r>
            <a:r>
              <a:rPr sz="2400" i="1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жизнью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4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</a:t>
            </a: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</a:t>
            </a:r>
            <a:r>
              <a:rPr sz="2400" i="1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400" i="1" spc="1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дифференцированный</a:t>
            </a:r>
            <a:r>
              <a:rPr sz="2400" i="1" spc="-2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366" indent="-342900">
              <a:spcBef>
                <a:spcPts val="550"/>
              </a:spcBef>
              <a:buClr>
                <a:srgbClr val="FF0000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</a:t>
            </a:r>
            <a:r>
              <a:rPr sz="2400" i="1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i="1" spc="1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</a:t>
            </a:r>
            <a:endParaRPr sz="2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74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8615" y="105489"/>
            <a:ext cx="10754436" cy="11208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3600" b="1" i="1" spc="-5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содержание разделов по ФЭМП каждой возрастной группы</a:t>
            </a:r>
            <a:endParaRPr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81201" y="1178597"/>
            <a:ext cx="8314207" cy="56509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7665" marR="631190" indent="-342900" algn="just">
              <a:lnSpc>
                <a:spcPct val="101000"/>
              </a:lnSpc>
              <a:spcBef>
                <a:spcPts val="95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r>
              <a:rPr sz="2000" b="1" u="sng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«Количество </a:t>
            </a:r>
            <a:r>
              <a:rPr sz="2000" b="1" u="sng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счет»: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множестве, числе,  счете, арифметических действиях, текстовых</a:t>
            </a:r>
            <a:r>
              <a:rPr sz="2000" spc="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задачах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631190" indent="-342900" algn="just">
              <a:lnSpc>
                <a:spcPct val="101000"/>
              </a:lnSpc>
              <a:spcBef>
                <a:spcPts val="95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endParaRPr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658495" indent="-342900" algn="just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r>
              <a:rPr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«Величина»: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величинах,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измерения (длине, ширине,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высоте,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толщине, </a:t>
            </a:r>
            <a:r>
              <a:rPr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объеме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массе,</a:t>
            </a:r>
            <a:r>
              <a:rPr sz="2000" spc="-1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658495" indent="-342900" algn="just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endParaRPr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17780" indent="-342900" algn="just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r>
              <a:rPr sz="2000" b="1" u="sng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«Форма»: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предметов,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геометрических  фигурах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(плоских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объемных),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свойствах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-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отношениях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17780" indent="-342900" algn="just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endParaRPr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97790" indent="-342900" algn="just">
              <a:lnSpc>
                <a:spcPct val="100899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r>
              <a:rPr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«Ориентировка </a:t>
            </a:r>
            <a:r>
              <a:rPr sz="2000" b="1" u="sng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b="1" u="sng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пространстве»:</a:t>
            </a:r>
            <a:r>
              <a:rPr sz="2000" b="1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на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своем теле,  относительно себя, относительно предметов, относительно 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другого лица,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плоскости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пространстве,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листе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 (чистом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клетку),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spc="-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97790" indent="-342900" algn="just">
              <a:lnSpc>
                <a:spcPct val="100899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endParaRPr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665" marR="356870" indent="-342900" algn="just">
              <a:lnSpc>
                <a:spcPct val="101000"/>
              </a:lnSpc>
              <a:spcBef>
                <a:spcPts val="409"/>
              </a:spcBef>
              <a:buClr>
                <a:srgbClr val="B03E99"/>
              </a:buClr>
              <a:buSzPct val="71428"/>
              <a:buFont typeface="Courier New" panose="02070309020205020404" pitchFamily="49" charset="0"/>
              <a:buChar char="o"/>
              <a:tabLst>
                <a:tab pos="210820" algn="l"/>
              </a:tabLst>
            </a:pPr>
            <a:r>
              <a:rPr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«Ориентировка </a:t>
            </a:r>
            <a:r>
              <a:rPr sz="2000" b="1" u="sng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времени»: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частях суток, 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днях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недели, месяцах </a:t>
            </a:r>
            <a:r>
              <a:rPr sz="2000" spc="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временах года; </a:t>
            </a:r>
            <a:r>
              <a:rPr sz="2000" spc="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«чувства 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времени».</a:t>
            </a:r>
          </a:p>
        </p:txBody>
      </p:sp>
    </p:spTree>
    <p:extLst>
      <p:ext uri="{BB962C8B-B14F-4D97-AF65-F5344CB8AC3E}">
        <p14:creationId xmlns:p14="http://schemas.microsoft.com/office/powerpoint/2010/main" val="96965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0201" y="276999"/>
            <a:ext cx="8153399" cy="56682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3600" b="1" spc="-15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по ФЭМП</a:t>
            </a:r>
            <a:endParaRPr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05000" y="1371601"/>
            <a:ext cx="8610600" cy="6197851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299720" indent="-274320">
              <a:spcBef>
                <a:spcPts val="7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720" indent="-274320">
              <a:spcBef>
                <a:spcPts val="7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marR="571500" indent="-274320"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765" marR="571500">
              <a:spcBef>
                <a:spcPts val="6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marR="1560195" indent="-274320"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ПП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(</a:t>
            </a: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уголки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</a:t>
            </a:r>
            <a:r>
              <a:rPr sz="2400" b="1" spc="-2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4765" marR="1560195">
              <a:spcBef>
                <a:spcPts val="6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720" indent="-274320">
              <a:spcBef>
                <a:spcPts val="6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Досуги (викторины,</a:t>
            </a:r>
            <a:r>
              <a:rPr sz="2400" b="1" spc="-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КВН)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720" indent="-274320">
              <a:spcBef>
                <a:spcPts val="60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marR="17780" indent="-274320"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</a:t>
            </a:r>
            <a:r>
              <a:rPr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режимных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моментах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marR="17780" indent="-274320"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720" indent="-274320"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</a:t>
            </a:r>
            <a:r>
              <a:rPr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400">
              <a:spcBef>
                <a:spcPts val="610"/>
              </a:spcBef>
              <a:buClr>
                <a:srgbClr val="B03E99"/>
              </a:buClr>
              <a:buSzPct val="73076"/>
              <a:tabLst>
                <a:tab pos="299720" algn="l"/>
              </a:tabLst>
            </a:pPr>
            <a:endParaRPr lang="ru-RU" sz="2400" b="1" spc="-5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720" indent="-274320">
              <a:spcBef>
                <a:spcPts val="610"/>
              </a:spcBef>
              <a:buClr>
                <a:srgbClr val="B03E99"/>
              </a:buClr>
              <a:buSzPct val="73076"/>
              <a:buFont typeface="Wingdings 2"/>
              <a:buChar char=""/>
              <a:tabLst>
                <a:tab pos="299720" algn="l"/>
              </a:tabLst>
            </a:pPr>
            <a:r>
              <a:rPr lang="ru-RU" sz="2400" b="1" spc="-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</a:t>
            </a:r>
            <a:endParaRPr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56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588</Words>
  <Application>Microsoft Office PowerPoint</Application>
  <PresentationFormat>Широкоэкранный</PresentationFormat>
  <Paragraphs>135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Arial</vt:lpstr>
      <vt:lpstr>Arial Black</vt:lpstr>
      <vt:lpstr>Calibri</vt:lpstr>
      <vt:lpstr>Calibri Light</vt:lpstr>
      <vt:lpstr>Courier New</vt:lpstr>
      <vt:lpstr>Times New Roman</vt:lpstr>
      <vt:lpstr>Trebuchet MS</vt:lpstr>
      <vt:lpstr>Wingdings</vt:lpstr>
      <vt:lpstr>Wingdings 2</vt:lpstr>
      <vt:lpstr>Тема Office</vt:lpstr>
      <vt:lpstr>1_Тема Office</vt:lpstr>
      <vt:lpstr>«Особенности современных форм, методов работы в ДОУ по формированию элементарных математических представлений» </vt:lpstr>
      <vt:lpstr>Презентация PowerPoint</vt:lpstr>
      <vt:lpstr>УСЛОВИЯ, ПОМОГАЮЩИЕ ПРАВИЛЬНО СПЛАНИРОВАТЬ  РАБОТУ  ПО МАТЕМАТИЧЕСКОМУ РАЗВИТИЮ ДОШКОЛЬНИКОВ</vt:lpstr>
      <vt:lpstr>Презентация PowerPoint</vt:lpstr>
      <vt:lpstr>ЗАДАЧИ ФЭМП В  ДОШКОЛЬНОМ ВОЗРАСТЕ</vt:lpstr>
      <vt:lpstr>Презентация PowerPoint</vt:lpstr>
      <vt:lpstr>Дидактические принципы методики обучения ФЭМП</vt:lpstr>
      <vt:lpstr>Краткое содержание разделов по ФЭМП каждой возрастной группы</vt:lpstr>
      <vt:lpstr>Формы работы по ФЭМП</vt:lpstr>
      <vt:lpstr>Презентация PowerPoint</vt:lpstr>
      <vt:lpstr>Презентация PowerPoint</vt:lpstr>
      <vt:lpstr>Структура и методика проведения ОД</vt:lpstr>
      <vt:lpstr>Методы и приёмы, используемые в структурных частях ОД</vt:lpstr>
      <vt:lpstr>Презентация PowerPoint</vt:lpstr>
      <vt:lpstr>Презентация PowerPoint</vt:lpstr>
      <vt:lpstr>Презентация PowerPoint</vt:lpstr>
      <vt:lpstr>СПОСОБЫ ПОДДЕРЖАНИЯ ХОРОШЕЙ  РАБОТОСПОСОБНОСТИ У ДЕТЕЙ НА ЗАНЯТИИ</vt:lpstr>
      <vt:lpstr>ППРС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современных форм, методов работы в ДОУ по формированию элементарных математических представлений» </dc:title>
  <dc:creator>admin</dc:creator>
  <cp:lastModifiedBy>admin</cp:lastModifiedBy>
  <cp:revision>21</cp:revision>
  <dcterms:created xsi:type="dcterms:W3CDTF">2023-01-22T19:51:31Z</dcterms:created>
  <dcterms:modified xsi:type="dcterms:W3CDTF">2024-03-20T22:05:48Z</dcterms:modified>
</cp:coreProperties>
</file>