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5.png" ContentType="image/pn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3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979797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  <a:buNone/>
            </a:pPr>
            <a:fld id="{8AFAC682-A126-43C9-862D-3D6774849FE5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11.12.22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0EB1B0A3-BF2B-45DC-91E9-F1EABFBE0BE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1"/>
          <p:cNvSpPr/>
          <p:nvPr/>
        </p:nvSpPr>
        <p:spPr>
          <a:xfrm>
            <a:off x="439920" y="1124640"/>
            <a:ext cx="8390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6000" spc="-1" strike="noStrike">
                <a:solidFill>
                  <a:srgbClr val="000000"/>
                </a:solidFill>
                <a:latin typeface="Times New Roman"/>
              </a:rPr>
              <a:t>Многоатомные спирты </a:t>
            </a:r>
            <a:endParaRPr b="0" lang="ru-RU" sz="6000" spc="-1" strike="noStrike">
              <a:latin typeface="Arial"/>
            </a:endParaRPr>
          </a:p>
        </p:txBody>
      </p:sp>
      <p:pic>
        <p:nvPicPr>
          <p:cNvPr id="42" name="Picture 10" descr="https://img2.freepng.ru/20180715/ob/kisspng-electronic-cigarette-aerosol-and-liquid-propylene-vapor-icon-5b4b9651b84e87.5897826315316803377549.jpg"/>
          <p:cNvPicPr/>
          <p:nvPr/>
        </p:nvPicPr>
        <p:blipFill>
          <a:blip r:embed="rId1"/>
          <a:stretch/>
        </p:blipFill>
        <p:spPr>
          <a:xfrm>
            <a:off x="4113000" y="3861000"/>
            <a:ext cx="5034960" cy="2996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1"/>
          <p:cNvSpPr/>
          <p:nvPr/>
        </p:nvSpPr>
        <p:spPr>
          <a:xfrm>
            <a:off x="2645280" y="328320"/>
            <a:ext cx="39909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Способы получения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65" name="TextBox 2"/>
          <p:cNvSpPr/>
          <p:nvPr/>
        </p:nvSpPr>
        <p:spPr>
          <a:xfrm>
            <a:off x="1005480" y="1254240"/>
            <a:ext cx="79354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3200" spc="-1" strike="noStrike" u="sng">
                <a:solidFill>
                  <a:srgbClr val="000000"/>
                </a:solidFill>
                <a:uFillTx/>
                <a:latin typeface="Times New Roman"/>
              </a:rPr>
              <a:t>1) </a:t>
            </a:r>
            <a:r>
              <a:rPr b="1" lang="ru-RU" sz="3200" spc="-1" strike="noStrike" u="sng">
                <a:solidFill>
                  <a:srgbClr val="000000"/>
                </a:solidFill>
                <a:uFillTx/>
                <a:latin typeface="Times New Roman"/>
              </a:rPr>
              <a:t>Щелочной гидролиз дигалогеналканов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66" name="TextBox 3"/>
          <p:cNvSpPr/>
          <p:nvPr/>
        </p:nvSpPr>
        <p:spPr>
          <a:xfrm>
            <a:off x="570240" y="2421000"/>
            <a:ext cx="7720200" cy="179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– 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+   2NaOH  =  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– 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+   2NaCl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                    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Cl        Cl                                OH    OH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 descr="https://klimat-56.ru/wp-content/uploads/d/3/d/d3d0c70090611924ac923184d9fc8ae2.jpe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AutoShape 4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AutoShape 6"/>
          <p:cNvSpPr/>
          <p:nvPr/>
        </p:nvSpPr>
        <p:spPr>
          <a:xfrm>
            <a:off x="460440" y="16020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AutoShape 8"/>
          <p:cNvSpPr/>
          <p:nvPr/>
        </p:nvSpPr>
        <p:spPr>
          <a:xfrm>
            <a:off x="612720" y="31284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AutoShape 10"/>
          <p:cNvSpPr/>
          <p:nvPr/>
        </p:nvSpPr>
        <p:spPr>
          <a:xfrm>
            <a:off x="765000" y="4651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3" name="Picture 12" descr="https://ds05.infourok.ru/uploads/ex/04b7/0008559e-57a07a04/img12.jpg"/>
          <p:cNvPicPr/>
          <p:nvPr/>
        </p:nvPicPr>
        <p:blipFill>
          <a:blip r:embed="rId1"/>
          <a:stretch/>
        </p:blipFill>
        <p:spPr>
          <a:xfrm>
            <a:off x="0" y="1188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1"/>
          <p:cNvSpPr/>
          <p:nvPr/>
        </p:nvSpPr>
        <p:spPr>
          <a:xfrm>
            <a:off x="42120" y="404640"/>
            <a:ext cx="913932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Многоатомные спирты</a:t>
            </a: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– это соединения 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у которых  две или несколько гидроксильных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групп расположены у соседних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атомов углерода.  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44" name="Picture 2" descr="https://ozlib.com/htm/img/21/20335/1307.png"/>
          <p:cNvPicPr/>
          <p:nvPr/>
        </p:nvPicPr>
        <p:blipFill>
          <a:blip r:embed="rId1"/>
          <a:stretch/>
        </p:blipFill>
        <p:spPr>
          <a:xfrm>
            <a:off x="79920" y="3213000"/>
            <a:ext cx="9143640" cy="358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1"/>
          <p:cNvSpPr/>
          <p:nvPr/>
        </p:nvSpPr>
        <p:spPr>
          <a:xfrm>
            <a:off x="2363400" y="406080"/>
            <a:ext cx="4356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Номенклатура 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46" name="TextBox 3"/>
          <p:cNvSpPr/>
          <p:nvPr/>
        </p:nvSpPr>
        <p:spPr>
          <a:xfrm>
            <a:off x="624240" y="1917000"/>
            <a:ext cx="3535200" cy="164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– CH – CH – 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3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OH       OH      OH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</p:txBody>
      </p:sp>
      <p:sp>
        <p:nvSpPr>
          <p:cNvPr id="47" name="TextBox 6"/>
          <p:cNvSpPr/>
          <p:nvPr/>
        </p:nvSpPr>
        <p:spPr>
          <a:xfrm>
            <a:off x="611280" y="4095360"/>
            <a:ext cx="3471480" cy="137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– CH – CH – CH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3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OH    OH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48" name="TextBox 7"/>
          <p:cNvSpPr/>
          <p:nvPr/>
        </p:nvSpPr>
        <p:spPr>
          <a:xfrm>
            <a:off x="5278320" y="1969560"/>
            <a:ext cx="28587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Бутантриол-1,2,3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49" name="TextBox 9"/>
          <p:cNvSpPr/>
          <p:nvPr/>
        </p:nvSpPr>
        <p:spPr>
          <a:xfrm>
            <a:off x="5571000" y="4231080"/>
            <a:ext cx="23468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Бутандиол-2,3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"/>
          <p:cNvSpPr/>
          <p:nvPr/>
        </p:nvSpPr>
        <p:spPr>
          <a:xfrm>
            <a:off x="480600" y="730080"/>
            <a:ext cx="340884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CH2 – CH2 – CH2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|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OH                  OH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51" name="TextBox 2"/>
          <p:cNvSpPr/>
          <p:nvPr/>
        </p:nvSpPr>
        <p:spPr>
          <a:xfrm>
            <a:off x="5234040" y="807840"/>
            <a:ext cx="26164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Пропандиол-1,3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52" name="TextBox 3"/>
          <p:cNvSpPr/>
          <p:nvPr/>
        </p:nvSpPr>
        <p:spPr>
          <a:xfrm>
            <a:off x="423360" y="3429000"/>
            <a:ext cx="4536720" cy="137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CH3 – CH – CH – CH  -  CH3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       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|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OH   OH    OH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53" name="TextBox 5"/>
          <p:cNvSpPr/>
          <p:nvPr/>
        </p:nvSpPr>
        <p:spPr>
          <a:xfrm>
            <a:off x="5452560" y="3473640"/>
            <a:ext cx="30006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Пентантриол-2,3,4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1"/>
          <p:cNvSpPr/>
          <p:nvPr/>
        </p:nvSpPr>
        <p:spPr>
          <a:xfrm>
            <a:off x="2004480" y="332640"/>
            <a:ext cx="526212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Физические свойства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55" name="TextBox 2"/>
          <p:cNvSpPr/>
          <p:nvPr/>
        </p:nvSpPr>
        <p:spPr>
          <a:xfrm>
            <a:off x="439920" y="1303560"/>
            <a:ext cx="7890840" cy="441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3200" spc="-1" strike="noStrike" u="sng">
                <a:solidFill>
                  <a:srgbClr val="000000"/>
                </a:solidFill>
                <a:uFillTx/>
                <a:latin typeface="Times New Roman"/>
              </a:rPr>
              <a:t>Этиленгликоль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Бесцветная, вязкая, сиропообразная жидкость;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Обладает спиртовым запахом;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Очень ядовит;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Оказывает опьяняющее действие и может быть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причиной сильных отравлений.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10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8" dur="10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" dur="10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10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5" dur="10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10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1000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2" dur="1000" fill="hold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" dur="1000" fill="hold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1000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9" dur="1000" fill="hold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1000" fill="hold"/>
                                        <p:tgtEl>
                                          <p:spTgt spid="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1000"/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4" dur="1000" fill="hold"/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1000" fill="hold"/>
                                        <p:tgtEl>
                                          <p:spTgt spid="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1"/>
          <p:cNvSpPr/>
          <p:nvPr/>
        </p:nvSpPr>
        <p:spPr>
          <a:xfrm>
            <a:off x="726120" y="332640"/>
            <a:ext cx="7737120" cy="5453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 u="sng">
                <a:solidFill>
                  <a:srgbClr val="000000"/>
                </a:solidFill>
                <a:uFillTx/>
                <a:latin typeface="Times New Roman"/>
              </a:rPr>
              <a:t>Глицерин 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44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Бесцветная, вязкая жидкость;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Смешивается с водой в любых соотношениях;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Сладкая на вкус 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Без запаха 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Обладает высокой гигроскопичностью. 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6" dur="indefinite" restart="never" nodeType="tmRoot">
          <p:childTnLst>
            <p:seq>
              <p:cTn id="97" dur="indefinite" nodeType="mainSeq">
                <p:childTnLst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100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1000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0" dur="100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1000"/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7" dur="1000" fill="hold"/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8" dur="1000" fill="hold"/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1000"/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4" dur="1000" fill="hold"/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" dur="1000" fill="hold"/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1000"/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1" dur="1000" fill="hold"/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2" dur="1000" fill="hold"/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1"/>
          <p:cNvSpPr/>
          <p:nvPr/>
        </p:nvSpPr>
        <p:spPr>
          <a:xfrm>
            <a:off x="2286000" y="233280"/>
            <a:ext cx="43156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Химические свойства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58" name="TextBox 2"/>
          <p:cNvSpPr/>
          <p:nvPr/>
        </p:nvSpPr>
        <p:spPr>
          <a:xfrm>
            <a:off x="107640" y="950760"/>
            <a:ext cx="837792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I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3200" spc="-1" strike="noStrike" u="sng">
                <a:solidFill>
                  <a:srgbClr val="000000"/>
                </a:solidFill>
                <a:uFillTx/>
                <a:latin typeface="Times New Roman"/>
              </a:rPr>
              <a:t>Реакции этерификации</a:t>
            </a:r>
            <a:r>
              <a:rPr b="1" lang="en-US" sz="3200" spc="-1" strike="noStrike" u="sng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(c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 неорганическими кислотами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3200" spc="-1" strike="noStrike" u="sng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59" name="Picture 2" descr="https://m.studme.org/htm/img/33/3833/635.png"/>
          <p:cNvPicPr/>
          <p:nvPr/>
        </p:nvPicPr>
        <p:blipFill>
          <a:blip r:embed="rId1"/>
          <a:stretch/>
        </p:blipFill>
        <p:spPr>
          <a:xfrm>
            <a:off x="0" y="3273120"/>
            <a:ext cx="9143640" cy="3584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3" dur="indefinite" restart="never" nodeType="tmRoot">
          <p:childTnLst>
            <p:seq>
              <p:cTn id="134" dur="indefinite" nodeType="mainSeq">
                <p:childTnLst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1"/>
          <p:cNvSpPr/>
          <p:nvPr/>
        </p:nvSpPr>
        <p:spPr>
          <a:xfrm>
            <a:off x="1263960" y="404640"/>
            <a:ext cx="59068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Реакция этерификации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( с органическими кислотами)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61" name="Picture 4" descr="https://i0.wp.com/edufuture.biz/images/e/eb/HimR10-85.jpg"/>
          <p:cNvPicPr/>
          <p:nvPr/>
        </p:nvPicPr>
        <p:blipFill>
          <a:blip r:embed="rId1"/>
          <a:stretch/>
        </p:blipFill>
        <p:spPr>
          <a:xfrm>
            <a:off x="107640" y="1989000"/>
            <a:ext cx="8856720" cy="4669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https://m.studref.com/htm/img/33/8962/1138.png"/>
          <p:cNvPicPr/>
          <p:nvPr/>
        </p:nvPicPr>
        <p:blipFill>
          <a:blip r:embed="rId1"/>
          <a:stretch/>
        </p:blipFill>
        <p:spPr>
          <a:xfrm>
            <a:off x="277560" y="2277000"/>
            <a:ext cx="8640720" cy="3528000"/>
          </a:xfrm>
          <a:prstGeom prst="rect">
            <a:avLst/>
          </a:prstGeom>
          <a:ln w="0">
            <a:noFill/>
          </a:ln>
        </p:spPr>
      </p:pic>
      <p:sp>
        <p:nvSpPr>
          <p:cNvPr id="63" name="TextBox 2"/>
          <p:cNvSpPr/>
          <p:nvPr/>
        </p:nvSpPr>
        <p:spPr>
          <a:xfrm>
            <a:off x="1271880" y="404640"/>
            <a:ext cx="640188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II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Межмолекулярная дегидратация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Application>LibreOffice/7.2.5.2$Windows_X86_64 LibreOffice_project/499f9727c189e6ef3471021d6132d4c694f357e5</Application>
  <AppVersion>15.0000</AppVersion>
  <Words>180</Words>
  <Paragraphs>59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2022-04-11T10:06:17Z</dcterms:created>
  <dc:creator>плеер</dc:creator>
  <dc:description/>
  <dc:language>ru-RU</dc:language>
  <cp:lastModifiedBy>плеер</cp:lastModifiedBy>
  <dcterms:modified xsi:type="dcterms:W3CDTF">2022-04-11T11:29:53Z</dcterms:modified>
  <cp:revision>10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12</vt:i4>
  </property>
</Properties>
</file>