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1" r:id="rId6"/>
    <p:sldId id="266" r:id="rId7"/>
    <p:sldId id="267" r:id="rId8"/>
    <p:sldId id="268" r:id="rId9"/>
    <p:sldId id="270" r:id="rId10"/>
    <p:sldId id="271" r:id="rId11"/>
    <p:sldId id="269" r:id="rId12"/>
    <p:sldId id="272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D40F4-AE83-49CF-AFB7-FA038E4F6DBA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03568-74CB-4F04-BD37-17F6A3DA0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31640" y="4869160"/>
            <a:ext cx="7083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Макеева С.В., заместитель директора по СО</a:t>
            </a:r>
            <a:endParaRPr lang="ru-RU" sz="24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Рисунок 10" descr="Персонифицированная модель профессионального развития педагога: коучинговые  инструменты — Коучинг в образовани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1" y="2773941"/>
            <a:ext cx="2399789" cy="194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Горковская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средняя общеобразовательная школа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41310" y="1484784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Формирование </a:t>
            </a:r>
            <a:r>
              <a:rPr lang="ru-RU" sz="3200" b="1" dirty="0" err="1"/>
              <a:t>метапредметных</a:t>
            </a:r>
            <a:r>
              <a:rPr lang="ru-RU" sz="3200" b="1" dirty="0"/>
              <a:t> результатов в рамках обновленных ФГОС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5"/>
            <a:ext cx="7992888" cy="720081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Требование к учителю</a:t>
            </a:r>
            <a:br>
              <a:rPr lang="ru-RU" sz="3200" b="1" dirty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776864" cy="2304256"/>
          </a:xfrm>
        </p:spPr>
        <p:txBody>
          <a:bodyPr>
            <a:noAutofit/>
          </a:bodyPr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Не говорить лишнего: не повторять задание, не озвучивать информацию, которая есть в учебнике, не повторять без необходимости ответ </a:t>
            </a:r>
            <a:r>
              <a:rPr lang="ru-RU" sz="2000" dirty="0" smtClean="0">
                <a:solidFill>
                  <a:schemeClr val="tx1"/>
                </a:solidFill>
              </a:rPr>
              <a:t>ученика!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Добиваться </a:t>
            </a:r>
            <a:r>
              <a:rPr lang="ru-RU" sz="2000" dirty="0">
                <a:solidFill>
                  <a:schemeClr val="tx1"/>
                </a:solidFill>
              </a:rPr>
              <a:t>от учеников аргументированных </a:t>
            </a:r>
            <a:r>
              <a:rPr lang="ru-RU" sz="2000" dirty="0" smtClean="0">
                <a:solidFill>
                  <a:schemeClr val="tx1"/>
                </a:solidFill>
              </a:rPr>
              <a:t>ответов.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Не </a:t>
            </a:r>
            <a:r>
              <a:rPr lang="ru-RU" sz="2000" dirty="0">
                <a:solidFill>
                  <a:schemeClr val="tx1"/>
                </a:solidFill>
              </a:rPr>
              <a:t>произносить слов «неправильно», «неверно» - пусть ученики сами заметят ошибку, исправят и оценят ответ </a:t>
            </a:r>
            <a:r>
              <a:rPr lang="ru-RU" sz="2000" dirty="0" smtClean="0">
                <a:solidFill>
                  <a:schemeClr val="tx1"/>
                </a:solidFill>
              </a:rPr>
              <a:t>товарища.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Чётко </a:t>
            </a:r>
            <a:r>
              <a:rPr lang="ru-RU" sz="2000" dirty="0">
                <a:solidFill>
                  <a:schemeClr val="tx1"/>
                </a:solidFill>
              </a:rPr>
              <a:t>и точно формулировать </a:t>
            </a:r>
            <a:r>
              <a:rPr lang="ru-RU" sz="2000" dirty="0" smtClean="0">
                <a:solidFill>
                  <a:schemeClr val="tx1"/>
                </a:solidFill>
              </a:rPr>
              <a:t>задание.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Способность </a:t>
            </a:r>
            <a:r>
              <a:rPr lang="ru-RU" sz="2000" dirty="0">
                <a:solidFill>
                  <a:schemeClr val="tx1"/>
                </a:solidFill>
              </a:rPr>
              <a:t>к </a:t>
            </a:r>
            <a:r>
              <a:rPr lang="ru-RU" sz="2000" dirty="0" smtClean="0">
                <a:solidFill>
                  <a:schemeClr val="tx1"/>
                </a:solidFill>
              </a:rPr>
              <a:t>импровизации.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Основная </a:t>
            </a:r>
            <a:r>
              <a:rPr lang="ru-RU" sz="2000" dirty="0">
                <a:solidFill>
                  <a:schemeClr val="tx1"/>
                </a:solidFill>
              </a:rPr>
              <a:t>деятельность учителя не на уроке, а в процессе подготовки к нему, в подборе материала и </a:t>
            </a:r>
            <a:r>
              <a:rPr lang="ru-RU" sz="2000" dirty="0" err="1">
                <a:solidFill>
                  <a:schemeClr val="tx1"/>
                </a:solidFill>
              </a:rPr>
              <a:t>сценировании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урока.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Учитель </a:t>
            </a:r>
            <a:r>
              <a:rPr lang="ru-RU" sz="2000" dirty="0">
                <a:solidFill>
                  <a:schemeClr val="tx1"/>
                </a:solidFill>
              </a:rPr>
              <a:t>не актёр, а режиссёр!</a:t>
            </a: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087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132856"/>
            <a:ext cx="7704856" cy="237626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Какая внеурочная деятельность способствует формированию </a:t>
            </a:r>
            <a:r>
              <a:rPr lang="ru-RU" sz="4000" b="1" dirty="0" err="1">
                <a:solidFill>
                  <a:srgbClr val="C00000"/>
                </a:solidFill>
              </a:rPr>
              <a:t>метапредметных</a:t>
            </a:r>
            <a:r>
              <a:rPr lang="ru-RU" sz="4000" b="1" dirty="0">
                <a:solidFill>
                  <a:srgbClr val="C00000"/>
                </a:solidFill>
              </a:rPr>
              <a:t> умений?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848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988424" cy="147002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Выберите афоризм, который больше всего подходит к </a:t>
            </a:r>
            <a:r>
              <a:rPr lang="ru-RU" sz="3200" b="1" dirty="0" smtClean="0">
                <a:solidFill>
                  <a:srgbClr val="C00000"/>
                </a:solidFill>
              </a:rPr>
              <a:t>вашему состоянию: </a:t>
            </a:r>
            <a:r>
              <a:rPr lang="ru-RU" sz="3200" b="1" dirty="0">
                <a:solidFill>
                  <a:srgbClr val="C00000"/>
                </a:solidFill>
              </a:rPr>
              <a:t/>
            </a:r>
            <a:br>
              <a:rPr lang="ru-RU" sz="3200" b="1" dirty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7920880" cy="4104456"/>
          </a:xfrm>
        </p:spPr>
        <p:txBody>
          <a:bodyPr>
            <a:normAutofit fontScale="55000" lnSpcReduction="20000"/>
          </a:bodyPr>
          <a:lstStyle/>
          <a:p>
            <a:pPr marL="571500" lvl="0" indent="-571500" algn="just">
              <a:buFont typeface="Arial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</a:rPr>
              <a:t>«Для того чтобы усовершенствовать ум, надо больше размышлять, чем заучивать» Р. Декарт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pPr marL="571500" lvl="0" indent="-571500" algn="just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«</a:t>
            </a:r>
            <a:r>
              <a:rPr lang="ru-RU" sz="3600" dirty="0">
                <a:solidFill>
                  <a:schemeClr val="tx1"/>
                </a:solidFill>
              </a:rPr>
              <a:t>Хорошими люди становятся от упражнения, чем от природы». </a:t>
            </a:r>
            <a:r>
              <a:rPr lang="ru-RU" sz="3600" dirty="0" err="1">
                <a:solidFill>
                  <a:schemeClr val="tx1"/>
                </a:solidFill>
              </a:rPr>
              <a:t>Демокрит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pPr marL="571500" lvl="0" indent="-571500" algn="just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«</a:t>
            </a:r>
            <a:r>
              <a:rPr lang="ru-RU" sz="3600" dirty="0">
                <a:solidFill>
                  <a:schemeClr val="tx1"/>
                </a:solidFill>
              </a:rPr>
              <a:t>Когда человек не знает, к какой пристани он держит путь, для него не один ветер не будет попутным». Сенека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pPr marL="571500" lvl="0" indent="-571500" algn="just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«</a:t>
            </a:r>
            <a:r>
              <a:rPr lang="ru-RU" sz="3600" dirty="0">
                <a:solidFill>
                  <a:schemeClr val="tx1"/>
                </a:solidFill>
              </a:rPr>
              <a:t>Мало обладать выдающимися качествами, надо ещё уметь ими пользоваться». Ф. Ларошфуко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pPr marL="571500" lvl="0" indent="-571500" algn="just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«</a:t>
            </a:r>
            <a:r>
              <a:rPr lang="ru-RU" sz="3600" dirty="0">
                <a:solidFill>
                  <a:schemeClr val="tx1"/>
                </a:solidFill>
              </a:rPr>
              <a:t>Самое полезное в жизни – это собственный опыт». В. Скотт. 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571500" lvl="0" indent="-571500" algn="just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«</a:t>
            </a:r>
            <a:r>
              <a:rPr lang="ru-RU" sz="3600" dirty="0">
                <a:solidFill>
                  <a:schemeClr val="tx1"/>
                </a:solidFill>
              </a:rPr>
              <a:t>Опыт ценнее тысячи мнений, рожденных воображением» М.В.  Ломоносова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pPr marL="571500" lvl="0" indent="-571500" algn="just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«</a:t>
            </a:r>
            <a:r>
              <a:rPr lang="ru-RU" sz="3600" dirty="0">
                <a:solidFill>
                  <a:schemeClr val="tx1"/>
                </a:solidFill>
              </a:rPr>
              <a:t>Мудрость – это глубокий ум, опирающийся на жизненный опыт» (словарь С.И. Ожегова).</a:t>
            </a:r>
          </a:p>
          <a:p>
            <a:r>
              <a:rPr lang="ru-RU" sz="36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7789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Метапредметность – это культура воспитания интеллекта.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96752"/>
            <a:ext cx="777686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Эпиграф:  </a:t>
            </a:r>
            <a:endParaRPr lang="ru-RU" sz="4000" dirty="0" smtClean="0"/>
          </a:p>
          <a:p>
            <a:pPr algn="just"/>
            <a:r>
              <a:rPr lang="ru-RU" sz="4000" dirty="0" smtClean="0"/>
              <a:t>«</a:t>
            </a:r>
            <a:r>
              <a:rPr lang="ru-RU" sz="4000" dirty="0"/>
              <a:t>Жизнь на уроке должна стать подлинной</a:t>
            </a:r>
            <a:r>
              <a:rPr lang="ru-RU" sz="4000" i="1" dirty="0"/>
              <a:t>. </a:t>
            </a:r>
            <a:r>
              <a:rPr lang="ru-RU" sz="4000" dirty="0" smtClean="0"/>
              <a:t>Сделать </a:t>
            </a:r>
            <a:r>
              <a:rPr lang="ru-RU" sz="4000" dirty="0"/>
              <a:t>ее такой – задача каждого из нас»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катерина\Desktop\Без названия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064896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3290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70025"/>
          </a:xfrm>
        </p:spPr>
        <p:txBody>
          <a:bodyPr/>
          <a:lstStyle/>
          <a:p>
            <a:r>
              <a:rPr lang="ru-RU" dirty="0"/>
              <a:t>Что такое </a:t>
            </a:r>
            <a:r>
              <a:rPr lang="ru-RU" dirty="0" err="1"/>
              <a:t>м</a:t>
            </a:r>
            <a:r>
              <a:rPr lang="ru-RU" dirty="0" err="1" smtClean="0"/>
              <a:t>етапредметность</a:t>
            </a:r>
            <a:r>
              <a:rPr lang="ru-RU" dirty="0" smtClean="0"/>
              <a:t>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7848872" cy="357795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b="1" dirty="0">
                <a:solidFill>
                  <a:schemeClr val="tx1"/>
                </a:solidFill>
              </a:rPr>
              <a:t>Мета» </a:t>
            </a:r>
            <a:r>
              <a:rPr lang="ru-RU" dirty="0">
                <a:solidFill>
                  <a:schemeClr val="tx1"/>
                </a:solidFill>
              </a:rPr>
              <a:t>– («за», «через», «над»), всеобщее, интегрирующее: метадеятельность, метапредмет, метазнание, метаумение (метаспособ). Иногда это называют универсальными знаниями и способами. Иногда - мыследеятельностью. 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Метапредметность</a:t>
            </a:r>
            <a:r>
              <a:rPr lang="ru-RU" dirty="0">
                <a:solidFill>
                  <a:schemeClr val="tx1"/>
                </a:solidFill>
              </a:rPr>
              <a:t> подразумевает, что существуют обобщенные системы понятий, которые используются везде, а педагог с помощью своего предмета раскрывает какие-то их грани.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1190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438635"/>
              </p:ext>
            </p:extLst>
          </p:nvPr>
        </p:nvGraphicFramePr>
        <p:xfrm>
          <a:off x="683568" y="332656"/>
          <a:ext cx="7704856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2428"/>
                <a:gridCol w="385242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ФГОС второго поколения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Обновленный ФГОС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sz="11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ООО: « … </a:t>
                      </a:r>
                      <a:r>
                        <a:rPr lang="ru-RU" sz="1600" dirty="0" err="1" smtClean="0">
                          <a:effectLst/>
                        </a:rPr>
                        <a:t>метапредметным</a:t>
                      </a:r>
                      <a:r>
                        <a:rPr lang="ru-RU" sz="1600" dirty="0" smtClean="0">
                          <a:effectLst/>
                        </a:rPr>
                        <a:t>, включающим освоенные обучающимися </a:t>
                      </a:r>
                      <a:r>
                        <a:rPr lang="ru-RU" sz="1600" dirty="0" err="1" smtClean="0">
                          <a:effectLst/>
                        </a:rPr>
                        <a:t>межпредметные</a:t>
                      </a:r>
                      <a:r>
                        <a:rPr lang="ru-RU" sz="1600" dirty="0" smtClean="0">
                          <a:effectLst/>
                        </a:rPr>
                        <a:t> понятия и универсальные учебные действия (регулятивные, познавательные, коммуникативные), способность их использования в учебной, познавательной и социальной практике, самостоятельность планирования и осуществления учебной деятельности и организации учебного сотрудничества с педагогами и сверстниками, построение индивидуальной образовательной траектории» (п. 8 ФГОС ООО)  </a:t>
                      </a: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ООО: « … </a:t>
                      </a:r>
                      <a:r>
                        <a:rPr lang="ru-RU" sz="1400" dirty="0" err="1" smtClean="0">
                          <a:effectLst/>
                        </a:rPr>
                        <a:t>метапредметным</a:t>
                      </a:r>
                      <a:r>
                        <a:rPr lang="ru-RU" sz="1400" dirty="0" smtClean="0">
                          <a:effectLst/>
                        </a:rPr>
                        <a:t>, включающим: – освоение обучающимися </a:t>
                      </a:r>
                      <a:r>
                        <a:rPr lang="ru-RU" sz="1400" dirty="0" err="1" smtClean="0">
                          <a:effectLst/>
                        </a:rPr>
                        <a:t>межпредметных</a:t>
                      </a:r>
                      <a:r>
                        <a:rPr lang="ru-RU" sz="1400" dirty="0" smtClean="0">
                          <a:effectLst/>
                        </a:rPr>
                        <a:t> понятий (используются в нескольких предметных областях и позволяют связывать знания из различных учебных предметов, курсов модулей в целостную научную картину мира) и универсальные учебные действия (познавательные, коммуникативные, регулятивные);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– способность их использовать в учебной, познавательной и социальной практике;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– готовность к самостоятельному планированию и осуществлению учебной деятельности и организации учебного сотрудничества с педагогическими работниками и сверстниками, к участию в построении индивидуальной образовательной траектории;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– овладение навыками работы с информацией: восприятие и создание информационных текстов в различных форматах, в том числе цифровых, с учетом назначения информации и ее целевой аудитории» (п. 41 ФГОС-2021 ООО)</a:t>
                      </a:r>
                      <a:endParaRPr lang="ru-RU" sz="14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Что может быть </a:t>
            </a:r>
            <a:r>
              <a:rPr lang="ru-RU" sz="3600" b="1" dirty="0" err="1">
                <a:solidFill>
                  <a:srgbClr val="C00000"/>
                </a:solidFill>
              </a:rPr>
              <a:t>метапредметным</a:t>
            </a:r>
            <a:r>
              <a:rPr lang="ru-RU" dirty="0">
                <a:solidFill>
                  <a:srgbClr val="C00000"/>
                </a:solidFill>
              </a:rPr>
              <a:t>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связи</a:t>
            </a:r>
            <a:r>
              <a:rPr lang="ru-RU" b="1" dirty="0"/>
              <a:t>;</a:t>
            </a:r>
          </a:p>
          <a:p>
            <a:r>
              <a:rPr lang="ru-RU" b="1" dirty="0" smtClean="0"/>
              <a:t>средства </a:t>
            </a:r>
            <a:r>
              <a:rPr lang="ru-RU" b="1" dirty="0"/>
              <a:t>обучения;</a:t>
            </a:r>
          </a:p>
          <a:p>
            <a:r>
              <a:rPr lang="ru-RU" b="1" dirty="0" smtClean="0"/>
              <a:t>формы </a:t>
            </a:r>
            <a:r>
              <a:rPr lang="ru-RU" b="1" dirty="0"/>
              <a:t>обучения;</a:t>
            </a:r>
          </a:p>
          <a:p>
            <a:r>
              <a:rPr lang="ru-RU" b="1" dirty="0" smtClean="0"/>
              <a:t>результаты </a:t>
            </a:r>
            <a:r>
              <a:rPr lang="ru-RU" b="1" dirty="0"/>
              <a:t>обучения;</a:t>
            </a:r>
          </a:p>
          <a:p>
            <a:r>
              <a:rPr lang="ru-RU" b="1" dirty="0" smtClean="0"/>
              <a:t>умения</a:t>
            </a:r>
            <a:r>
              <a:rPr lang="ru-RU" b="1" dirty="0"/>
              <a:t>;</a:t>
            </a:r>
          </a:p>
          <a:p>
            <a:r>
              <a:rPr lang="ru-RU" b="1" dirty="0" smtClean="0"/>
              <a:t>урок</a:t>
            </a:r>
            <a:r>
              <a:rPr lang="ru-RU" b="1" dirty="0"/>
              <a:t>;</a:t>
            </a:r>
          </a:p>
          <a:p>
            <a:r>
              <a:rPr lang="ru-RU" b="1" dirty="0" smtClean="0"/>
              <a:t>занятие</a:t>
            </a:r>
            <a:r>
              <a:rPr lang="ru-RU" b="1" dirty="0"/>
              <a:t>;</a:t>
            </a:r>
          </a:p>
          <a:p>
            <a:r>
              <a:rPr lang="ru-RU" b="1" dirty="0" smtClean="0"/>
              <a:t>задание</a:t>
            </a:r>
            <a:r>
              <a:rPr lang="ru-RU" b="1" dirty="0"/>
              <a:t>;</a:t>
            </a:r>
          </a:p>
          <a:p>
            <a:r>
              <a:rPr lang="ru-RU" b="1" dirty="0" smtClean="0"/>
              <a:t>задача</a:t>
            </a:r>
            <a:r>
              <a:rPr lang="ru-RU" b="1" dirty="0"/>
              <a:t>;</a:t>
            </a:r>
          </a:p>
          <a:p>
            <a:r>
              <a:rPr lang="ru-RU" b="1" dirty="0" smtClean="0"/>
              <a:t>категория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721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Особенности </a:t>
            </a:r>
            <a:r>
              <a:rPr lang="ru-RU" sz="3200" b="1" dirty="0" err="1">
                <a:solidFill>
                  <a:srgbClr val="C00000"/>
                </a:solidFill>
              </a:rPr>
              <a:t>метапредметного</a:t>
            </a:r>
            <a:r>
              <a:rPr lang="ru-RU" sz="3200" b="1" dirty="0">
                <a:solidFill>
                  <a:srgbClr val="C00000"/>
                </a:solidFill>
              </a:rPr>
              <a:t> урока:</a:t>
            </a:r>
            <a:br>
              <a:rPr lang="ru-RU" sz="3200" b="1" dirty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088832" cy="3865984"/>
          </a:xfrm>
        </p:spPr>
        <p:txBody>
          <a:bodyPr>
            <a:normAutofit fontScale="70000" lnSpcReduction="20000"/>
          </a:bodyPr>
          <a:lstStyle/>
          <a:p>
            <a:pPr marL="457200" lvl="0" indent="-457200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Это интегрированный </a:t>
            </a:r>
            <a:r>
              <a:rPr lang="ru-RU" dirty="0" smtClean="0">
                <a:solidFill>
                  <a:schemeClr val="tx1"/>
                </a:solidFill>
              </a:rPr>
              <a:t>урок.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Деятельность</a:t>
            </a:r>
            <a:r>
              <a:rPr lang="ru-RU" dirty="0">
                <a:solidFill>
                  <a:schemeClr val="tx1"/>
                </a:solidFill>
              </a:rPr>
              <a:t>  учащихся организуется не с целью передачи им знаний, а с целью передачи способов работы со </a:t>
            </a:r>
            <a:r>
              <a:rPr lang="ru-RU" dirty="0" smtClean="0">
                <a:solidFill>
                  <a:schemeClr val="tx1"/>
                </a:solidFill>
              </a:rPr>
              <a:t>знанием.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Содержание </a:t>
            </a:r>
            <a:r>
              <a:rPr lang="ru-RU" dirty="0">
                <a:solidFill>
                  <a:schemeClr val="tx1"/>
                </a:solidFill>
              </a:rPr>
              <a:t>составляют </a:t>
            </a:r>
            <a:r>
              <a:rPr lang="ru-RU" dirty="0" err="1">
                <a:solidFill>
                  <a:schemeClr val="tx1"/>
                </a:solidFill>
              </a:rPr>
              <a:t>деятельностные</a:t>
            </a:r>
            <a:r>
              <a:rPr lang="ru-RU" dirty="0">
                <a:solidFill>
                  <a:schemeClr val="tx1"/>
                </a:solidFill>
              </a:rPr>
              <a:t> единицы, носящие универсальный характер:  понятия, модели, схемы, задачи, проблемы и </a:t>
            </a:r>
            <a:r>
              <a:rPr lang="ru-RU" dirty="0" smtClean="0">
                <a:solidFill>
                  <a:schemeClr val="tx1"/>
                </a:solidFill>
              </a:rPr>
              <a:t>т.д.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Системная </a:t>
            </a:r>
            <a:r>
              <a:rPr lang="ru-RU" dirty="0">
                <a:solidFill>
                  <a:schemeClr val="tx1"/>
                </a:solidFill>
              </a:rPr>
              <a:t>работа со способом: если ученик освоил решение задач на три параметра в математике, учитель даёт ему решение задачи этого же типа, но из химии или </a:t>
            </a:r>
            <a:r>
              <a:rPr lang="ru-RU" dirty="0" smtClean="0">
                <a:solidFill>
                  <a:schemeClr val="tx1"/>
                </a:solidFill>
              </a:rPr>
              <a:t>физики.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Учитель </a:t>
            </a:r>
            <a:r>
              <a:rPr lang="ru-RU" dirty="0">
                <a:solidFill>
                  <a:schemeClr val="tx1"/>
                </a:solidFill>
              </a:rPr>
              <a:t>должен хорошо знать свой предмет и его возможности.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257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Структурные элементы урока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7160840" cy="393799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Мобилизующий этап </a:t>
            </a:r>
            <a:r>
              <a:rPr lang="ru-RU" dirty="0">
                <a:solidFill>
                  <a:schemeClr val="tx1"/>
                </a:solidFill>
              </a:rPr>
              <a:t>– включение учащихся в активную интеллектуальную деятельность.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Целеполагание</a:t>
            </a:r>
            <a:r>
              <a:rPr lang="ru-RU" dirty="0">
                <a:solidFill>
                  <a:schemeClr val="tx1"/>
                </a:solidFill>
              </a:rPr>
              <a:t> – формулирование учащимися целей урока по схеме: вспомнить – узнать – уметь.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Момент осознания учащимися  недостаточности имеющихся знаний и умений</a:t>
            </a:r>
            <a:r>
              <a:rPr lang="ru-RU" dirty="0">
                <a:solidFill>
                  <a:schemeClr val="tx1"/>
                </a:solidFill>
              </a:rPr>
              <a:t>. Коммуникация.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Взаимопроверка и взаимоконтроль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Рефлексия</a:t>
            </a:r>
            <a:r>
              <a:rPr lang="ru-RU" dirty="0">
                <a:solidFill>
                  <a:schemeClr val="tx1"/>
                </a:solidFill>
              </a:rPr>
              <a:t> – осознание учеником и воспроизведение в речи того, чему научился и каким способом действовал.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1383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Требования к заданиям на уроке</a:t>
            </a:r>
            <a:br>
              <a:rPr lang="ru-RU" sz="3600" b="1" dirty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7632848" cy="3168352"/>
          </a:xfrm>
        </p:spPr>
        <p:txBody>
          <a:bodyPr>
            <a:normAutofit fontScale="92500" lnSpcReduction="20000"/>
          </a:bodyPr>
          <a:lstStyle/>
          <a:p>
            <a:pPr marL="457200" lvl="0" indent="-457200" algn="just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Повышенный уровень сложности,  проблемный и поисковый </a:t>
            </a:r>
            <a:r>
              <a:rPr lang="ru-RU" dirty="0" smtClean="0">
                <a:solidFill>
                  <a:schemeClr val="tx1"/>
                </a:solidFill>
              </a:rPr>
              <a:t>характер.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Задания </a:t>
            </a:r>
            <a:r>
              <a:rPr lang="ru-RU" dirty="0">
                <a:solidFill>
                  <a:schemeClr val="tx1"/>
                </a:solidFill>
              </a:rPr>
              <a:t>должны предполагать необходимость комплексного применения знаний и умений, которыми владеет ученик, и стимулировать освоение им новых способов </a:t>
            </a:r>
            <a:r>
              <a:rPr lang="ru-RU" dirty="0" err="1">
                <a:solidFill>
                  <a:schemeClr val="tx1"/>
                </a:solidFill>
              </a:rPr>
              <a:t>мыследеятельности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5917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E36C0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594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Что такое метапредметность? </vt:lpstr>
      <vt:lpstr>Презентация PowerPoint</vt:lpstr>
      <vt:lpstr>Что может быть метапредметным? </vt:lpstr>
      <vt:lpstr>Особенности метапредметного урока: </vt:lpstr>
      <vt:lpstr>Структурные элементы урока </vt:lpstr>
      <vt:lpstr>Требования к заданиям на уроке </vt:lpstr>
      <vt:lpstr>Требование к учителю </vt:lpstr>
      <vt:lpstr>Какая внеурочная деятельность способствует формированию метапредметных умений? </vt:lpstr>
      <vt:lpstr>Выберите афоризм, который больше всего подходит к вашему состоянию:  </vt:lpstr>
      <vt:lpstr>Метапредметность – это культура воспитания интеллекта.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Екатерина</cp:lastModifiedBy>
  <cp:revision>9</cp:revision>
  <dcterms:created xsi:type="dcterms:W3CDTF">2014-07-07T16:32:58Z</dcterms:created>
  <dcterms:modified xsi:type="dcterms:W3CDTF">2024-03-20T10:37:17Z</dcterms:modified>
</cp:coreProperties>
</file>