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"/>
  </p:notesMasterIdLst>
  <p:sldIdLst>
    <p:sldId id="280" r:id="rId2"/>
    <p:sldId id="327" r:id="rId3"/>
    <p:sldId id="333" r:id="rId4"/>
    <p:sldId id="328" r:id="rId5"/>
    <p:sldId id="329" r:id="rId6"/>
    <p:sldId id="332" r:id="rId7"/>
    <p:sldId id="32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Monotype Corsiva" pitchFamily="66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  <a:srgbClr val="FFFFDD"/>
    <a:srgbClr val="F6F5F0"/>
    <a:srgbClr val="FFFFFF"/>
    <a:srgbClr val="EBF3FF"/>
    <a:srgbClr val="8CB5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83" autoAdjust="0"/>
    <p:restoredTop sz="94660"/>
  </p:normalViewPr>
  <p:slideViewPr>
    <p:cSldViewPr>
      <p:cViewPr varScale="1">
        <p:scale>
          <a:sx n="115" d="100"/>
          <a:sy n="115" d="100"/>
        </p:scale>
        <p:origin x="117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F3A161E-0C8F-4477-9BA5-25B9365A4FAA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C9AB161-19E7-464E-B0F1-AD93378CB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132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1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49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7368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737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6846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628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2DAC7C-5720-4038-987C-C5AF61159855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218C4-5786-40D5-9C4F-1BB90A0B1F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84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EB23D4-DE1B-4D10-90F6-C6A43CEBF039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109656-AAE4-4E12-8960-0B13B45833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8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1ABE25-56DE-4D31-BB05-0FFFA1406C7F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4F8AE0-9BF1-4260-AC36-6C173ECF19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2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37B8D-56E5-41DE-A41A-ED16BA932563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EB181800-226B-4BEC-AE66-06AE64172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89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1A909A-02F0-467E-AA3C-D4671AC01640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43FAB0C9-5C19-4301-A011-D0E72891DB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4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BAB8D-48D8-4C35-BBBB-97749C93F39B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05171823-ABFF-46EB-87C2-54C133BD63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2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FDFE67-23E8-46D9-A960-287DD911956D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B35BB-472E-4C7D-9242-00AD33254F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17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5BE27A-878D-419D-9F55-B941351ECF9E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0E3BF-B09B-40FE-BD79-4D76D8B25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51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DADA43-8DDE-45FF-B821-5AFF36A219F1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21EF99-182C-4AFE-BABF-77910FB3E6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41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5F1524-B8B1-4993-BA63-18FE5D7633BF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A2DE772F-9B73-4F41-989C-CA95E5A7B6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0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7B6194E-25CB-4945-B472-42ABF0D822B4}" type="datetimeFigureOut">
              <a:rPr lang="ru-RU" smtClean="0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CB6C549E-6A0F-496C-8EAD-9AAE3EA97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7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260350"/>
            <a:ext cx="197802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99592" y="1340768"/>
            <a:ext cx="8209607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Геометрия 10 класс </a:t>
            </a:r>
          </a:p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</a:rPr>
              <a:t>«</a:t>
            </a:r>
            <a:r>
              <a:rPr lang="ru-RU" sz="5400" b="1" i="1" dirty="0" smtClean="0">
                <a:solidFill>
                  <a:srgbClr val="000000"/>
                </a:solidFill>
                <a:latin typeface="Times New Roman" pitchFamily="18" charset="0"/>
              </a:rPr>
              <a:t>Тетраэдр, параллелепипед»</a:t>
            </a:r>
            <a:r>
              <a:rPr lang="ru-RU" sz="6000" b="1" i="1" dirty="0" smtClean="0">
                <a:latin typeface="Times New Roman" pitchFamily="18" charset="0"/>
              </a:rPr>
              <a:t> </a:t>
            </a:r>
            <a:endParaRPr lang="ru-RU" sz="6000" b="1" i="1" dirty="0">
              <a:latin typeface="Times New Roman" pitchFamily="18" charset="0"/>
            </a:endParaRPr>
          </a:p>
        </p:txBody>
      </p:sp>
      <p:pic>
        <p:nvPicPr>
          <p:cNvPr id="18439" name="Picture 7" descr="COBJ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509120"/>
            <a:ext cx="987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2"/>
          <p:cNvGrpSpPr>
            <a:grpSpLocks/>
          </p:cNvGrpSpPr>
          <p:nvPr/>
        </p:nvGrpSpPr>
        <p:grpSpPr bwMode="auto">
          <a:xfrm>
            <a:off x="5330825" y="2535238"/>
            <a:ext cx="2290763" cy="2859087"/>
            <a:chOff x="5330087" y="2534898"/>
            <a:chExt cx="2290837" cy="2859774"/>
          </a:xfrm>
        </p:grpSpPr>
        <p:sp>
          <p:nvSpPr>
            <p:cNvPr id="46" name="Равнобедренный треугольник 45"/>
            <p:cNvSpPr/>
            <p:nvPr/>
          </p:nvSpPr>
          <p:spPr>
            <a:xfrm rot="1346890">
              <a:off x="5789252" y="2732678"/>
              <a:ext cx="1189427" cy="2640993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100000">
                  <a:schemeClr val="tx2">
                    <a:lumMod val="60000"/>
                    <a:lumOff val="40000"/>
                    <a:shade val="30000"/>
                    <a:satMod val="115000"/>
                    <a:alpha val="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Равнобедренный треугольник 46"/>
            <p:cNvSpPr/>
            <p:nvPr/>
          </p:nvSpPr>
          <p:spPr>
            <a:xfrm rot="20760460">
              <a:off x="6065435" y="2534898"/>
              <a:ext cx="1227973" cy="2859774"/>
            </a:xfrm>
            <a:prstGeom prst="triangle">
              <a:avLst>
                <a:gd name="adj" fmla="val 50662"/>
              </a:avLst>
            </a:prstGeom>
            <a:gradFill flip="none" rotWithShape="1">
              <a:gsLst>
                <a:gs pos="76000">
                  <a:schemeClr val="tx2">
                    <a:lumMod val="60000"/>
                    <a:lumOff val="40000"/>
                    <a:shade val="30000"/>
                    <a:satMod val="115000"/>
                    <a:alpha val="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9" name="Прямая соединительная линия 48"/>
            <p:cNvCxnSpPr/>
            <p:nvPr/>
          </p:nvCxnSpPr>
          <p:spPr>
            <a:xfrm rot="16200000" flipH="1">
              <a:off x="6396906" y="3980107"/>
              <a:ext cx="157200" cy="2290837"/>
            </a:xfrm>
            <a:prstGeom prst="line">
              <a:avLst/>
            </a:prstGeom>
            <a:ln w="285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Прямоугольник 73"/>
          <p:cNvSpPr>
            <a:spLocks noChangeArrowheads="1"/>
          </p:cNvSpPr>
          <p:nvPr/>
        </p:nvSpPr>
        <p:spPr bwMode="auto">
          <a:xfrm>
            <a:off x="3402039" y="404664"/>
            <a:ext cx="242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002060"/>
                </a:solidFill>
                <a:latin typeface="Segoe Script" pitchFamily="34" charset="0"/>
              </a:rPr>
              <a:t>Тетраэдр</a:t>
            </a:r>
          </a:p>
        </p:txBody>
      </p:sp>
      <p:sp>
        <p:nvSpPr>
          <p:cNvPr id="87" name="Прямоугольник 86"/>
          <p:cNvSpPr>
            <a:spLocks noChangeArrowheads="1"/>
          </p:cNvSpPr>
          <p:nvPr/>
        </p:nvSpPr>
        <p:spPr bwMode="auto">
          <a:xfrm>
            <a:off x="539552" y="1904941"/>
            <a:ext cx="424904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Поверхность, составленная из четырёх треугольников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ABC, DAB, DBC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DCA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, называется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тетраэдром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 обозначается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DABC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.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6215074" y="2181517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929190" y="4857760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57950" y="5500702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B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643834" y="5000636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C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357686" y="3000372"/>
            <a:ext cx="128588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грани</a:t>
            </a:r>
          </a:p>
        </p:txBody>
      </p:sp>
      <p:grpSp>
        <p:nvGrpSpPr>
          <p:cNvPr id="3" name="Группа 114"/>
          <p:cNvGrpSpPr>
            <a:grpSpLocks/>
          </p:cNvGrpSpPr>
          <p:nvPr/>
        </p:nvGrpSpPr>
        <p:grpSpPr bwMode="auto">
          <a:xfrm>
            <a:off x="5786438" y="2000250"/>
            <a:ext cx="1857375" cy="3349625"/>
            <a:chOff x="5786446" y="2000240"/>
            <a:chExt cx="1857389" cy="3350039"/>
          </a:xfrm>
        </p:grpSpPr>
        <p:cxnSp>
          <p:nvCxnSpPr>
            <p:cNvPr id="97" name="Прямая со стрелкой 96"/>
            <p:cNvCxnSpPr/>
            <p:nvPr/>
          </p:nvCxnSpPr>
          <p:spPr>
            <a:xfrm rot="5400000">
              <a:off x="6429293" y="2428964"/>
              <a:ext cx="1643266" cy="78581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 стрелкой 97"/>
            <p:cNvCxnSpPr/>
            <p:nvPr/>
          </p:nvCxnSpPr>
          <p:spPr>
            <a:xfrm rot="5400000">
              <a:off x="6179260" y="2178931"/>
              <a:ext cx="1643266" cy="128588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 стрелкой 100"/>
            <p:cNvCxnSpPr/>
            <p:nvPr/>
          </p:nvCxnSpPr>
          <p:spPr>
            <a:xfrm rot="10800000" flipV="1">
              <a:off x="6000760" y="2071687"/>
              <a:ext cx="1643075" cy="121458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 стрелкой 104"/>
            <p:cNvCxnSpPr/>
            <p:nvPr/>
          </p:nvCxnSpPr>
          <p:spPr>
            <a:xfrm rot="5400000">
              <a:off x="5679110" y="3107709"/>
              <a:ext cx="3072193" cy="85725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 стрелкой 106"/>
            <p:cNvCxnSpPr/>
            <p:nvPr/>
          </p:nvCxnSpPr>
          <p:spPr>
            <a:xfrm rot="5400000">
              <a:off x="5663219" y="3369664"/>
              <a:ext cx="3350039" cy="61119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Прямая со стрелкой 111"/>
            <p:cNvCxnSpPr/>
            <p:nvPr/>
          </p:nvCxnSpPr>
          <p:spPr>
            <a:xfrm rot="5400000">
              <a:off x="5143322" y="2643364"/>
              <a:ext cx="3143638" cy="185738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Прямоугольник 113"/>
          <p:cNvSpPr/>
          <p:nvPr/>
        </p:nvSpPr>
        <p:spPr>
          <a:xfrm>
            <a:off x="7215206" y="1571612"/>
            <a:ext cx="128588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рёбра</a:t>
            </a:r>
          </a:p>
        </p:txBody>
      </p:sp>
      <p:grpSp>
        <p:nvGrpSpPr>
          <p:cNvPr id="4" name="Группа 132"/>
          <p:cNvGrpSpPr>
            <a:grpSpLocks/>
          </p:cNvGrpSpPr>
          <p:nvPr/>
        </p:nvGrpSpPr>
        <p:grpSpPr bwMode="auto">
          <a:xfrm>
            <a:off x="5214938" y="2643188"/>
            <a:ext cx="2406650" cy="3714750"/>
            <a:chOff x="5214942" y="2643183"/>
            <a:chExt cx="2405983" cy="3714776"/>
          </a:xfrm>
        </p:grpSpPr>
        <p:cxnSp>
          <p:nvCxnSpPr>
            <p:cNvPr id="117" name="Прямая со стрелкой 116"/>
            <p:cNvCxnSpPr/>
            <p:nvPr/>
          </p:nvCxnSpPr>
          <p:spPr>
            <a:xfrm rot="5400000" flipH="1" flipV="1">
              <a:off x="4617227" y="5644389"/>
              <a:ext cx="1311284" cy="115855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 стрелкой 118"/>
            <p:cNvCxnSpPr/>
            <p:nvPr/>
          </p:nvCxnSpPr>
          <p:spPr>
            <a:xfrm flipV="1">
              <a:off x="5214942" y="5500703"/>
              <a:ext cx="1142683" cy="857256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 стрелкой 121"/>
            <p:cNvCxnSpPr>
              <a:endCxn id="88" idx="2"/>
            </p:cNvCxnSpPr>
            <p:nvPr/>
          </p:nvCxnSpPr>
          <p:spPr>
            <a:xfrm rot="5400000" flipH="1" flipV="1">
              <a:off x="3937624" y="3920501"/>
              <a:ext cx="3714776" cy="1160140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 стрелкой 129"/>
            <p:cNvCxnSpPr>
              <a:endCxn id="47" idx="4"/>
            </p:cNvCxnSpPr>
            <p:nvPr/>
          </p:nvCxnSpPr>
          <p:spPr>
            <a:xfrm flipV="1">
              <a:off x="5214942" y="5203838"/>
              <a:ext cx="2405983" cy="1154121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Прямоугольник 133"/>
          <p:cNvSpPr/>
          <p:nvPr/>
        </p:nvSpPr>
        <p:spPr>
          <a:xfrm>
            <a:off x="4464794" y="6162844"/>
            <a:ext cx="20717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вершины</a:t>
            </a:r>
          </a:p>
        </p:txBody>
      </p:sp>
      <p:sp>
        <p:nvSpPr>
          <p:cNvPr id="135" name="Прямоугольник 134"/>
          <p:cNvSpPr>
            <a:spLocks noChangeArrowheads="1"/>
          </p:cNvSpPr>
          <p:nvPr/>
        </p:nvSpPr>
        <p:spPr bwMode="auto">
          <a:xfrm>
            <a:off x="562452" y="3978542"/>
            <a:ext cx="40005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Тетраэдр имеет </a:t>
            </a:r>
            <a:endParaRPr lang="ru-RU" altLang="ru-RU" sz="2000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 eaLnBrk="1" hangingPunct="1"/>
            <a:r>
              <a:rPr lang="ru-RU" altLang="ru-RU" sz="2000" dirty="0" smtClean="0">
                <a:solidFill>
                  <a:srgbClr val="002060"/>
                </a:solidFill>
                <a:latin typeface="Segoe Script" pitchFamily="34" charset="0"/>
              </a:rPr>
              <a:t>4 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грани, </a:t>
            </a:r>
            <a:endParaRPr lang="ru-RU" altLang="ru-RU" sz="2000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 algn="ctr" eaLnBrk="1" hangingPunct="1"/>
            <a:r>
              <a:rPr lang="ru-RU" altLang="ru-RU" sz="2000" dirty="0" smtClean="0">
                <a:solidFill>
                  <a:srgbClr val="002060"/>
                </a:solidFill>
                <a:latin typeface="Segoe Script" pitchFamily="34" charset="0"/>
              </a:rPr>
              <a:t>6 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рёбер </a:t>
            </a:r>
          </a:p>
          <a:p>
            <a:pPr algn="ctr" eaLnBrk="1" hangingPunct="1"/>
            <a:r>
              <a:rPr lang="ru-RU" altLang="ru-RU" sz="2000" dirty="0" smtClean="0">
                <a:solidFill>
                  <a:srgbClr val="002060"/>
                </a:solidFill>
                <a:latin typeface="Segoe Script" pitchFamily="34" charset="0"/>
              </a:rPr>
              <a:t>4 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вершины.</a:t>
            </a:r>
          </a:p>
        </p:txBody>
      </p:sp>
      <p:grpSp>
        <p:nvGrpSpPr>
          <p:cNvPr id="5" name="Группа 49"/>
          <p:cNvGrpSpPr>
            <a:grpSpLocks/>
          </p:cNvGrpSpPr>
          <p:nvPr/>
        </p:nvGrpSpPr>
        <p:grpSpPr bwMode="auto">
          <a:xfrm>
            <a:off x="5214938" y="3500438"/>
            <a:ext cx="1714500" cy="1857375"/>
            <a:chOff x="5214938" y="3500438"/>
            <a:chExt cx="1714500" cy="1857375"/>
          </a:xfrm>
        </p:grpSpPr>
        <p:cxnSp>
          <p:nvCxnSpPr>
            <p:cNvPr id="79" name="Прямая со стрелкой 78"/>
            <p:cNvCxnSpPr/>
            <p:nvPr/>
          </p:nvCxnSpPr>
          <p:spPr bwMode="auto">
            <a:xfrm rot="16200000" flipH="1">
              <a:off x="5179219" y="3536157"/>
              <a:ext cx="714375" cy="6429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 стрелкой 79"/>
            <p:cNvCxnSpPr/>
            <p:nvPr/>
          </p:nvCxnSpPr>
          <p:spPr bwMode="auto">
            <a:xfrm>
              <a:off x="5214938" y="3500438"/>
              <a:ext cx="1714500" cy="6429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 стрелкой 82"/>
            <p:cNvCxnSpPr/>
            <p:nvPr/>
          </p:nvCxnSpPr>
          <p:spPr bwMode="auto">
            <a:xfrm rot="16200000" flipH="1">
              <a:off x="4822031" y="3893345"/>
              <a:ext cx="1857375" cy="107156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 bwMode="auto">
            <a:xfrm>
              <a:off x="5214938" y="3500438"/>
              <a:ext cx="1000125" cy="92868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242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1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642938" y="558800"/>
            <a:ext cx="242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  <a:latin typeface="Segoe Script" pitchFamily="34" charset="0"/>
              </a:rPr>
              <a:t>Тетраэдр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38" y="1558925"/>
            <a:ext cx="32146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Построение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Segoe Script" pitchFamily="34" charset="0"/>
              </a:rPr>
              <a:t>:</a:t>
            </a:r>
          </a:p>
        </p:txBody>
      </p:sp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>
            <a:off x="4857750" y="3714750"/>
            <a:ext cx="2857500" cy="785813"/>
          </a:xfrm>
          <a:prstGeom prst="triangle">
            <a:avLst>
              <a:gd name="adj" fmla="val 60542"/>
            </a:avLst>
          </a:prstGeom>
          <a:solidFill>
            <a:schemeClr val="accent1">
              <a:alpha val="32941"/>
            </a:schemeClr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850816" y="2114551"/>
            <a:ext cx="2428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1. </a:t>
            </a:r>
            <a:r>
              <a:rPr lang="ru-RU" altLang="ru-RU" sz="2000" baseline="-25000" dirty="0">
                <a:solidFill>
                  <a:srgbClr val="002060"/>
                </a:solidFill>
                <a:latin typeface="Segoe Script" pitchFamily="34" charset="0"/>
              </a:rPr>
              <a:t>∆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АВС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85813" y="2500313"/>
            <a:ext cx="2428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2. </a:t>
            </a:r>
            <a:r>
              <a:rPr lang="ru-RU" altLang="ru-RU" sz="2400" dirty="0" smtClean="0">
                <a:solidFill>
                  <a:srgbClr val="002060"/>
                </a:solidFill>
                <a:latin typeface="Segoe Script" pitchFamily="34" charset="0"/>
              </a:rPr>
              <a:t>Д 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Є (АВС)</a:t>
            </a:r>
            <a:endParaRPr lang="ru-RU" altLang="ru-RU" sz="3200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4357694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36594" y="3253087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715272" y="4396095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С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1562454" y="2597943"/>
            <a:ext cx="285750" cy="214312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узел 25"/>
          <p:cNvSpPr/>
          <p:nvPr/>
        </p:nvSpPr>
        <p:spPr>
          <a:xfrm>
            <a:off x="6011863" y="1701800"/>
            <a:ext cx="71437" cy="7143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786446" y="1306798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795338" y="2928938"/>
            <a:ext cx="2428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3. АД, ВД, СД</a:t>
            </a:r>
          </a:p>
        </p:txBody>
      </p:sp>
      <p:cxnSp>
        <p:nvCxnSpPr>
          <p:cNvPr id="30" name="Прямая соединительная линия 29"/>
          <p:cNvCxnSpPr>
            <a:stCxn id="26" idx="5"/>
            <a:endCxn id="6" idx="2"/>
          </p:cNvCxnSpPr>
          <p:nvPr/>
        </p:nvCxnSpPr>
        <p:spPr>
          <a:xfrm flipH="1">
            <a:off x="4857750" y="1762125"/>
            <a:ext cx="1216025" cy="27384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5322094" y="2447131"/>
            <a:ext cx="2000250" cy="5159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5500687" y="2286001"/>
            <a:ext cx="2786063" cy="16430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>
            <a:spLocks noChangeArrowheads="1"/>
          </p:cNvSpPr>
          <p:nvPr/>
        </p:nvSpPr>
        <p:spPr bwMode="auto">
          <a:xfrm>
            <a:off x="642938" y="3500438"/>
            <a:ext cx="27860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800" dirty="0">
                <a:solidFill>
                  <a:srgbClr val="002060"/>
                </a:solidFill>
                <a:latin typeface="Segoe Script" pitchFamily="34" charset="0"/>
              </a:rPr>
              <a:t>ДАВС - тетраэдр</a:t>
            </a:r>
          </a:p>
        </p:txBody>
      </p:sp>
      <p:cxnSp>
        <p:nvCxnSpPr>
          <p:cNvPr id="20" name="Прямая соединительная линия 19"/>
          <p:cNvCxnSpPr>
            <a:stCxn id="6" idx="2"/>
          </p:cNvCxnSpPr>
          <p:nvPr/>
        </p:nvCxnSpPr>
        <p:spPr>
          <a:xfrm rot="5400000" flipH="1" flipV="1">
            <a:off x="5322094" y="3264694"/>
            <a:ext cx="785812" cy="17145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cxnSpLocks noChangeShapeType="1"/>
            <a:stCxn id="6" idx="4"/>
            <a:endCxn id="6" idx="0"/>
          </p:cNvCxnSpPr>
          <p:nvPr/>
        </p:nvCxnSpPr>
        <p:spPr bwMode="auto">
          <a:xfrm flipH="1" flipV="1">
            <a:off x="6588125" y="3700463"/>
            <a:ext cx="1127125" cy="814387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0" name="Line 22"/>
          <p:cNvSpPr>
            <a:spLocks noChangeShapeType="1"/>
          </p:cNvSpPr>
          <p:nvPr/>
        </p:nvSpPr>
        <p:spPr bwMode="auto">
          <a:xfrm>
            <a:off x="4859338" y="4508500"/>
            <a:ext cx="288131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6084888" y="1773238"/>
            <a:ext cx="503237" cy="19431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9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6" grpId="1" animBg="1"/>
      <p:bldP spid="7" grpId="0"/>
      <p:bldP spid="8" grpId="0"/>
      <p:bldP spid="26" grpId="0" animBg="1"/>
      <p:bldP spid="28" grpId="0"/>
      <p:bldP spid="42" grpId="0"/>
      <p:bldP spid="17430" grpId="0" animBg="1"/>
      <p:bldP spid="174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143315" y="404664"/>
            <a:ext cx="4714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002060"/>
                </a:solidFill>
                <a:latin typeface="Segoe Script" pitchFamily="34" charset="0"/>
              </a:rPr>
              <a:t>Параллелепипед</a:t>
            </a:r>
          </a:p>
        </p:txBody>
      </p:sp>
      <p:sp>
        <p:nvSpPr>
          <p:cNvPr id="20" name="Прямоугольник 1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2451" y="1696412"/>
            <a:ext cx="40005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Поверхность, составленная из двух равных параллелограммов 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ABCD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A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B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C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D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и четырёх параллелограммов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ABB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A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, BCC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B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, CDD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C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DAA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D</a:t>
            </a:r>
            <a:r>
              <a:rPr lang="en-US" altLang="ru-RU" sz="2000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, называется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параллелепипедом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и обозначается 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ABCDA</a:t>
            </a:r>
            <a:r>
              <a:rPr lang="en-US" altLang="ru-RU" sz="2000" b="1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B</a:t>
            </a:r>
            <a:r>
              <a:rPr lang="en-US" altLang="ru-RU" sz="2000" b="1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C</a:t>
            </a:r>
            <a:r>
              <a:rPr lang="en-US" altLang="ru-RU" sz="2000" b="1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D</a:t>
            </a:r>
            <a:r>
              <a:rPr lang="en-US" altLang="ru-RU" sz="2000" b="1" baseline="-25000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2000" dirty="0">
                <a:solidFill>
                  <a:srgbClr val="002060"/>
                </a:solidFill>
                <a:latin typeface="Segoe Script" pitchFamily="34" charset="0"/>
              </a:rPr>
              <a:t>.</a:t>
            </a:r>
          </a:p>
        </p:txBody>
      </p:sp>
      <p:grpSp>
        <p:nvGrpSpPr>
          <p:cNvPr id="13320" name="Group 66"/>
          <p:cNvGrpSpPr>
            <a:grpSpLocks/>
          </p:cNvGrpSpPr>
          <p:nvPr/>
        </p:nvGrpSpPr>
        <p:grpSpPr bwMode="auto">
          <a:xfrm>
            <a:off x="5148263" y="2565400"/>
            <a:ext cx="3146425" cy="2046288"/>
            <a:chOff x="3243" y="1616"/>
            <a:chExt cx="1982" cy="1289"/>
          </a:xfrm>
        </p:grpSpPr>
        <p:sp>
          <p:nvSpPr>
            <p:cNvPr id="29" name="Параллелограмм 28"/>
            <p:cNvSpPr/>
            <p:nvPr/>
          </p:nvSpPr>
          <p:spPr bwMode="auto">
            <a:xfrm>
              <a:off x="3243" y="2725"/>
              <a:ext cx="1814" cy="180"/>
            </a:xfrm>
            <a:prstGeom prst="parallelogram">
              <a:avLst>
                <a:gd name="adj" fmla="val 160027"/>
              </a:avLst>
            </a:prstGeom>
            <a:solidFill>
              <a:schemeClr val="accent1">
                <a:alpha val="23000"/>
              </a:schemeClr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араллелограмм 39"/>
            <p:cNvSpPr/>
            <p:nvPr/>
          </p:nvSpPr>
          <p:spPr bwMode="auto">
            <a:xfrm>
              <a:off x="3515" y="1624"/>
              <a:ext cx="1710" cy="1080"/>
            </a:xfrm>
            <a:prstGeom prst="parallelogram">
              <a:avLst>
                <a:gd name="adj" fmla="val 12741"/>
              </a:avLst>
            </a:prstGeom>
            <a:solidFill>
              <a:srgbClr val="00B0F0">
                <a:alpha val="12000"/>
              </a:srgbClr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 bwMode="auto">
            <a:xfrm>
              <a:off x="3513" y="2725"/>
              <a:ext cx="1530" cy="1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26" name="Прямая соединительная линия 44"/>
            <p:cNvCxnSpPr>
              <a:cxnSpLocks noChangeShapeType="1"/>
            </p:cNvCxnSpPr>
            <p:nvPr/>
          </p:nvCxnSpPr>
          <p:spPr bwMode="auto">
            <a:xfrm flipV="1">
              <a:off x="3513" y="1645"/>
              <a:ext cx="135" cy="1080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Прямая соединительная линия 47"/>
            <p:cNvCxnSpPr/>
            <p:nvPr/>
          </p:nvCxnSpPr>
          <p:spPr bwMode="auto">
            <a:xfrm flipV="1">
              <a:off x="3243" y="2725"/>
              <a:ext cx="270" cy="18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Параллелограмм 28"/>
            <p:cNvSpPr/>
            <p:nvPr/>
          </p:nvSpPr>
          <p:spPr bwMode="auto">
            <a:xfrm>
              <a:off x="3379" y="1616"/>
              <a:ext cx="1845" cy="181"/>
            </a:xfrm>
            <a:prstGeom prst="parallelogram">
              <a:avLst>
                <a:gd name="adj" fmla="val 160027"/>
              </a:avLst>
            </a:prstGeom>
            <a:solidFill>
              <a:schemeClr val="accent1">
                <a:alpha val="23000"/>
              </a:schemeClr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" name="Параллелограмм 39"/>
            <p:cNvSpPr/>
            <p:nvPr/>
          </p:nvSpPr>
          <p:spPr bwMode="auto">
            <a:xfrm>
              <a:off x="3243" y="1797"/>
              <a:ext cx="1678" cy="1089"/>
            </a:xfrm>
            <a:prstGeom prst="parallelogram">
              <a:avLst>
                <a:gd name="adj" fmla="val 12741"/>
              </a:avLst>
            </a:prstGeom>
            <a:solidFill>
              <a:srgbClr val="00B0F0">
                <a:alpha val="12000"/>
              </a:srgbClr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3321" name="Text Box 67"/>
          <p:cNvSpPr txBox="1">
            <a:spLocks noChangeArrowheads="1"/>
          </p:cNvSpPr>
          <p:nvPr/>
        </p:nvSpPr>
        <p:spPr bwMode="auto">
          <a:xfrm>
            <a:off x="4356100" y="1989138"/>
            <a:ext cx="4608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48196" name="Text Box 68"/>
          <p:cNvSpPr txBox="1">
            <a:spLocks noChangeArrowheads="1"/>
          </p:cNvSpPr>
          <p:nvPr/>
        </p:nvSpPr>
        <p:spPr bwMode="auto">
          <a:xfrm>
            <a:off x="3923928" y="2133600"/>
            <a:ext cx="482319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 smtClean="0"/>
              <a:t>                 </a:t>
            </a:r>
            <a:r>
              <a:rPr lang="en-US" altLang="ru-RU" dirty="0" smtClean="0"/>
              <a:t>D</a:t>
            </a:r>
            <a:r>
              <a:rPr lang="en-US" altLang="ru-RU" baseline="-25000" dirty="0" smtClean="0"/>
              <a:t>1                             </a:t>
            </a:r>
            <a:r>
              <a:rPr lang="ru-RU" altLang="ru-RU" baseline="-25000" dirty="0" smtClean="0"/>
              <a:t>               </a:t>
            </a:r>
            <a:r>
              <a:rPr lang="en-US" altLang="ru-RU" dirty="0" smtClean="0"/>
              <a:t>C</a:t>
            </a:r>
            <a:r>
              <a:rPr lang="en-US" altLang="ru-RU" baseline="-25000" dirty="0" smtClean="0"/>
              <a:t>1</a:t>
            </a:r>
            <a:endParaRPr lang="en-US" altLang="ru-RU" baseline="-25000" dirty="0"/>
          </a:p>
          <a:p>
            <a:pPr eaLnBrk="1" hangingPunct="1">
              <a:spcBef>
                <a:spcPct val="50000"/>
              </a:spcBef>
            </a:pPr>
            <a:r>
              <a:rPr lang="ru-RU" altLang="ru-RU" dirty="0" smtClean="0"/>
              <a:t>            </a:t>
            </a:r>
            <a:r>
              <a:rPr lang="en-US" altLang="ru-RU" dirty="0" smtClean="0"/>
              <a:t>A</a:t>
            </a:r>
            <a:r>
              <a:rPr lang="en-US" altLang="ru-RU" baseline="-25000" dirty="0" smtClean="0"/>
              <a:t>1</a:t>
            </a:r>
            <a:r>
              <a:rPr lang="en-US" altLang="ru-RU" dirty="0" smtClean="0"/>
              <a:t>                           </a:t>
            </a:r>
            <a:r>
              <a:rPr lang="ru-RU" altLang="ru-RU" dirty="0" smtClean="0"/>
              <a:t>  </a:t>
            </a:r>
            <a:r>
              <a:rPr lang="en-US" altLang="ru-RU" dirty="0" smtClean="0"/>
              <a:t>B</a:t>
            </a:r>
            <a:r>
              <a:rPr lang="en-US" altLang="ru-RU" baseline="-25000" dirty="0" smtClean="0"/>
              <a:t>1</a:t>
            </a:r>
            <a:endParaRPr lang="en-US" altLang="ru-RU" baseline="-25000" dirty="0"/>
          </a:p>
          <a:p>
            <a:pPr eaLnBrk="1" hangingPunct="1">
              <a:spcBef>
                <a:spcPct val="50000"/>
              </a:spcBef>
            </a:pPr>
            <a:endParaRPr lang="en-US" altLang="ru-RU" baseline="-25000" dirty="0"/>
          </a:p>
          <a:p>
            <a:pPr eaLnBrk="1" hangingPunct="1">
              <a:spcBef>
                <a:spcPct val="50000"/>
              </a:spcBef>
            </a:pPr>
            <a:endParaRPr lang="en-US" altLang="ru-RU" baseline="-25000" dirty="0"/>
          </a:p>
          <a:p>
            <a:pPr eaLnBrk="1" hangingPunct="1">
              <a:spcBef>
                <a:spcPct val="50000"/>
              </a:spcBef>
            </a:pPr>
            <a:r>
              <a:rPr lang="ru-RU" altLang="ru-RU" baseline="-25000" dirty="0" smtClean="0"/>
              <a:t> </a:t>
            </a:r>
            <a:r>
              <a:rPr lang="ru-RU" altLang="ru-RU" dirty="0" smtClean="0"/>
              <a:t>               </a:t>
            </a:r>
            <a:r>
              <a:rPr lang="en-US" altLang="ru-RU" dirty="0" smtClean="0"/>
              <a:t>D                               </a:t>
            </a:r>
            <a:r>
              <a:rPr lang="en-US" altLang="ru-RU" dirty="0"/>
              <a:t>C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dirty="0" smtClean="0"/>
              <a:t>           </a:t>
            </a:r>
            <a:r>
              <a:rPr lang="en-US" altLang="ru-RU" dirty="0" smtClean="0"/>
              <a:t>A </a:t>
            </a:r>
            <a:r>
              <a:rPr lang="ru-RU" altLang="ru-RU" dirty="0" smtClean="0"/>
              <a:t> </a:t>
            </a:r>
            <a:r>
              <a:rPr lang="en-US" altLang="ru-RU" dirty="0" smtClean="0"/>
              <a:t>                           </a:t>
            </a:r>
            <a:r>
              <a:rPr lang="en-US" altLang="ru-RU" dirty="0"/>
              <a:t>B</a:t>
            </a:r>
            <a:endParaRPr lang="ru-RU" alt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6791325" y="248972"/>
            <a:ext cx="1631800" cy="7756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20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81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Прямая со стрелкой 49"/>
          <p:cNvCxnSpPr/>
          <p:nvPr/>
        </p:nvCxnSpPr>
        <p:spPr>
          <a:xfrm rot="5400000">
            <a:off x="6036469" y="2464594"/>
            <a:ext cx="1785937" cy="42862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5357813" y="2428875"/>
            <a:ext cx="2643187" cy="2357438"/>
            <a:chOff x="5357818" y="2428868"/>
            <a:chExt cx="2643206" cy="2357454"/>
          </a:xfrm>
        </p:grpSpPr>
        <p:sp>
          <p:nvSpPr>
            <p:cNvPr id="4" name="Куб 3"/>
            <p:cNvSpPr/>
            <p:nvPr/>
          </p:nvSpPr>
          <p:spPr>
            <a:xfrm>
              <a:off x="5357818" y="2428868"/>
              <a:ext cx="2643206" cy="2357454"/>
            </a:xfrm>
            <a:prstGeom prst="cube">
              <a:avLst/>
            </a:prstGeom>
            <a:solidFill>
              <a:srgbClr val="00B0F0">
                <a:alpha val="30000"/>
              </a:srgbClr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 rot="5400000" flipH="1" flipV="1">
              <a:off x="5357818" y="4214818"/>
              <a:ext cx="571504" cy="571504"/>
            </a:xfrm>
            <a:prstGeom prst="line">
              <a:avLst/>
            </a:prstGeom>
            <a:ln w="285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5037935" y="3321843"/>
              <a:ext cx="1784362" cy="1587"/>
            </a:xfrm>
            <a:prstGeom prst="line">
              <a:avLst/>
            </a:prstGeom>
            <a:ln w="285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0800000">
              <a:off x="5929322" y="4214818"/>
              <a:ext cx="2071702" cy="1587"/>
            </a:xfrm>
            <a:prstGeom prst="line">
              <a:avLst/>
            </a:prstGeom>
            <a:ln w="28575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42938" y="558800"/>
            <a:ext cx="77509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latin typeface="Segoe Script" pitchFamily="34" charset="0"/>
              </a:rPr>
              <a:t>Элементы параллелепипеда </a:t>
            </a:r>
            <a:endParaRPr lang="ru-RU" altLang="ru-RU" sz="32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07834" y="4643446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86644" y="4786322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B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072462" y="4000504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C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79338" y="3896029"/>
            <a:ext cx="32142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86314" y="2857496"/>
            <a:ext cx="5357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72132" y="1928802"/>
            <a:ext cx="5357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001024" y="2071678"/>
            <a:ext cx="5357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C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36660" y="2571744"/>
            <a:ext cx="5357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B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5357813" y="2428875"/>
            <a:ext cx="2643187" cy="235743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2" idx="0"/>
          </p:cNvCxnSpPr>
          <p:nvPr/>
        </p:nvCxnSpPr>
        <p:spPr>
          <a:xfrm rot="16200000" flipV="1">
            <a:off x="5545138" y="2884487"/>
            <a:ext cx="2357438" cy="144621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5929313" y="3071813"/>
            <a:ext cx="1500187" cy="1143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357813" y="3000375"/>
            <a:ext cx="2643187" cy="121443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6357950" y="1357298"/>
            <a:ext cx="21431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диагонали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86182" y="3538839"/>
            <a:ext cx="214314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chemeClr val="bg1">
                    <a:lumMod val="25000"/>
                  </a:schemeClr>
                </a:solidFill>
                <a:latin typeface="+mn-lt"/>
              </a:rPr>
              <a:t>грани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428992" y="1928802"/>
            <a:ext cx="21431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100" dirty="0">
                <a:ln w="180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рёбра</a:t>
            </a:r>
          </a:p>
        </p:txBody>
      </p:sp>
      <p:cxnSp>
        <p:nvCxnSpPr>
          <p:cNvPr id="35" name="Прямая соединительная линия 34"/>
          <p:cNvCxnSpPr>
            <a:endCxn id="22" idx="0"/>
          </p:cNvCxnSpPr>
          <p:nvPr/>
        </p:nvCxnSpPr>
        <p:spPr>
          <a:xfrm>
            <a:off x="5357813" y="4786313"/>
            <a:ext cx="2089150" cy="158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6527800" y="3884613"/>
            <a:ext cx="1785938" cy="17462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340350" y="3000375"/>
            <a:ext cx="2089150" cy="158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4465638" y="3892550"/>
            <a:ext cx="1785938" cy="158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929313" y="2428875"/>
            <a:ext cx="2017712" cy="158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7143750" y="3286125"/>
            <a:ext cx="1716088" cy="158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7429500" y="4214813"/>
            <a:ext cx="571500" cy="57150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5357813" y="2428875"/>
            <a:ext cx="571500" cy="57150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929313" y="4214813"/>
            <a:ext cx="2000250" cy="158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5036344" y="3321844"/>
            <a:ext cx="1787525" cy="158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 flipH="1" flipV="1">
            <a:off x="5424488" y="4219575"/>
            <a:ext cx="509587" cy="500063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5715008" y="5214950"/>
            <a:ext cx="21431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вершины</a:t>
            </a:r>
          </a:p>
        </p:txBody>
      </p:sp>
      <p:sp>
        <p:nvSpPr>
          <p:cNvPr id="70" name="Блок-схема: узел 69"/>
          <p:cNvSpPr/>
          <p:nvPr/>
        </p:nvSpPr>
        <p:spPr>
          <a:xfrm>
            <a:off x="8001000" y="4143375"/>
            <a:ext cx="71438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Блок-схема: узел 70"/>
          <p:cNvSpPr/>
          <p:nvPr/>
        </p:nvSpPr>
        <p:spPr>
          <a:xfrm>
            <a:off x="7429500" y="4714875"/>
            <a:ext cx="71438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Блок-схема: узел 71"/>
          <p:cNvSpPr/>
          <p:nvPr/>
        </p:nvSpPr>
        <p:spPr>
          <a:xfrm>
            <a:off x="7429500" y="3000375"/>
            <a:ext cx="71438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Блок-схема: узел 72"/>
          <p:cNvSpPr/>
          <p:nvPr/>
        </p:nvSpPr>
        <p:spPr>
          <a:xfrm>
            <a:off x="5929313" y="2428875"/>
            <a:ext cx="71437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Блок-схема: узел 73"/>
          <p:cNvSpPr/>
          <p:nvPr/>
        </p:nvSpPr>
        <p:spPr>
          <a:xfrm>
            <a:off x="5357813" y="2928938"/>
            <a:ext cx="71437" cy="71437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Блок-схема: узел 74"/>
          <p:cNvSpPr/>
          <p:nvPr/>
        </p:nvSpPr>
        <p:spPr>
          <a:xfrm>
            <a:off x="5357813" y="4714875"/>
            <a:ext cx="71437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Блок-схема: узел 75"/>
          <p:cNvSpPr/>
          <p:nvPr/>
        </p:nvSpPr>
        <p:spPr>
          <a:xfrm>
            <a:off x="5929313" y="4143375"/>
            <a:ext cx="71437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7429500" y="2428875"/>
            <a:ext cx="571500" cy="57150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Блок-схема: узел 68"/>
          <p:cNvSpPr/>
          <p:nvPr/>
        </p:nvSpPr>
        <p:spPr>
          <a:xfrm>
            <a:off x="7929563" y="2428875"/>
            <a:ext cx="71437" cy="7143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63" name="Freeform 51"/>
          <p:cNvSpPr>
            <a:spLocks/>
          </p:cNvSpPr>
          <p:nvPr/>
        </p:nvSpPr>
        <p:spPr bwMode="auto">
          <a:xfrm>
            <a:off x="5364163" y="2420938"/>
            <a:ext cx="576262" cy="2303462"/>
          </a:xfrm>
          <a:custGeom>
            <a:avLst/>
            <a:gdLst>
              <a:gd name="T0" fmla="*/ 0 w 363"/>
              <a:gd name="T1" fmla="*/ 576262 h 1451"/>
              <a:gd name="T2" fmla="*/ 576262 w 363"/>
              <a:gd name="T3" fmla="*/ 0 h 1451"/>
              <a:gd name="T4" fmla="*/ 576262 w 363"/>
              <a:gd name="T5" fmla="*/ 1800225 h 1451"/>
              <a:gd name="T6" fmla="*/ 0 w 363"/>
              <a:gd name="T7" fmla="*/ 2303462 h 1451"/>
              <a:gd name="T8" fmla="*/ 0 w 363"/>
              <a:gd name="T9" fmla="*/ 576262 h 14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3" h="1451">
                <a:moveTo>
                  <a:pt x="0" y="363"/>
                </a:moveTo>
                <a:lnTo>
                  <a:pt x="363" y="0"/>
                </a:lnTo>
                <a:lnTo>
                  <a:pt x="363" y="1134"/>
                </a:lnTo>
                <a:lnTo>
                  <a:pt x="0" y="1451"/>
                </a:lnTo>
                <a:lnTo>
                  <a:pt x="0" y="363"/>
                </a:lnTo>
                <a:close/>
              </a:path>
            </a:pathLst>
          </a:custGeom>
          <a:solidFill>
            <a:srgbClr val="FFDE66">
              <a:alpha val="2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64" name="Freeform 52"/>
          <p:cNvSpPr>
            <a:spLocks/>
          </p:cNvSpPr>
          <p:nvPr/>
        </p:nvSpPr>
        <p:spPr bwMode="auto">
          <a:xfrm>
            <a:off x="7380288" y="2492375"/>
            <a:ext cx="576262" cy="2303463"/>
          </a:xfrm>
          <a:custGeom>
            <a:avLst/>
            <a:gdLst>
              <a:gd name="T0" fmla="*/ 0 w 363"/>
              <a:gd name="T1" fmla="*/ 576263 h 1451"/>
              <a:gd name="T2" fmla="*/ 576262 w 363"/>
              <a:gd name="T3" fmla="*/ 0 h 1451"/>
              <a:gd name="T4" fmla="*/ 576262 w 363"/>
              <a:gd name="T5" fmla="*/ 1800225 h 1451"/>
              <a:gd name="T6" fmla="*/ 0 w 363"/>
              <a:gd name="T7" fmla="*/ 2303463 h 1451"/>
              <a:gd name="T8" fmla="*/ 0 w 363"/>
              <a:gd name="T9" fmla="*/ 576263 h 14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3" h="1451">
                <a:moveTo>
                  <a:pt x="0" y="363"/>
                </a:moveTo>
                <a:lnTo>
                  <a:pt x="363" y="0"/>
                </a:lnTo>
                <a:lnTo>
                  <a:pt x="363" y="1134"/>
                </a:lnTo>
                <a:lnTo>
                  <a:pt x="0" y="1451"/>
                </a:lnTo>
                <a:lnTo>
                  <a:pt x="0" y="363"/>
                </a:lnTo>
                <a:close/>
              </a:path>
            </a:pathLst>
          </a:custGeom>
          <a:solidFill>
            <a:srgbClr val="FFDE66">
              <a:alpha val="2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66" name="Freeform 54"/>
          <p:cNvSpPr>
            <a:spLocks/>
          </p:cNvSpPr>
          <p:nvPr/>
        </p:nvSpPr>
        <p:spPr bwMode="auto">
          <a:xfrm>
            <a:off x="5364163" y="2420938"/>
            <a:ext cx="2663825" cy="576262"/>
          </a:xfrm>
          <a:custGeom>
            <a:avLst/>
            <a:gdLst>
              <a:gd name="T0" fmla="*/ 0 w 1678"/>
              <a:gd name="T1" fmla="*/ 576262 h 363"/>
              <a:gd name="T2" fmla="*/ 2087563 w 1678"/>
              <a:gd name="T3" fmla="*/ 576262 h 363"/>
              <a:gd name="T4" fmla="*/ 2663825 w 1678"/>
              <a:gd name="T5" fmla="*/ 0 h 363"/>
              <a:gd name="T6" fmla="*/ 576263 w 1678"/>
              <a:gd name="T7" fmla="*/ 0 h 363"/>
              <a:gd name="T8" fmla="*/ 0 w 1678"/>
              <a:gd name="T9" fmla="*/ 576262 h 3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78" h="363">
                <a:moveTo>
                  <a:pt x="0" y="363"/>
                </a:moveTo>
                <a:lnTo>
                  <a:pt x="1315" y="363"/>
                </a:lnTo>
                <a:lnTo>
                  <a:pt x="1678" y="0"/>
                </a:lnTo>
                <a:lnTo>
                  <a:pt x="363" y="0"/>
                </a:lnTo>
                <a:lnTo>
                  <a:pt x="0" y="363"/>
                </a:lnTo>
                <a:close/>
              </a:path>
            </a:pathLst>
          </a:custGeom>
          <a:solidFill>
            <a:srgbClr val="FFDE66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67" name="Freeform 55"/>
          <p:cNvSpPr>
            <a:spLocks/>
          </p:cNvSpPr>
          <p:nvPr/>
        </p:nvSpPr>
        <p:spPr bwMode="auto">
          <a:xfrm>
            <a:off x="5364163" y="4221163"/>
            <a:ext cx="2663825" cy="576262"/>
          </a:xfrm>
          <a:custGeom>
            <a:avLst/>
            <a:gdLst>
              <a:gd name="T0" fmla="*/ 0 w 1678"/>
              <a:gd name="T1" fmla="*/ 576262 h 363"/>
              <a:gd name="T2" fmla="*/ 2087563 w 1678"/>
              <a:gd name="T3" fmla="*/ 576262 h 363"/>
              <a:gd name="T4" fmla="*/ 2663825 w 1678"/>
              <a:gd name="T5" fmla="*/ 0 h 363"/>
              <a:gd name="T6" fmla="*/ 576263 w 1678"/>
              <a:gd name="T7" fmla="*/ 0 h 363"/>
              <a:gd name="T8" fmla="*/ 0 w 1678"/>
              <a:gd name="T9" fmla="*/ 576262 h 3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78" h="363">
                <a:moveTo>
                  <a:pt x="0" y="363"/>
                </a:moveTo>
                <a:lnTo>
                  <a:pt x="1315" y="363"/>
                </a:lnTo>
                <a:lnTo>
                  <a:pt x="1678" y="0"/>
                </a:lnTo>
                <a:lnTo>
                  <a:pt x="363" y="0"/>
                </a:lnTo>
                <a:lnTo>
                  <a:pt x="0" y="363"/>
                </a:lnTo>
                <a:close/>
              </a:path>
            </a:pathLst>
          </a:custGeom>
          <a:solidFill>
            <a:srgbClr val="FFDE66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68" name="Freeform 56"/>
          <p:cNvSpPr>
            <a:spLocks/>
          </p:cNvSpPr>
          <p:nvPr/>
        </p:nvSpPr>
        <p:spPr bwMode="auto">
          <a:xfrm>
            <a:off x="5364163" y="2997200"/>
            <a:ext cx="2087562" cy="1800225"/>
          </a:xfrm>
          <a:custGeom>
            <a:avLst/>
            <a:gdLst>
              <a:gd name="T0" fmla="*/ 0 w 1315"/>
              <a:gd name="T1" fmla="*/ 0 h 1134"/>
              <a:gd name="T2" fmla="*/ 2016125 w 1315"/>
              <a:gd name="T3" fmla="*/ 0 h 1134"/>
              <a:gd name="T4" fmla="*/ 2087562 w 1315"/>
              <a:gd name="T5" fmla="*/ 1800225 h 1134"/>
              <a:gd name="T6" fmla="*/ 0 w 1315"/>
              <a:gd name="T7" fmla="*/ 1800225 h 1134"/>
              <a:gd name="T8" fmla="*/ 0 w 1315"/>
              <a:gd name="T9" fmla="*/ 0 h 1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15" h="1134">
                <a:moveTo>
                  <a:pt x="0" y="0"/>
                </a:moveTo>
                <a:lnTo>
                  <a:pt x="1270" y="0"/>
                </a:lnTo>
                <a:lnTo>
                  <a:pt x="1315" y="1134"/>
                </a:lnTo>
                <a:lnTo>
                  <a:pt x="0" y="1134"/>
                </a:lnTo>
                <a:lnTo>
                  <a:pt x="0" y="0"/>
                </a:lnTo>
                <a:close/>
              </a:path>
            </a:pathLst>
          </a:custGeom>
          <a:solidFill>
            <a:srgbClr val="F0F028">
              <a:alpha val="3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69" name="Freeform 57"/>
          <p:cNvSpPr>
            <a:spLocks/>
          </p:cNvSpPr>
          <p:nvPr/>
        </p:nvSpPr>
        <p:spPr bwMode="auto">
          <a:xfrm>
            <a:off x="5940425" y="2420938"/>
            <a:ext cx="2087563" cy="1800225"/>
          </a:xfrm>
          <a:custGeom>
            <a:avLst/>
            <a:gdLst>
              <a:gd name="T0" fmla="*/ 0 w 1315"/>
              <a:gd name="T1" fmla="*/ 0 h 1134"/>
              <a:gd name="T2" fmla="*/ 2016125 w 1315"/>
              <a:gd name="T3" fmla="*/ 0 h 1134"/>
              <a:gd name="T4" fmla="*/ 2087563 w 1315"/>
              <a:gd name="T5" fmla="*/ 1800225 h 1134"/>
              <a:gd name="T6" fmla="*/ 0 w 1315"/>
              <a:gd name="T7" fmla="*/ 1800225 h 1134"/>
              <a:gd name="T8" fmla="*/ 0 w 1315"/>
              <a:gd name="T9" fmla="*/ 0 h 1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15" h="1134">
                <a:moveTo>
                  <a:pt x="0" y="0"/>
                </a:moveTo>
                <a:lnTo>
                  <a:pt x="1270" y="0"/>
                </a:lnTo>
                <a:lnTo>
                  <a:pt x="1315" y="1134"/>
                </a:lnTo>
                <a:lnTo>
                  <a:pt x="0" y="1134"/>
                </a:lnTo>
                <a:lnTo>
                  <a:pt x="0" y="0"/>
                </a:lnTo>
                <a:close/>
              </a:path>
            </a:pathLst>
          </a:custGeom>
          <a:solidFill>
            <a:srgbClr val="F0F028">
              <a:alpha val="3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2353141"/>
            <a:ext cx="3875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  <a:ea typeface="Times New Roman"/>
                <a:cs typeface="Times New Roman"/>
              </a:rPr>
              <a:t>Параллелепипед имеет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Segoe Script" panose="020B0504020000000003" pitchFamily="34" charset="0"/>
                <a:ea typeface="Times New Roman"/>
                <a:cs typeface="Times New Roman"/>
              </a:rPr>
              <a:t>6 </a:t>
            </a:r>
            <a:r>
              <a:rPr lang="ru-RU" dirty="0">
                <a:solidFill>
                  <a:srgbClr val="002060"/>
                </a:solidFill>
                <a:latin typeface="Segoe Script" panose="020B0504020000000003" pitchFamily="34" charset="0"/>
                <a:ea typeface="Times New Roman"/>
                <a:cs typeface="Times New Roman"/>
              </a:rPr>
              <a:t>граней,</a:t>
            </a:r>
            <a:endParaRPr lang="ru-RU" dirty="0">
              <a:solidFill>
                <a:srgbClr val="002060"/>
              </a:solidFill>
              <a:latin typeface="Segoe Script" panose="020B0504020000000003" pitchFamily="34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Segoe Script" panose="020B0504020000000003" pitchFamily="34" charset="0"/>
                <a:ea typeface="Times New Roman"/>
                <a:cs typeface="Times New Roman"/>
              </a:rPr>
              <a:t>12 ребер,</a:t>
            </a:r>
            <a:endParaRPr lang="ru-RU" dirty="0">
              <a:solidFill>
                <a:srgbClr val="002060"/>
              </a:solidFill>
              <a:latin typeface="Segoe Script" panose="020B0504020000000003" pitchFamily="34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Segoe Script" panose="020B0504020000000003" pitchFamily="34" charset="0"/>
                <a:ea typeface="Times New Roman"/>
                <a:cs typeface="Times New Roman"/>
              </a:rPr>
              <a:t>8 вершин.</a:t>
            </a:r>
            <a:endParaRPr lang="ru-RU" dirty="0">
              <a:solidFill>
                <a:srgbClr val="002060"/>
              </a:solidFill>
              <a:effectLst/>
              <a:latin typeface="Segoe Script" panose="020B0504020000000003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692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69" grpId="0" animBg="1"/>
      <p:bldP spid="13363" grpId="0" animBg="1"/>
      <p:bldP spid="13364" grpId="0" animBg="1"/>
      <p:bldP spid="13366" grpId="0" animBg="1"/>
      <p:bldP spid="13367" grpId="0" animBg="1"/>
      <p:bldP spid="13368" grpId="0" animBg="1"/>
      <p:bldP spid="133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1" name="Line 37"/>
          <p:cNvSpPr>
            <a:spLocks noChangeShapeType="1"/>
          </p:cNvSpPr>
          <p:nvPr/>
        </p:nvSpPr>
        <p:spPr bwMode="auto">
          <a:xfrm>
            <a:off x="5435600" y="4437063"/>
            <a:ext cx="2592388" cy="1152525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2016919" y="203783"/>
            <a:ext cx="4714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002060"/>
                </a:solidFill>
                <a:latin typeface="Segoe Script" pitchFamily="34" charset="0"/>
              </a:rPr>
              <a:t>Параллелепипед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78494" y="1191954"/>
            <a:ext cx="5000625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</a:rPr>
              <a:t>Свойства: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2000" b="1" baseline="30000" dirty="0">
                <a:solidFill>
                  <a:srgbClr val="002060"/>
                </a:solidFill>
                <a:latin typeface="Times New Roman" panose="02020603050405020304" pitchFamily="18" charset="0"/>
              </a:rPr>
              <a:t>0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. Противоположные грани параллелепипеда параллельны и равны. </a:t>
            </a:r>
            <a:endParaRPr lang="ru-RU" altLang="ru-RU" sz="2000" b="1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eaLnBrk="1" hangingPunct="1"/>
            <a:endParaRPr lang="ru-RU" altLang="ru-RU" sz="14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2</a:t>
            </a:r>
            <a:r>
              <a:rPr lang="ru-RU" altLang="ru-RU" sz="2000" b="1" baseline="30000" dirty="0">
                <a:solidFill>
                  <a:srgbClr val="002060"/>
                </a:solidFill>
                <a:latin typeface="Times New Roman" panose="02020603050405020304" pitchFamily="18" charset="0"/>
              </a:rPr>
              <a:t>0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. Диагонали параллелепипеда пересекаются в одной точке и делятся этой точкой пополам. Диагонали прямоугольного параллелепипеда равны.</a:t>
            </a:r>
          </a:p>
          <a:p>
            <a:pPr eaLnBrk="1" hangingPunct="1"/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3</a:t>
            </a:r>
            <a:r>
              <a:rPr lang="ru-RU" altLang="ru-RU" sz="2000" b="1" baseline="30000" dirty="0">
                <a:solidFill>
                  <a:srgbClr val="002060"/>
                </a:solidFill>
                <a:latin typeface="Times New Roman" panose="02020603050405020304" pitchFamily="18" charset="0"/>
              </a:rPr>
              <a:t>0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.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Квадрат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диагонали прямоугольного параллелепипеда равен сумме квадратов трёх его измерений.</a:t>
            </a:r>
          </a:p>
          <a:p>
            <a:pPr eaLnBrk="1" hangingPunct="1"/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4</a:t>
            </a:r>
            <a:r>
              <a:rPr lang="ru-RU" altLang="ru-RU" sz="2000" b="1" baseline="30000" dirty="0">
                <a:solidFill>
                  <a:srgbClr val="002060"/>
                </a:solidFill>
                <a:latin typeface="Times New Roman" panose="02020603050405020304" pitchFamily="18" charset="0"/>
              </a:rPr>
              <a:t>0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. Объём прямоугольного параллелепипеда равен 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произведению трёх его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измерений.        </a:t>
            </a:r>
            <a:r>
              <a:rPr lang="en-US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= а * в * с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286375" y="1314535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357813" y="3357809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890718" y="1087497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B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458200" y="785826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C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5929313" y="2243306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216900" y="3329246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B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8667006" y="2889729"/>
            <a:ext cx="535732" cy="4617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C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72188" y="730251"/>
            <a:ext cx="535732" cy="4617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</a:t>
            </a:r>
            <a:r>
              <a:rPr lang="en-US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</a:t>
            </a:r>
            <a:endParaRPr lang="ru-RU" sz="2400" baseline="-250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Параллелограмм 22"/>
          <p:cNvSpPr/>
          <p:nvPr/>
        </p:nvSpPr>
        <p:spPr bwMode="auto">
          <a:xfrm>
            <a:off x="5786438" y="1600200"/>
            <a:ext cx="2714625" cy="1643063"/>
          </a:xfrm>
          <a:prstGeom prst="parallelogram">
            <a:avLst>
              <a:gd name="adj" fmla="val 13368"/>
            </a:avLst>
          </a:prstGeom>
          <a:solidFill>
            <a:srgbClr val="00B0F0">
              <a:alpha val="35000"/>
            </a:srgb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араллелограмм 24"/>
          <p:cNvSpPr/>
          <p:nvPr/>
        </p:nvSpPr>
        <p:spPr bwMode="auto">
          <a:xfrm>
            <a:off x="6011863" y="1271588"/>
            <a:ext cx="2928937" cy="357187"/>
          </a:xfrm>
          <a:prstGeom prst="parallelogram">
            <a:avLst>
              <a:gd name="adj" fmla="val 122380"/>
            </a:avLst>
          </a:prstGeom>
          <a:solidFill>
            <a:schemeClr val="accent1">
              <a:alpha val="23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араллелограмм 28"/>
          <p:cNvSpPr/>
          <p:nvPr/>
        </p:nvSpPr>
        <p:spPr bwMode="auto">
          <a:xfrm>
            <a:off x="5786438" y="2957513"/>
            <a:ext cx="2928937" cy="285750"/>
          </a:xfrm>
          <a:prstGeom prst="parallelogram">
            <a:avLst>
              <a:gd name="adj" fmla="val 160027"/>
            </a:avLst>
          </a:prstGeom>
          <a:solidFill>
            <a:schemeClr val="accent1">
              <a:alpha val="23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араллелограмм 39"/>
          <p:cNvSpPr/>
          <p:nvPr/>
        </p:nvSpPr>
        <p:spPr bwMode="auto">
          <a:xfrm>
            <a:off x="6227763" y="1268413"/>
            <a:ext cx="2714625" cy="1714500"/>
          </a:xfrm>
          <a:prstGeom prst="parallelogram">
            <a:avLst>
              <a:gd name="adj" fmla="val 12741"/>
            </a:avLst>
          </a:prstGeom>
          <a:solidFill>
            <a:srgbClr val="00B0F0">
              <a:alpha val="12000"/>
            </a:srgb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 bwMode="auto">
          <a:xfrm>
            <a:off x="6215063" y="2957513"/>
            <a:ext cx="2428875" cy="158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 bwMode="auto">
          <a:xfrm rot="5400000" flipH="1" flipV="1">
            <a:off x="5464969" y="1993107"/>
            <a:ext cx="1714500" cy="21431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 bwMode="auto">
          <a:xfrm flipV="1">
            <a:off x="5786438" y="2957513"/>
            <a:ext cx="428625" cy="28575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29" name="Группа 20"/>
          <p:cNvGrpSpPr>
            <a:grpSpLocks/>
          </p:cNvGrpSpPr>
          <p:nvPr/>
        </p:nvGrpSpPr>
        <p:grpSpPr bwMode="auto">
          <a:xfrm>
            <a:off x="4960938" y="3492500"/>
            <a:ext cx="3643312" cy="3105150"/>
            <a:chOff x="4857752" y="2071678"/>
            <a:chExt cx="3643338" cy="3104871"/>
          </a:xfrm>
        </p:grpSpPr>
        <p:grpSp>
          <p:nvGrpSpPr>
            <p:cNvPr id="17437" name="Группа 3"/>
            <p:cNvGrpSpPr>
              <a:grpSpLocks/>
            </p:cNvGrpSpPr>
            <p:nvPr/>
          </p:nvGrpSpPr>
          <p:grpSpPr bwMode="auto">
            <a:xfrm>
              <a:off x="5357818" y="2428833"/>
              <a:ext cx="2643205" cy="2357226"/>
              <a:chOff x="5357818" y="2428833"/>
              <a:chExt cx="2643205" cy="2357226"/>
            </a:xfrm>
          </p:grpSpPr>
          <p:sp>
            <p:nvSpPr>
              <p:cNvPr id="34" name="Куб 33"/>
              <p:cNvSpPr/>
              <p:nvPr/>
            </p:nvSpPr>
            <p:spPr>
              <a:xfrm>
                <a:off x="5357818" y="2428834"/>
                <a:ext cx="2643207" cy="2357225"/>
              </a:xfrm>
              <a:prstGeom prst="cube">
                <a:avLst/>
              </a:prstGeom>
              <a:solidFill>
                <a:srgbClr val="00B0F0">
                  <a:alpha val="30000"/>
                </a:srgbClr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35" name="Прямая соединительная линия 34"/>
              <p:cNvCxnSpPr/>
              <p:nvPr/>
            </p:nvCxnSpPr>
            <p:spPr>
              <a:xfrm rot="5400000" flipH="1" flipV="1">
                <a:off x="5357846" y="4214583"/>
                <a:ext cx="571449" cy="571504"/>
              </a:xfrm>
              <a:prstGeom prst="line">
                <a:avLst/>
              </a:prstGeom>
              <a:ln w="28575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rot="5400000">
                <a:off x="5038021" y="3321722"/>
                <a:ext cx="178419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rot="10800000">
                <a:off x="5929322" y="4214610"/>
                <a:ext cx="2071703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Прямоугольник 25"/>
            <p:cNvSpPr/>
            <p:nvPr/>
          </p:nvSpPr>
          <p:spPr>
            <a:xfrm>
              <a:off x="4857752" y="2857496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A</a:t>
              </a:r>
              <a:r>
                <a:rPr lang="en-US" sz="2400" baseline="-250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1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929190" y="4714884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A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036660" y="2571744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B</a:t>
              </a:r>
              <a:r>
                <a:rPr lang="en-US" sz="2400" baseline="-250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1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929586" y="2071678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C</a:t>
              </a:r>
              <a:r>
                <a:rPr lang="en-US" sz="2400" baseline="-250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1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500694" y="3786190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D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429520" y="4714884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B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7965354" y="3896029"/>
              <a:ext cx="535736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C</a:t>
              </a:r>
              <a:endParaRPr lang="ru-RU" sz="2400" baseline="-25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 flipV="1">
            <a:off x="5429250" y="4429125"/>
            <a:ext cx="2071688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5429250" y="3857625"/>
            <a:ext cx="571500" cy="57150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4537869" y="5322094"/>
            <a:ext cx="1784350" cy="1588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23" name="Line 39"/>
          <p:cNvSpPr>
            <a:spLocks noChangeShapeType="1"/>
          </p:cNvSpPr>
          <p:nvPr/>
        </p:nvSpPr>
        <p:spPr bwMode="auto">
          <a:xfrm>
            <a:off x="6011863" y="3860800"/>
            <a:ext cx="1439862" cy="2376488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 flipV="1">
            <a:off x="6011863" y="4437063"/>
            <a:ext cx="1439862" cy="1223962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Параллелограмм 2"/>
          <p:cNvSpPr/>
          <p:nvPr/>
        </p:nvSpPr>
        <p:spPr>
          <a:xfrm rot="19237719">
            <a:off x="5237163" y="1689100"/>
            <a:ext cx="1763712" cy="1133475"/>
          </a:xfrm>
          <a:prstGeom prst="parallelogram">
            <a:avLst>
              <a:gd name="adj" fmla="val 107985"/>
            </a:avLst>
          </a:prstGeom>
          <a:solidFill>
            <a:schemeClr val="tx2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 rot="19237719">
            <a:off x="7726363" y="1689100"/>
            <a:ext cx="1765300" cy="1133475"/>
          </a:xfrm>
          <a:prstGeom prst="parallelogram">
            <a:avLst>
              <a:gd name="adj" fmla="val 107985"/>
            </a:avLst>
          </a:prstGeom>
          <a:solidFill>
            <a:schemeClr val="tx2">
              <a:lumMod val="20000"/>
              <a:lumOff val="80000"/>
              <a:alpha val="4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5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680"/>
                            </p:stCondLst>
                            <p:childTnLst>
                              <p:par>
                                <p:cTn id="1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18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2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1020"/>
                            </p:stCondLst>
                            <p:childTnLst>
                              <p:par>
                                <p:cTn id="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3020"/>
                            </p:stCondLst>
                            <p:childTnLst>
                              <p:par>
                                <p:cTn id="5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642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742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8420"/>
                            </p:stCondLst>
                            <p:childTnLst>
                              <p:par>
                                <p:cTn id="8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140"/>
                            </p:stCondLst>
                            <p:childTnLst>
                              <p:par>
                                <p:cTn id="8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1" grpId="0" animBg="1"/>
      <p:bldP spid="16423" grpId="0" animBg="1"/>
      <p:bldP spid="16423" grpId="1" animBg="1"/>
      <p:bldP spid="16426" grpId="0" animBg="1"/>
      <p:bldP spid="16426" grpId="1" animBg="1"/>
      <p:bldP spid="3" grpId="0" animBg="1"/>
      <p:bldP spid="3" grpId="1" animBg="1"/>
      <p:bldP spid="41" grpId="0" animBg="1"/>
      <p:bldP spid="4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187624" y="1412776"/>
                <a:ext cx="7848872" cy="5488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1). Дан </a:t>
                </a:r>
                <a:r>
                  <a:rPr lang="ru-RU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прямоугольный параллелепипед, стороны основания которого равны 4 и 5, а боковое ребро равно 3. Найдите наибольшую площадь его грани. </a:t>
                </a:r>
                <a:r>
                  <a:rPr lang="ru-RU" sz="2800" i="1" dirty="0">
                    <a:latin typeface="Times New Roman" panose="02020603050405020304" pitchFamily="18" charset="0"/>
                  </a:rPr>
                  <a:t/>
                </a:r>
                <a:br>
                  <a:rPr lang="ru-RU" sz="2800" i="1" dirty="0">
                    <a:latin typeface="Times New Roman" panose="02020603050405020304" pitchFamily="18" charset="0"/>
                  </a:rPr>
                </a:br>
                <a:r>
                  <a:rPr lang="ru-RU" sz="2800" i="1" dirty="0" smtClean="0">
                    <a:latin typeface="Times New Roman" panose="02020603050405020304" pitchFamily="18" charset="0"/>
                  </a:rPr>
                  <a:t>2). </a:t>
                </a:r>
                <a:r>
                  <a:rPr lang="ru-RU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В </a:t>
                </a:r>
                <a:r>
                  <a:rPr lang="ru-RU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прямоугольном параллелепипеде диагональ грани AA</a:t>
                </a:r>
                <a:r>
                  <a:rPr lang="ru-RU" sz="1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r>
                  <a:rPr lang="ru-RU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D</a:t>
                </a:r>
                <a:r>
                  <a:rPr lang="ru-RU" sz="1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r>
                  <a:rPr lang="ru-RU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D </a:t>
                </a:r>
                <a:r>
                  <a:rPr lang="ru-RU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равна5, </a:t>
                </a:r>
                <a:r>
                  <a:rPr lang="ru-RU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а </a:t>
                </a:r>
                <a:r>
                  <a:rPr lang="ru-RU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AB=2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ru-RU" sz="2800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. </a:t>
                </a:r>
                <a:r>
                  <a:rPr lang="ru-RU" sz="2800" i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Найдите диагональ параллелепипеда. </a:t>
                </a:r>
                <a:endParaRPr lang="ru-RU" sz="2800" i="1" dirty="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r>
                  <a:rPr lang="ru-RU" sz="2800" i="1" smtClean="0">
                    <a:latin typeface="Times New Roman" panose="02020603050405020304" pitchFamily="18" charset="0"/>
                  </a:rPr>
                  <a:t>3). </a:t>
                </a:r>
                <a:r>
                  <a:rPr lang="ru-RU" sz="2800" i="1" dirty="0" smtClean="0">
                    <a:latin typeface="Times New Roman" panose="02020603050405020304" pitchFamily="18" charset="0"/>
                  </a:rPr>
                  <a:t>Дан </a:t>
                </a:r>
                <a:r>
                  <a:rPr lang="ru-RU" sz="2800" i="1" dirty="0">
                    <a:latin typeface="Times New Roman" panose="02020603050405020304" pitchFamily="18" charset="0"/>
                  </a:rPr>
                  <a:t>прямоугольный параллелепипед с ребрами 2, 3 </a:t>
                </a:r>
                <a:endParaRPr lang="ru-RU" sz="2800" i="1" dirty="0" smtClean="0">
                  <a:latin typeface="Times New Roman" panose="02020603050405020304" pitchFamily="18" charset="0"/>
                </a:endParaRPr>
              </a:p>
              <a:p>
                <a:r>
                  <a:rPr lang="ru-RU" sz="2800" i="1" dirty="0" smtClean="0">
                    <a:latin typeface="Times New Roman" panose="02020603050405020304" pitchFamily="18" charset="0"/>
                  </a:rPr>
                  <a:t>и </a:t>
                </a:r>
                <a:r>
                  <a:rPr lang="ru-RU" sz="2800" i="1" dirty="0">
                    <a:latin typeface="Times New Roman" panose="02020603050405020304" pitchFamily="18" charset="0"/>
                  </a:rPr>
                  <a:t>6. Найдите его диагональ.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412776"/>
                <a:ext cx="7848872" cy="5488169"/>
              </a:xfrm>
              <a:prstGeom prst="rect">
                <a:avLst/>
              </a:prstGeom>
              <a:blipFill>
                <a:blip r:embed="rId2"/>
                <a:stretch>
                  <a:fillRect l="-1632" t="-1222" r="-24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49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5777</TotalTime>
  <Words>245</Words>
  <Application>Microsoft Office PowerPoint</Application>
  <PresentationFormat>Экран (4:3)</PresentationFormat>
  <Paragraphs>80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Cambria Math</vt:lpstr>
      <vt:lpstr>Century Gothic</vt:lpstr>
      <vt:lpstr>Monotype Corsiva</vt:lpstr>
      <vt:lpstr>Segoe Script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задач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304</cp:lastModifiedBy>
  <cp:revision>76</cp:revision>
  <dcterms:created xsi:type="dcterms:W3CDTF">2011-07-12T07:33:19Z</dcterms:created>
  <dcterms:modified xsi:type="dcterms:W3CDTF">2024-03-22T07:50:40Z</dcterms:modified>
</cp:coreProperties>
</file>