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68" r:id="rId1"/>
  </p:sldMasterIdLst>
  <p:sldIdLst>
    <p:sldId id="261" r:id="rId2"/>
    <p:sldId id="293" r:id="rId3"/>
    <p:sldId id="313" r:id="rId4"/>
    <p:sldId id="314" r:id="rId5"/>
    <p:sldId id="315" r:id="rId6"/>
    <p:sldId id="264" r:id="rId7"/>
    <p:sldId id="265" r:id="rId8"/>
    <p:sldId id="310" r:id="rId9"/>
    <p:sldId id="266" r:id="rId10"/>
    <p:sldId id="294" r:id="rId11"/>
    <p:sldId id="316" r:id="rId12"/>
    <p:sldId id="317" r:id="rId13"/>
    <p:sldId id="318" r:id="rId14"/>
    <p:sldId id="319" r:id="rId15"/>
    <p:sldId id="320" r:id="rId16"/>
    <p:sldId id="321" r:id="rId17"/>
    <p:sldId id="308" r:id="rId18"/>
    <p:sldId id="309" r:id="rId19"/>
    <p:sldId id="305" r:id="rId20"/>
  </p:sldIdLst>
  <p:sldSz cx="9144000" cy="6858000" type="screen4x3"/>
  <p:notesSz cx="6858000" cy="9144000"/>
  <p:embeddedFontLst>
    <p:embeddedFont>
      <p:font typeface="Comic Sans MS" pitchFamily="66" charset="0"/>
      <p:regular r:id="rId21"/>
      <p:bold r:id="rId22"/>
      <p:italic r:id="rId23"/>
      <p:boldItalic r:id="rId24"/>
    </p:embeddedFont>
    <p:embeddedFont>
      <p:font typeface="Calibri" pitchFamily="34" charset="0"/>
      <p:regular r:id="rId25"/>
      <p:bold r:id="rId26"/>
      <p:italic r:id="rId27"/>
      <p:boldItalic r:id="rId28"/>
    </p:embeddedFont>
    <p:embeddedFont>
      <p:font typeface="Candara" pitchFamily="34" charset="0"/>
      <p:regular r:id="rId29"/>
      <p:bold r:id="rId30"/>
      <p:italic r:id="rId31"/>
      <p:boldItalic r:id="rId32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066"/>
    <a:srgbClr val="000099"/>
    <a:srgbClr val="008000"/>
    <a:srgbClr val="CC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42" autoAdjust="0"/>
    <p:restoredTop sz="94660"/>
  </p:normalViewPr>
  <p:slideViewPr>
    <p:cSldViewPr>
      <p:cViewPr>
        <p:scale>
          <a:sx n="81" d="100"/>
          <a:sy n="81" d="100"/>
        </p:scale>
        <p:origin x="-1502" y="-13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6.fntdata"/><Relationship Id="rId3" Type="http://schemas.openxmlformats.org/officeDocument/2006/relationships/slide" Target="slides/slide2.xml"/><Relationship Id="rId21" Type="http://schemas.openxmlformats.org/officeDocument/2006/relationships/font" Target="fonts/font1.fntdata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5.fntdata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font" Target="fonts/font9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4.fntdata"/><Relationship Id="rId32" Type="http://schemas.openxmlformats.org/officeDocument/2006/relationships/font" Target="fonts/font12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3.fntdata"/><Relationship Id="rId28" Type="http://schemas.openxmlformats.org/officeDocument/2006/relationships/font" Target="fonts/font8.fntdata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11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2.fntdata"/><Relationship Id="rId27" Type="http://schemas.openxmlformats.org/officeDocument/2006/relationships/font" Target="fonts/font7.fntdata"/><Relationship Id="rId30" Type="http://schemas.openxmlformats.org/officeDocument/2006/relationships/font" Target="fonts/font10.fntdata"/><Relationship Id="rId35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68C4FF4-6EE1-4A76-9B8F-B2F594D6C874}" type="datetimeFigureOut">
              <a:rPr lang="ru-RU" smtClean="0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18.03.2024</a:t>
            </a:fld>
            <a:endParaRPr lang="ru-RU">
              <a:cs typeface="Arial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cs typeface="Arial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BF7A747-1B53-4B3F-B8D2-D8AB0E128148}" type="slidenum">
              <a:rPr lang="ru-RU" smtClean="0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FCF5A-EA79-452C-A52C-1A2668C2E7DF}" type="datetime1">
              <a:rPr lang="en-US" smtClean="0"/>
              <a:pPr/>
              <a:t>3/18/2024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C4C28-BD4B-4892-9A2D-6E19BD753A9A}" type="datetime1">
              <a:rPr lang="en-US" smtClean="0"/>
              <a:pPr/>
              <a:t>3/18/2024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152DDE1-E9F2-4B50-AB95-1A36B28481DE}" type="datetimeFigureOut">
              <a:rPr lang="ru-RU" smtClean="0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18.03.2024</a:t>
            </a:fld>
            <a:endParaRPr lang="ru-RU">
              <a:cs typeface="Arial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cs typeface="Arial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087BA6C-DE82-4922-A007-5CB817EE4E20}" type="slidenum">
              <a:rPr lang="ru-RU" smtClean="0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cs typeface="Arial" charset="0"/>
            </a:endParaRP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8AEBBE-F8B2-42CF-9895-E86A608384EB}" type="datetime1">
              <a:rPr lang="en-US" smtClean="0"/>
              <a:pPr/>
              <a:t>3/18/2024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18AA105-3B9A-485F-A7BD-B3B1C1BFF994}" type="datetimeFigureOut">
              <a:rPr lang="ru-RU" smtClean="0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18.03.2024</a:t>
            </a:fld>
            <a:endParaRPr lang="ru-RU">
              <a:cs typeface="Arial" charset="0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cs typeface="Arial" charset="0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9217202-91A5-4841-8837-12B3422A9C13}" type="slidenum">
              <a:rPr lang="ru-RU" smtClean="0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cs typeface="Arial" charset="0"/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18D072-EF12-4AA2-BD71-ABC68B06D0E2}" type="datetime1">
              <a:rPr lang="en-US" smtClean="0"/>
              <a:pPr/>
              <a:t>3/18/2024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62FDA9A-A9AF-4522-BA4E-959710ABA8F2}" type="datetimeFigureOut">
              <a:rPr lang="ru-RU" smtClean="0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18.03.2024</a:t>
            </a:fld>
            <a:endParaRPr lang="ru-RU">
              <a:cs typeface="Arial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cs typeface="Arial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4C3DF-49FF-4AA4-A1AB-8615103FAECA}" type="slidenum">
              <a:rPr lang="ru-RU" smtClean="0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81C31E6-6AC6-4E62-806B-D0CB1E8C6262}" type="datetimeFigureOut">
              <a:rPr lang="ru-RU" smtClean="0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18.03.2024</a:t>
            </a:fld>
            <a:endParaRPr lang="ru-RU">
              <a:cs typeface="Arial" charset="0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cs typeface="Arial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1B0E188-B191-46AC-99B7-5113417AE6AB}" type="slidenum">
              <a:rPr lang="ru-RU" smtClean="0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7E191-5F94-4FC1-B823-BD7CABF7FA06}" type="datetime1">
              <a:rPr lang="en-US" smtClean="0"/>
              <a:pPr/>
              <a:t>3/18/2024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56D55-EFBE-4F9B-8A5F-09D42CA22A9B}" type="datetime1">
              <a:rPr lang="en-US" smtClean="0"/>
              <a:pPr/>
              <a:t>3/18/2024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9D1D110F-3F4E-48D9-B8AA-5D0E825AFDBA}" type="datetime1">
              <a:rPr lang="en-US" smtClean="0"/>
              <a:pPr/>
              <a:t>3/18/2024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  <p:sldLayoutId id="2147483670" r:id="rId2"/>
    <p:sldLayoutId id="2147483671" r:id="rId3"/>
    <p:sldLayoutId id="2147483672" r:id="rId4"/>
    <p:sldLayoutId id="2147483673" r:id="rId5"/>
    <p:sldLayoutId id="2147483674" r:id="rId6"/>
    <p:sldLayoutId id="2147483675" r:id="rId7"/>
    <p:sldLayoutId id="2147483676" r:id="rId8"/>
    <p:sldLayoutId id="2147483677" r:id="rId9"/>
    <p:sldLayoutId id="2147483678" r:id="rId10"/>
    <p:sldLayoutId id="214748367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6"/>
          <p:cNvGrpSpPr/>
          <p:nvPr/>
        </p:nvGrpSpPr>
        <p:grpSpPr>
          <a:xfrm>
            <a:off x="142844" y="1142984"/>
            <a:ext cx="8715436" cy="4620132"/>
            <a:chOff x="290925" y="2049634"/>
            <a:chExt cx="8672683" cy="3556301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290925" y="2049634"/>
              <a:ext cx="8672683" cy="201371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4400" b="1" dirty="0" smtClean="0">
                  <a:ln w="19050">
                    <a:solidFill>
                      <a:prstClr val="white"/>
                    </a:solidFill>
                    <a:prstDash val="solid"/>
                  </a:ln>
                  <a:solidFill>
                    <a:srgbClr val="7030A0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Comic Sans MS" pitchFamily="66" charset="0"/>
                  <a:cs typeface="Arial" charset="0"/>
                </a:rPr>
                <a:t> </a:t>
              </a:r>
              <a:r>
                <a:rPr lang="ru-RU" sz="4000" b="1" dirty="0" smtClean="0">
                  <a:ln w="19050">
                    <a:solidFill>
                      <a:prstClr val="white"/>
                    </a:solidFill>
                    <a:prstDash val="solid"/>
                  </a:ln>
                  <a:solidFill>
                    <a:srgbClr val="7030A0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Comic Sans MS" pitchFamily="66" charset="0"/>
                  <a:cs typeface="Arial" charset="0"/>
                </a:rPr>
                <a:t>Приемы и техники формирования читательской грамотности на уроках в начальной  школе</a:t>
              </a:r>
              <a:endParaRPr lang="ru-RU" sz="4000" b="1" dirty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Comic Sans MS" pitchFamily="66" charset="0"/>
                <a:cs typeface="Arial" charset="0"/>
              </a:endParaRPr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4485091" y="5061047"/>
              <a:ext cx="3838729" cy="54488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2000" dirty="0" smtClean="0">
                  <a:solidFill>
                    <a:srgbClr val="0070C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 учитель начальных классов – </a:t>
              </a:r>
              <a:r>
                <a:rPr lang="ru-RU" sz="2000" dirty="0" err="1" smtClean="0">
                  <a:solidFill>
                    <a:srgbClr val="0070C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Крошухина</a:t>
              </a:r>
              <a:r>
                <a:rPr lang="ru-RU" sz="2000" dirty="0" smtClean="0">
                  <a:solidFill>
                    <a:srgbClr val="0070C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 В.Н.</a:t>
              </a:r>
              <a:endParaRPr lang="ru-RU" sz="20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87982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5576" y="1844824"/>
            <a:ext cx="7848872" cy="3450696"/>
          </a:xfrm>
        </p:spPr>
        <p:txBody>
          <a:bodyPr>
            <a:normAutofit fontScale="92500" lnSpcReduction="10000"/>
          </a:bodyPr>
          <a:lstStyle/>
          <a:p>
            <a:r>
              <a:rPr lang="ru-RU" sz="2400" b="1" dirty="0">
                <a:solidFill>
                  <a:schemeClr val="tx1"/>
                </a:solidFill>
                <a:latin typeface="Times New Roman"/>
                <a:ea typeface="Times New Roman,Bold"/>
                <a:cs typeface="Times New Roman,Bold"/>
              </a:rPr>
              <a:t>«</a:t>
            </a:r>
            <a:r>
              <a:rPr lang="ru-RU" sz="2400" b="1" dirty="0">
                <a:solidFill>
                  <a:schemeClr val="tx1"/>
                </a:solidFill>
                <a:latin typeface="Times New Roman"/>
                <a:ea typeface="Times New Roman,Bold"/>
              </a:rPr>
              <a:t>Чтение с остановками</a:t>
            </a:r>
            <a:r>
              <a:rPr lang="ru-RU" sz="2400" dirty="0">
                <a:solidFill>
                  <a:schemeClr val="tx1"/>
                </a:solidFill>
                <a:latin typeface="Times New Roman"/>
                <a:ea typeface="Calibri"/>
              </a:rPr>
              <a:t>». Материалом для его проведения служит повествовательный текст. На начальной стадии урока учащиеся по названию текста определяют, о чём пойдёт речь в произведении. На основной части урока текст читается по частям. После чтения каждого фрагмента ученики высказывают предположения о дальнейшем развитии сюжета. Данная стратегия способствует выработке у учащихся внимательного отношения к точке зрения другого человека и спокойного отказа от своей, если она недостаточно аргументирована или аргументы оказались несостоятельными.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868958"/>
          </a:xfrm>
        </p:spPr>
        <p:txBody>
          <a:bodyPr>
            <a:no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3200" b="1" dirty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Отработка смысловой стороны  чтения</a:t>
            </a:r>
            <a:r>
              <a:rPr lang="ru-RU" sz="3200" dirty="0">
                <a:solidFill>
                  <a:schemeClr val="tx1"/>
                </a:solidFill>
                <a:latin typeface="Calibri"/>
                <a:ea typeface="Calibri"/>
                <a:cs typeface="Times New Roman"/>
              </a:rPr>
              <a:t/>
            </a:r>
            <a:br>
              <a:rPr lang="ru-RU" sz="3200" dirty="0">
                <a:solidFill>
                  <a:schemeClr val="tx1"/>
                </a:solidFill>
                <a:latin typeface="Calibri"/>
                <a:ea typeface="Calibri"/>
                <a:cs typeface="Times New Roman"/>
              </a:rPr>
            </a:br>
            <a:endParaRPr lang="ru-RU" sz="3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7600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475656" y="1412776"/>
            <a:ext cx="7128792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fontAlgn="base" hangingPunct="0"/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Приём «Составление краткой записи задачи». 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Формируется умение целенаправленно читать учебный текст, задавать проблемные вопросы, вести обсуждение в группе</a:t>
            </a:r>
            <a:endParaRPr lang="ru-RU" sz="3600" dirty="0"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6326584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692696"/>
            <a:ext cx="7632848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Приём «Работа с вопросником»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применяют при введении нового материала на этапе самостоятельной работы с учебником. Детям предлагается ряд вопросов к тексту, на которые они должны найти ответы. Причем вопросы и ответы даются не только в прямой форме, но и в косвенной, требующей анализа и рассуждения, опоры на собственный опыт. После самостоятельного поиска обязательно проводится фронтальная проверка точности и правильности, найденных ответов, отсеивание лишнего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3707627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75656" y="980728"/>
            <a:ext cx="6480720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Приём «Логическая цепочка».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После прочтения текста учащимся предлагается построить события в логической последовательности. Данный прием помогает при пересказе текстов, в том числе при подготовке к пересказу большого по объёму произведения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4870167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47664" y="476672"/>
            <a:ext cx="6336704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Приём «Тонкие» и « толстые» вопросы.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Дети учатся  различать те вопросы, на которые можно дать однозначный ответ (тонкие вопросы), и те, на которые ответить  определенно невозможно, проблемные (толстые) вопросы. Данная работа способствует развитию мышления и внимания учащихся, а также развивает умение задавать ''умные'' вопросы. </a:t>
            </a:r>
          </a:p>
        </p:txBody>
      </p:sp>
    </p:spTree>
    <p:extLst>
      <p:ext uri="{BB962C8B-B14F-4D97-AF65-F5344CB8AC3E}">
        <p14:creationId xmlns:p14="http://schemas.microsoft.com/office/powerpoint/2010/main" val="291697165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75656" y="1124744"/>
            <a:ext cx="684076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Приём «Ключевые слова».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Смысл данного приема заключается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в том, что необходимо из текста выписать слова. Другой вариант – придумать слова, а затем по ним можно просить составить рассказ или определения некоторого понятия.</a:t>
            </a:r>
          </a:p>
        </p:txBody>
      </p:sp>
    </p:spTree>
    <p:extLst>
      <p:ext uri="{BB962C8B-B14F-4D97-AF65-F5344CB8AC3E}">
        <p14:creationId xmlns:p14="http://schemas.microsoft.com/office/powerpoint/2010/main" val="352590038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31640" y="1268760"/>
            <a:ext cx="6264696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800" b="1" u="sng" dirty="0">
                <a:latin typeface="Times New Roman" pitchFamily="18" charset="0"/>
                <a:cs typeface="Times New Roman" pitchFamily="18" charset="0"/>
              </a:rPr>
              <a:t>Приём «Вопросы к тексту учебника».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Стратегия позволяет формировать умение самостоятельно работать с печатной информацией, формулировать вопросы, работать в парах. </a:t>
            </a:r>
          </a:p>
        </p:txBody>
      </p:sp>
    </p:spTree>
    <p:extLst>
      <p:ext uri="{BB962C8B-B14F-4D97-AF65-F5344CB8AC3E}">
        <p14:creationId xmlns:p14="http://schemas.microsoft.com/office/powerpoint/2010/main" val="156346069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43608" y="692696"/>
            <a:ext cx="70567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На внеурочной деятельности</a:t>
            </a:r>
            <a:endParaRPr lang="ru-RU" sz="3200" dirty="0"/>
          </a:p>
        </p:txBody>
      </p:sp>
      <p:pic>
        <p:nvPicPr>
          <p:cNvPr id="2050" name="Picture 2" descr="https://sun9-78.userapi.com/impg/ux1z-wR_RJlqyoUkGrCBPqr5h3J_6d6a3jBA_A/WyjnPTrNL_g.jpg?size=747x832&amp;quality=96&amp;sign=910c44d866dae449d425f5866875ceca&amp;c_uniq_tag=wdieucZWDNAa8RZhSpNoleJNBCknHnE5mrBos_z5Tp4&amp;type=albu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556792"/>
            <a:ext cx="4154020" cy="46267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s://sun9-77.userapi.com/impg/vv0rhQ6AIHWRlUx6J1eHrM8FIYs5oiosrvY5fg/I2B-WaY5umk.jpg?size=604x604&amp;quality=96&amp;sign=f50a46969b208ca79298a0061aee46f9&amp;type=album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1537167"/>
            <a:ext cx="3880891" cy="4824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1882301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s://www.litres.ru/pub/c/cover/66025929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88640"/>
            <a:ext cx="4039125" cy="5832648"/>
          </a:xfrm>
          <a:prstGeom prst="rect">
            <a:avLst/>
          </a:prstGeom>
          <a:noFill/>
          <a:extLst/>
        </p:spPr>
      </p:pic>
      <p:pic>
        <p:nvPicPr>
          <p:cNvPr id="4" name="Рисунок 3" descr="https://avatars.mds.yandex.net/i?id=8d73c95e906cfb77fe8064c2e2f9b3a2f8501fc2-12606366-images-thumbs&amp;n=13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332656"/>
            <a:ext cx="4032448" cy="583264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83787705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1735138" y="2674938"/>
            <a:ext cx="7408862" cy="3451225"/>
          </a:xfrm>
        </p:spPr>
        <p:txBody>
          <a:bodyPr/>
          <a:lstStyle/>
          <a:p>
            <a:r>
              <a:rPr lang="ru-RU" sz="6000" i="1" dirty="0" smtClean="0"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6000" i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6064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99592" y="548680"/>
            <a:ext cx="462979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/>
              <a:t>«Чтение: работа с текстом»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23528" y="1268760"/>
            <a:ext cx="7848872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/>
              <a:t>Раздел 1. «Получение, поиск и фиксация информации</a:t>
            </a:r>
            <a:r>
              <a:rPr lang="ru-RU" b="1" i="1" dirty="0" smtClean="0"/>
              <a:t>»</a:t>
            </a:r>
          </a:p>
          <a:p>
            <a:r>
              <a:rPr lang="ru-RU" dirty="0"/>
              <a:t>Выпускник начальной школы научится:</a:t>
            </a:r>
          </a:p>
          <a:p>
            <a:r>
              <a:rPr lang="ru-RU" dirty="0"/>
              <a:t> · осознанно читать тексты с целью удовлетворения интереса, приобретения читательского опыта, овладения и использования информации; </a:t>
            </a:r>
          </a:p>
          <a:p>
            <a:r>
              <a:rPr lang="ru-RU" dirty="0"/>
              <a:t>· использовать такие виды чтения, как ознакомительное, изучающее, поисковое; · осознавать цель чтения и выбирать в соответствии с ней нужный вид чтения; </a:t>
            </a:r>
          </a:p>
          <a:p>
            <a:r>
              <a:rPr lang="ru-RU" dirty="0"/>
              <a:t>· работать с информацией, представленной в разных формах (текст, рисунок, таблица, схема); </a:t>
            </a:r>
          </a:p>
          <a:p>
            <a:r>
              <a:rPr lang="ru-RU" dirty="0"/>
              <a:t>· ориентироваться в соответствующих возрасту словарях и справочниках; </a:t>
            </a:r>
          </a:p>
          <a:p>
            <a:r>
              <a:rPr lang="ru-RU" dirty="0"/>
              <a:t>· составлять список использованной литературы и других информационных источников</a:t>
            </a:r>
            <a:r>
              <a:rPr lang="ru-RU" b="1" i="1" dirty="0" smtClean="0"/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48710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476672"/>
            <a:ext cx="806489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/>
              <a:t>Раздел 2. «Понимание и преобразование информации» </a:t>
            </a:r>
            <a:endParaRPr lang="ru-RU" sz="24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530208" y="948690"/>
            <a:ext cx="8424936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Выпускник начальной школы научится: </a:t>
            </a:r>
          </a:p>
          <a:p>
            <a:r>
              <a:rPr lang="ru-RU" dirty="0"/>
              <a:t>· определять тему и главную мысль текста, делить текст на смысловые части, составлять простой план текста, подробно и сжато устно пересказывать прочитанный или прослушанный текст; </a:t>
            </a:r>
          </a:p>
          <a:p>
            <a:r>
              <a:rPr lang="ru-RU" dirty="0"/>
              <a:t>· находить информацию, факты, заданные в тексте в явном виде: числовые </a:t>
            </a:r>
          </a:p>
          <a:p>
            <a:r>
              <a:rPr lang="ru-RU" dirty="0"/>
              <a:t>данные, основные события, их последовательность; </a:t>
            </a:r>
          </a:p>
          <a:p>
            <a:r>
              <a:rPr lang="ru-RU" dirty="0"/>
              <a:t>· находить в тексте несколько примеров, доказывающих </a:t>
            </a:r>
            <a:r>
              <a:rPr lang="ru-RU" dirty="0" err="1"/>
              <a:t>приведѐнное</a:t>
            </a:r>
            <a:r>
              <a:rPr lang="ru-RU" dirty="0"/>
              <a:t> утверждение; </a:t>
            </a:r>
          </a:p>
          <a:p>
            <a:r>
              <a:rPr lang="ru-RU" dirty="0"/>
              <a:t>· интегрировать находящиеся в разных частях текста детали сообщения; </a:t>
            </a:r>
          </a:p>
          <a:p>
            <a:r>
              <a:rPr lang="ru-RU" dirty="0"/>
              <a:t>· устанавливать связи, не высказанные в тексте напрямую, соотнося их с идеей текста; </a:t>
            </a:r>
          </a:p>
          <a:p>
            <a:r>
              <a:rPr lang="ru-RU" dirty="0"/>
              <a:t>· формулировать, основываясь на тексте, простые выводы; </a:t>
            </a:r>
          </a:p>
          <a:p>
            <a:r>
              <a:rPr lang="ru-RU" dirty="0"/>
              <a:t>· понимать текст, не только опираясь на содержащуюся в </a:t>
            </a:r>
            <a:r>
              <a:rPr lang="ru-RU" dirty="0" err="1"/>
              <a:t>нѐм</a:t>
            </a:r>
            <a:r>
              <a:rPr lang="ru-RU" dirty="0"/>
              <a:t> информацию, но и обращая внимание на жанр, структуру, язык текста;</a:t>
            </a:r>
          </a:p>
          <a:p>
            <a:r>
              <a:rPr lang="ru-RU" dirty="0"/>
              <a:t> · преобразовывать сплошной текст в таблицу (дополнять таблицу информацией из текста); </a:t>
            </a:r>
          </a:p>
          <a:p>
            <a:r>
              <a:rPr lang="ru-RU" dirty="0"/>
              <a:t>· преобразовывать информацию, полученную из рисунка, в текстовую задачу; </a:t>
            </a:r>
          </a:p>
          <a:p>
            <a:r>
              <a:rPr lang="ru-RU" dirty="0"/>
              <a:t>· заполнять предложенные схемы с опорой на прочитанный текст; </a:t>
            </a:r>
          </a:p>
          <a:p>
            <a:r>
              <a:rPr lang="ru-RU" dirty="0"/>
              <a:t>· анализировать и оценивать содержание, языковые особенности и структуру текста; </a:t>
            </a:r>
          </a:p>
          <a:p>
            <a:r>
              <a:rPr lang="ru-RU" dirty="0"/>
              <a:t>· определять место и роль иллюстративного ряда в тексте.</a:t>
            </a:r>
          </a:p>
        </p:txBody>
      </p:sp>
    </p:spTree>
    <p:extLst>
      <p:ext uri="{BB962C8B-B14F-4D97-AF65-F5344CB8AC3E}">
        <p14:creationId xmlns:p14="http://schemas.microsoft.com/office/powerpoint/2010/main" val="30426442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430" y="260648"/>
            <a:ext cx="757090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/>
              <a:t>Раздел 3. «Применение и представление информации» </a:t>
            </a:r>
            <a:endParaRPr lang="ru-RU" sz="24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635405" y="908720"/>
            <a:ext cx="7920880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Выпускник начальной школы научится: </a:t>
            </a:r>
          </a:p>
          <a:p>
            <a:r>
              <a:rPr lang="ru-RU" dirty="0"/>
              <a:t>· участвовать в диалоге при обсуждении прочитанного или прослушанного;</a:t>
            </a:r>
          </a:p>
          <a:p>
            <a:r>
              <a:rPr lang="ru-RU" dirty="0"/>
              <a:t>· использовать полученный читательский опыт для обогащения чувственного опыта, высказывать оценочные суждения и свою точку зрения о прочитанном тексте; </a:t>
            </a:r>
          </a:p>
          <a:p>
            <a:r>
              <a:rPr lang="ru-RU" dirty="0"/>
              <a:t>· составлять устно небольшое монологическое высказывание  по предложенной теме; </a:t>
            </a:r>
          </a:p>
          <a:p>
            <a:r>
              <a:rPr lang="ru-RU" dirty="0"/>
              <a:t>· письменно отвечать на заданные вопросы; </a:t>
            </a:r>
          </a:p>
          <a:p>
            <a:r>
              <a:rPr lang="ru-RU" dirty="0"/>
              <a:t>· описывать по </a:t>
            </a:r>
            <a:r>
              <a:rPr lang="ru-RU" dirty="0" err="1"/>
              <a:t>определѐнному</a:t>
            </a:r>
            <a:r>
              <a:rPr lang="ru-RU" dirty="0"/>
              <a:t> алгоритму (плану) </a:t>
            </a:r>
            <a:r>
              <a:rPr lang="ru-RU" dirty="0" err="1"/>
              <a:t>объѐкт</a:t>
            </a:r>
            <a:r>
              <a:rPr lang="ru-RU" dirty="0"/>
              <a:t> наблюдения, сравнивать между собой два объекта, выделяя два-три существенных признака: · находить и формулировать правила, закономерности;</a:t>
            </a:r>
          </a:p>
          <a:p>
            <a:r>
              <a:rPr lang="ru-RU" dirty="0"/>
              <a:t> · группировать, систематизировать объекты, выделяя один-два признака; </a:t>
            </a:r>
          </a:p>
          <a:p>
            <a:r>
              <a:rPr lang="ru-RU" dirty="0"/>
              <a:t>· определять последовательность выполнения действий, составлять простейшую  инструкцию (алгоритм) из двух-</a:t>
            </a:r>
            <a:r>
              <a:rPr lang="ru-RU" dirty="0" err="1"/>
              <a:t>трѐх</a:t>
            </a:r>
            <a:r>
              <a:rPr lang="ru-RU" dirty="0"/>
              <a:t> шагов (на основе </a:t>
            </a:r>
          </a:p>
          <a:p>
            <a:r>
              <a:rPr lang="ru-RU" dirty="0"/>
              <a:t>предложенного набора действий, включающего избыточные шаги).</a:t>
            </a:r>
          </a:p>
        </p:txBody>
      </p:sp>
    </p:spTree>
    <p:extLst>
      <p:ext uri="{BB962C8B-B14F-4D97-AF65-F5344CB8AC3E}">
        <p14:creationId xmlns:p14="http://schemas.microsoft.com/office/powerpoint/2010/main" val="20844302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332656"/>
            <a:ext cx="7632848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/>
              <a:t>Раздел 4. «Оценка достоверности получаемой информации» </a:t>
            </a:r>
            <a:endParaRPr lang="ru-RU" sz="2400" b="1" i="1" dirty="0" smtClean="0"/>
          </a:p>
          <a:p>
            <a:endParaRPr lang="ru-RU" sz="2400" dirty="0"/>
          </a:p>
          <a:p>
            <a:r>
              <a:rPr lang="ru-RU" dirty="0"/>
              <a:t>Выпускник начальной школы научится:</a:t>
            </a:r>
          </a:p>
          <a:p>
            <a:r>
              <a:rPr lang="ru-RU" dirty="0"/>
              <a:t> · на основе имеющихся знаний, жизненного опыта подвергать сомнению достоверность имеющейся информации, обнаруживать недостоверность получаемой информации, пробелы в информации и находить пути восполнения этих пробелов;</a:t>
            </a:r>
          </a:p>
          <a:p>
            <a:r>
              <a:rPr lang="ru-RU" dirty="0"/>
              <a:t> · в процессе работы с одним или несколькими источниками выявлять содержащуюся в них противоречивую, конфликтную  информацию.</a:t>
            </a:r>
          </a:p>
          <a:p>
            <a:r>
              <a:rPr lang="ru-RU" dirty="0"/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21276667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81944" y="428604"/>
            <a:ext cx="7200800" cy="5520676"/>
          </a:xfrm>
        </p:spPr>
        <p:txBody>
          <a:bodyPr>
            <a:normAutofit lnSpcReduction="10000"/>
          </a:bodyPr>
          <a:lstStyle/>
          <a:p>
            <a:pPr>
              <a:buFont typeface="Wingdings" pitchFamily="2" charset="2"/>
              <a:buChar char="Ø"/>
            </a:pP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дети имеют низкую скорость чтения;</a:t>
            </a:r>
          </a:p>
          <a:p>
            <a:pPr>
              <a:buFont typeface="Wingdings" pitchFamily="2" charset="2"/>
              <a:buChar char="Ø"/>
            </a:pPr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не понимают смысла прочитанного из-за ошибок при чтении;</a:t>
            </a:r>
          </a:p>
          <a:p>
            <a:pPr>
              <a:buFont typeface="Wingdings" pitchFamily="2" charset="2"/>
              <a:buChar char="Ø"/>
            </a:pPr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не могут извлечь необходимую информацию из предложенного текста;</a:t>
            </a:r>
          </a:p>
          <a:p>
            <a:pPr>
              <a:buFont typeface="Wingdings" pitchFamily="2" charset="2"/>
              <a:buChar char="Ø"/>
            </a:pPr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затрудняются кратко пересказать содержание.</a:t>
            </a:r>
            <a:endParaRPr lang="ru-RU" sz="3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3817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00042"/>
            <a:ext cx="8229600" cy="5626121"/>
          </a:xfrm>
        </p:spPr>
        <p:txBody>
          <a:bodyPr>
            <a:normAutofit/>
          </a:bodyPr>
          <a:lstStyle/>
          <a:p>
            <a:r>
              <a:rPr lang="ru-RU" sz="3200" dirty="0">
                <a:solidFill>
                  <a:schemeClr val="tx1"/>
                </a:solidFill>
                <a:latin typeface="Times New Roman"/>
                <a:ea typeface="Times New Roman"/>
              </a:rPr>
              <a:t>Навык чтения имеет две стороны, </a:t>
            </a:r>
            <a:r>
              <a:rPr lang="ru-RU" sz="3200" dirty="0" smtClean="0">
                <a:solidFill>
                  <a:schemeClr val="tx1"/>
                </a:solidFill>
                <a:latin typeface="Times New Roman"/>
                <a:ea typeface="Times New Roman"/>
              </a:rPr>
              <a:t>техническую </a:t>
            </a:r>
            <a:r>
              <a:rPr lang="ru-RU" sz="3200" dirty="0">
                <a:solidFill>
                  <a:schemeClr val="tx1"/>
                </a:solidFill>
                <a:latin typeface="Times New Roman"/>
                <a:ea typeface="Times New Roman"/>
              </a:rPr>
              <a:t>и </a:t>
            </a:r>
            <a:r>
              <a:rPr lang="ru-RU" sz="3200" dirty="0" smtClean="0">
                <a:solidFill>
                  <a:schemeClr val="tx1"/>
                </a:solidFill>
                <a:latin typeface="Times New Roman"/>
                <a:ea typeface="Times New Roman"/>
              </a:rPr>
              <a:t>смысловую. </a:t>
            </a:r>
          </a:p>
          <a:p>
            <a:r>
              <a:rPr lang="ru-RU" sz="3200" dirty="0" smtClean="0">
                <a:solidFill>
                  <a:schemeClr val="tx1"/>
                </a:solidFill>
                <a:latin typeface="Times New Roman"/>
                <a:ea typeface="Times New Roman"/>
              </a:rPr>
              <a:t>Техническая </a:t>
            </a:r>
            <a:r>
              <a:rPr lang="ru-RU" sz="3200" dirty="0">
                <a:solidFill>
                  <a:schemeClr val="tx1"/>
                </a:solidFill>
                <a:latin typeface="Times New Roman"/>
                <a:ea typeface="Times New Roman"/>
              </a:rPr>
              <a:t>сторона чтения (техника чтения) включает в себя  такие компоненты навыка чтения как, способ чтения, правильность, выразительность, скорость (темп) чтения. </a:t>
            </a:r>
            <a:endParaRPr lang="ru-RU" sz="3200" dirty="0" smtClean="0">
              <a:solidFill>
                <a:schemeClr val="tx1"/>
              </a:solidFill>
              <a:latin typeface="Times New Roman"/>
              <a:ea typeface="Times New Roman"/>
            </a:endParaRPr>
          </a:p>
          <a:p>
            <a:r>
              <a:rPr lang="ru-RU" sz="3200" dirty="0" smtClean="0">
                <a:solidFill>
                  <a:schemeClr val="tx1"/>
                </a:solidFill>
                <a:latin typeface="Times New Roman"/>
                <a:ea typeface="Times New Roman"/>
              </a:rPr>
              <a:t>Смысловая </a:t>
            </a:r>
            <a:r>
              <a:rPr lang="ru-RU" sz="3200" dirty="0">
                <a:solidFill>
                  <a:schemeClr val="tx1"/>
                </a:solidFill>
                <a:latin typeface="Times New Roman"/>
                <a:ea typeface="Times New Roman"/>
              </a:rPr>
              <a:t>сторона: понимание читаемого и смысла читаемого.</a:t>
            </a:r>
            <a:endParaRPr lang="ru-RU" sz="3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reading.vercont.ru/images/modul/img1_1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260648"/>
            <a:ext cx="8640960" cy="56886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93866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332656"/>
            <a:ext cx="8229600" cy="5593824"/>
          </a:xfrm>
        </p:spPr>
        <p:txBody>
          <a:bodyPr>
            <a:no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b="1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Отработка технической стороны чтения</a:t>
            </a:r>
            <a:endParaRPr lang="ru-RU" dirty="0">
              <a:solidFill>
                <a:schemeClr val="tx1"/>
              </a:solidFill>
              <a:latin typeface="Calibri"/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b="1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1. «Жужжащее чтение</a:t>
            </a:r>
            <a:r>
              <a:rPr lang="ru-RU" b="1" dirty="0" smtClean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»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b="1" dirty="0" smtClean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2</a:t>
            </a:r>
            <a:r>
              <a:rPr lang="ru-RU" b="1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. «</a:t>
            </a:r>
            <a:r>
              <a:rPr lang="ru-RU" b="1" dirty="0" err="1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Ежеурочные</a:t>
            </a:r>
            <a:r>
              <a:rPr lang="ru-RU" b="1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 пятиминутки»- </a:t>
            </a:r>
            <a:r>
              <a:rPr lang="ru-RU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чтение в начале урока по 5 минут </a:t>
            </a:r>
            <a:endParaRPr lang="ru-RU" dirty="0">
              <a:solidFill>
                <a:schemeClr val="tx1"/>
              </a:solidFill>
              <a:latin typeface="Calibri"/>
              <a:ea typeface="Calibri"/>
              <a:cs typeface="Times New Roman"/>
            </a:endParaRPr>
          </a:p>
          <a:p>
            <a:pPr algn="just">
              <a:spcAft>
                <a:spcPts val="0"/>
              </a:spcAft>
            </a:pPr>
            <a:r>
              <a:rPr lang="ru-RU" b="1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3. «Чтение вслух;</a:t>
            </a:r>
            <a:endParaRPr lang="ru-RU" dirty="0">
              <a:solidFill>
                <a:schemeClr val="tx1"/>
              </a:solidFill>
              <a:latin typeface="Calibri"/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b="1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4. «Чтение про себя»</a:t>
            </a:r>
            <a:endParaRPr lang="ru-RU" dirty="0">
              <a:solidFill>
                <a:schemeClr val="tx1"/>
              </a:solidFill>
              <a:latin typeface="Calibri"/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b="1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5. «Хоровое чтение»</a:t>
            </a:r>
            <a:endParaRPr lang="ru-RU" dirty="0">
              <a:solidFill>
                <a:schemeClr val="tx1"/>
              </a:solidFill>
              <a:latin typeface="Calibri"/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b="1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6. Чтение «цепочкой» </a:t>
            </a:r>
            <a:r>
              <a:rPr lang="ru-RU" b="1" dirty="0" smtClean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 .</a:t>
            </a:r>
            <a:endParaRPr lang="ru-RU" dirty="0">
              <a:solidFill>
                <a:schemeClr val="tx1"/>
              </a:solidFill>
              <a:latin typeface="Calibri"/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b="1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7.Систематический замер и </a:t>
            </a:r>
            <a:r>
              <a:rPr lang="ru-RU" b="1" dirty="0" err="1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самозамер</a:t>
            </a:r>
            <a:r>
              <a:rPr lang="ru-RU" b="1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 техники чтения</a:t>
            </a:r>
            <a:r>
              <a:rPr lang="ru-RU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. Очень важно систематически замерять технику чтения. Это нацеливает детей на результат,  помогает им видеть, насколько подросла скорость чтения. </a:t>
            </a:r>
            <a:endParaRPr lang="ru-RU" dirty="0">
              <a:solidFill>
                <a:schemeClr val="tx1"/>
              </a:solidFill>
              <a:effectLst/>
              <a:latin typeface="Calibri"/>
              <a:ea typeface="Calibri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890</TotalTime>
  <Words>1002</Words>
  <Application>Microsoft Office PowerPoint</Application>
  <PresentationFormat>Экран (4:3)</PresentationFormat>
  <Paragraphs>66</Paragraphs>
  <Slides>19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8" baseType="lpstr">
      <vt:lpstr>Arial</vt:lpstr>
      <vt:lpstr>Comic Sans MS</vt:lpstr>
      <vt:lpstr>Symbol</vt:lpstr>
      <vt:lpstr>Calibri</vt:lpstr>
      <vt:lpstr>Times New Roman,Bold</vt:lpstr>
      <vt:lpstr>Times New Roman</vt:lpstr>
      <vt:lpstr>Wingdings</vt:lpstr>
      <vt:lpstr>Candara</vt:lpstr>
      <vt:lpstr>Волна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Отработка смысловой стороны  чтения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Рамки</dc:title>
  <dc:creator>Фокина Лидия Петровна</dc:creator>
  <cp:keywords>Шаблон презентации</cp:keywords>
  <cp:lastModifiedBy>учитель</cp:lastModifiedBy>
  <cp:revision>125</cp:revision>
  <dcterms:created xsi:type="dcterms:W3CDTF">2014-07-06T18:18:01Z</dcterms:created>
  <dcterms:modified xsi:type="dcterms:W3CDTF">2024-03-18T06:48:31Z</dcterms:modified>
</cp:coreProperties>
</file>