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8" r:id="rId5"/>
    <p:sldId id="269" r:id="rId6"/>
    <p:sldId id="260" r:id="rId7"/>
    <p:sldId id="261" r:id="rId8"/>
    <p:sldId id="270" r:id="rId9"/>
    <p:sldId id="271" r:id="rId10"/>
    <p:sldId id="272" r:id="rId11"/>
    <p:sldId id="273" r:id="rId12"/>
    <p:sldId id="274" r:id="rId13"/>
    <p:sldId id="275" r:id="rId14"/>
    <p:sldId id="276" r:id="rId15"/>
    <p:sldId id="277" r:id="rId16"/>
    <p:sldId id="278" r:id="rId17"/>
    <p:sldId id="279" r:id="rId18"/>
    <p:sldId id="280" r:id="rId19"/>
    <p:sldId id="281" r:id="rId20"/>
    <p:sldId id="282" r:id="rId21"/>
    <p:sldId id="283" r:id="rId22"/>
    <p:sldId id="284" r:id="rId23"/>
    <p:sldId id="286" r:id="rId24"/>
    <p:sldId id="287" r:id="rId25"/>
    <p:sldId id="288" r:id="rId26"/>
    <p:sldId id="289" r:id="rId27"/>
    <p:sldId id="290" r:id="rId28"/>
    <p:sldId id="267" r:id="rId2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6730" autoAdjust="0"/>
  </p:normalViewPr>
  <p:slideViewPr>
    <p:cSldViewPr snapToGrid="0">
      <p:cViewPr varScale="1">
        <p:scale>
          <a:sx n="123" d="100"/>
          <a:sy n="123" d="100"/>
        </p:scale>
        <p:origin x="114" y="19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E9B12AE-7000-477D-A8EE-3AA1C401239B}"/>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76EEC7B6-5BA6-45ED-9A50-28E5B93845F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FC4A2383-EF71-4F94-86FA-E68F38DBF226}"/>
              </a:ext>
            </a:extLst>
          </p:cNvPr>
          <p:cNvSpPr>
            <a:spLocks noGrp="1"/>
          </p:cNvSpPr>
          <p:nvPr>
            <p:ph type="dt" sz="half" idx="10"/>
          </p:nvPr>
        </p:nvSpPr>
        <p:spPr/>
        <p:txBody>
          <a:bodyPr/>
          <a:lstStyle/>
          <a:p>
            <a:fld id="{0C6AF056-0CF0-438A-9E74-F05293962A0C}" type="datetimeFigureOut">
              <a:rPr lang="ru-RU" smtClean="0"/>
              <a:pPr/>
              <a:t>31.08.2023</a:t>
            </a:fld>
            <a:endParaRPr lang="ru-RU"/>
          </a:p>
        </p:txBody>
      </p:sp>
      <p:sp>
        <p:nvSpPr>
          <p:cNvPr id="5" name="Нижний колонтитул 4">
            <a:extLst>
              <a:ext uri="{FF2B5EF4-FFF2-40B4-BE49-F238E27FC236}">
                <a16:creationId xmlns:a16="http://schemas.microsoft.com/office/drawing/2014/main" id="{20453FF7-0751-4A81-A591-3B885A1F300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28228073-85D0-46B3-9B0C-5D24360A15D9}"/>
              </a:ext>
            </a:extLst>
          </p:cNvPr>
          <p:cNvSpPr>
            <a:spLocks noGrp="1"/>
          </p:cNvSpPr>
          <p:nvPr>
            <p:ph type="sldNum" sz="quarter" idx="12"/>
          </p:nvPr>
        </p:nvSpPr>
        <p:spPr/>
        <p:txBody>
          <a:bodyPr/>
          <a:lstStyle/>
          <a:p>
            <a:fld id="{A9F7AD2F-02F2-4DA5-8219-D4629DCEB148}" type="slidenum">
              <a:rPr lang="ru-RU" smtClean="0"/>
              <a:pPr/>
              <a:t>‹#›</a:t>
            </a:fld>
            <a:endParaRPr lang="ru-RU"/>
          </a:p>
        </p:txBody>
      </p:sp>
      <p:pic>
        <p:nvPicPr>
          <p:cNvPr id="8" name="Рисунок 7">
            <a:extLst>
              <a:ext uri="{FF2B5EF4-FFF2-40B4-BE49-F238E27FC236}">
                <a16:creationId xmlns:a16="http://schemas.microsoft.com/office/drawing/2014/main" id="{4CCFB706-9B9F-4680-927D-49E592CAA7C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953561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40329E2-57E5-465F-81FE-113F9842EC15}"/>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8B9802C6-E930-478A-9210-0EB3D33977E4}"/>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58171282-0414-4403-9279-AADA9FA4ACDB}"/>
              </a:ext>
            </a:extLst>
          </p:cNvPr>
          <p:cNvSpPr>
            <a:spLocks noGrp="1"/>
          </p:cNvSpPr>
          <p:nvPr>
            <p:ph type="dt" sz="half" idx="10"/>
          </p:nvPr>
        </p:nvSpPr>
        <p:spPr/>
        <p:txBody>
          <a:bodyPr/>
          <a:lstStyle/>
          <a:p>
            <a:fld id="{0C6AF056-0CF0-438A-9E74-F05293962A0C}" type="datetimeFigureOut">
              <a:rPr lang="ru-RU" smtClean="0"/>
              <a:pPr/>
              <a:t>31.08.2023</a:t>
            </a:fld>
            <a:endParaRPr lang="ru-RU"/>
          </a:p>
        </p:txBody>
      </p:sp>
      <p:sp>
        <p:nvSpPr>
          <p:cNvPr id="5" name="Нижний колонтитул 4">
            <a:extLst>
              <a:ext uri="{FF2B5EF4-FFF2-40B4-BE49-F238E27FC236}">
                <a16:creationId xmlns:a16="http://schemas.microsoft.com/office/drawing/2014/main" id="{FEC54AB0-73A5-4DC5-B4E4-04529498F8A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70A8B4F7-2E8B-4462-88CB-DFBC45B1E6B9}"/>
              </a:ext>
            </a:extLst>
          </p:cNvPr>
          <p:cNvSpPr>
            <a:spLocks noGrp="1"/>
          </p:cNvSpPr>
          <p:nvPr>
            <p:ph type="sldNum" sz="quarter" idx="12"/>
          </p:nvPr>
        </p:nvSpPr>
        <p:spPr/>
        <p:txBody>
          <a:bodyPr/>
          <a:lstStyle/>
          <a:p>
            <a:fld id="{A9F7AD2F-02F2-4DA5-8219-D4629DCEB148}" type="slidenum">
              <a:rPr lang="ru-RU" smtClean="0"/>
              <a:pPr/>
              <a:t>‹#›</a:t>
            </a:fld>
            <a:endParaRPr lang="ru-RU"/>
          </a:p>
        </p:txBody>
      </p:sp>
    </p:spTree>
    <p:extLst>
      <p:ext uri="{BB962C8B-B14F-4D97-AF65-F5344CB8AC3E}">
        <p14:creationId xmlns:p14="http://schemas.microsoft.com/office/powerpoint/2010/main" val="6315587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694DC2DD-D173-473E-BBE6-14F8D7585293}"/>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EF4055B1-90AD-4867-AF4C-DEC524347CE7}"/>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B8D7A050-A343-4B19-B5B6-32D0A4812AA9}"/>
              </a:ext>
            </a:extLst>
          </p:cNvPr>
          <p:cNvSpPr>
            <a:spLocks noGrp="1"/>
          </p:cNvSpPr>
          <p:nvPr>
            <p:ph type="dt" sz="half" idx="10"/>
          </p:nvPr>
        </p:nvSpPr>
        <p:spPr/>
        <p:txBody>
          <a:bodyPr/>
          <a:lstStyle/>
          <a:p>
            <a:fld id="{0C6AF056-0CF0-438A-9E74-F05293962A0C}" type="datetimeFigureOut">
              <a:rPr lang="ru-RU" smtClean="0"/>
              <a:pPr/>
              <a:t>31.08.2023</a:t>
            </a:fld>
            <a:endParaRPr lang="ru-RU"/>
          </a:p>
        </p:txBody>
      </p:sp>
      <p:sp>
        <p:nvSpPr>
          <p:cNvPr id="5" name="Нижний колонтитул 4">
            <a:extLst>
              <a:ext uri="{FF2B5EF4-FFF2-40B4-BE49-F238E27FC236}">
                <a16:creationId xmlns:a16="http://schemas.microsoft.com/office/drawing/2014/main" id="{7300F0BE-A45E-4FB9-835D-39BA912B01E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C72D1A11-1971-4C6C-96DB-F514565BEB82}"/>
              </a:ext>
            </a:extLst>
          </p:cNvPr>
          <p:cNvSpPr>
            <a:spLocks noGrp="1"/>
          </p:cNvSpPr>
          <p:nvPr>
            <p:ph type="sldNum" sz="quarter" idx="12"/>
          </p:nvPr>
        </p:nvSpPr>
        <p:spPr/>
        <p:txBody>
          <a:bodyPr/>
          <a:lstStyle/>
          <a:p>
            <a:fld id="{A9F7AD2F-02F2-4DA5-8219-D4629DCEB148}" type="slidenum">
              <a:rPr lang="ru-RU" smtClean="0"/>
              <a:pPr/>
              <a:t>‹#›</a:t>
            </a:fld>
            <a:endParaRPr lang="ru-RU"/>
          </a:p>
        </p:txBody>
      </p:sp>
    </p:spTree>
    <p:extLst>
      <p:ext uri="{BB962C8B-B14F-4D97-AF65-F5344CB8AC3E}">
        <p14:creationId xmlns:p14="http://schemas.microsoft.com/office/powerpoint/2010/main" val="1377625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52F509A-58BA-4342-97E8-D1583460F489}"/>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3454415E-949D-4ECD-B5DF-243A9AC98959}"/>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1B359E9A-50C4-4E72-A358-C41B4F7D46F9}"/>
              </a:ext>
            </a:extLst>
          </p:cNvPr>
          <p:cNvSpPr>
            <a:spLocks noGrp="1"/>
          </p:cNvSpPr>
          <p:nvPr>
            <p:ph type="dt" sz="half" idx="10"/>
          </p:nvPr>
        </p:nvSpPr>
        <p:spPr/>
        <p:txBody>
          <a:bodyPr/>
          <a:lstStyle/>
          <a:p>
            <a:fld id="{0C6AF056-0CF0-438A-9E74-F05293962A0C}" type="datetimeFigureOut">
              <a:rPr lang="ru-RU" smtClean="0"/>
              <a:pPr/>
              <a:t>31.08.2023</a:t>
            </a:fld>
            <a:endParaRPr lang="ru-RU"/>
          </a:p>
        </p:txBody>
      </p:sp>
      <p:sp>
        <p:nvSpPr>
          <p:cNvPr id="5" name="Нижний колонтитул 4">
            <a:extLst>
              <a:ext uri="{FF2B5EF4-FFF2-40B4-BE49-F238E27FC236}">
                <a16:creationId xmlns:a16="http://schemas.microsoft.com/office/drawing/2014/main" id="{298A26A0-F4C6-4B6E-8BFF-3C1A6905B8D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385B755-85AB-4AE8-851A-A4836ED1E682}"/>
              </a:ext>
            </a:extLst>
          </p:cNvPr>
          <p:cNvSpPr>
            <a:spLocks noGrp="1"/>
          </p:cNvSpPr>
          <p:nvPr>
            <p:ph type="sldNum" sz="quarter" idx="12"/>
          </p:nvPr>
        </p:nvSpPr>
        <p:spPr/>
        <p:txBody>
          <a:bodyPr/>
          <a:lstStyle/>
          <a:p>
            <a:fld id="{A9F7AD2F-02F2-4DA5-8219-D4629DCEB148}" type="slidenum">
              <a:rPr lang="ru-RU" smtClean="0"/>
              <a:pPr/>
              <a:t>‹#›</a:t>
            </a:fld>
            <a:endParaRPr lang="ru-RU"/>
          </a:p>
        </p:txBody>
      </p:sp>
    </p:spTree>
    <p:extLst>
      <p:ext uri="{BB962C8B-B14F-4D97-AF65-F5344CB8AC3E}">
        <p14:creationId xmlns:p14="http://schemas.microsoft.com/office/powerpoint/2010/main" val="2765060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3892B09-03CB-4D9F-915E-EC61CB6B77A6}"/>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871BA5CE-13E4-436E-8C70-3A19084F5D8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6190ED91-C401-4EAF-AB98-6BEC3A6DF105}"/>
              </a:ext>
            </a:extLst>
          </p:cNvPr>
          <p:cNvSpPr>
            <a:spLocks noGrp="1"/>
          </p:cNvSpPr>
          <p:nvPr>
            <p:ph type="dt" sz="half" idx="10"/>
          </p:nvPr>
        </p:nvSpPr>
        <p:spPr/>
        <p:txBody>
          <a:bodyPr/>
          <a:lstStyle/>
          <a:p>
            <a:fld id="{0C6AF056-0CF0-438A-9E74-F05293962A0C}" type="datetimeFigureOut">
              <a:rPr lang="ru-RU" smtClean="0"/>
              <a:pPr/>
              <a:t>31.08.2023</a:t>
            </a:fld>
            <a:endParaRPr lang="ru-RU"/>
          </a:p>
        </p:txBody>
      </p:sp>
      <p:sp>
        <p:nvSpPr>
          <p:cNvPr id="5" name="Нижний колонтитул 4">
            <a:extLst>
              <a:ext uri="{FF2B5EF4-FFF2-40B4-BE49-F238E27FC236}">
                <a16:creationId xmlns:a16="http://schemas.microsoft.com/office/drawing/2014/main" id="{616C754B-3C16-4F86-A66B-0AF9005C7162}"/>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009A78D-9FEB-4300-9491-C332852420FE}"/>
              </a:ext>
            </a:extLst>
          </p:cNvPr>
          <p:cNvSpPr>
            <a:spLocks noGrp="1"/>
          </p:cNvSpPr>
          <p:nvPr>
            <p:ph type="sldNum" sz="quarter" idx="12"/>
          </p:nvPr>
        </p:nvSpPr>
        <p:spPr/>
        <p:txBody>
          <a:bodyPr/>
          <a:lstStyle/>
          <a:p>
            <a:fld id="{A9F7AD2F-02F2-4DA5-8219-D4629DCEB148}" type="slidenum">
              <a:rPr lang="ru-RU" smtClean="0"/>
              <a:pPr/>
              <a:t>‹#›</a:t>
            </a:fld>
            <a:endParaRPr lang="ru-RU"/>
          </a:p>
        </p:txBody>
      </p:sp>
    </p:spTree>
    <p:extLst>
      <p:ext uri="{BB962C8B-B14F-4D97-AF65-F5344CB8AC3E}">
        <p14:creationId xmlns:p14="http://schemas.microsoft.com/office/powerpoint/2010/main" val="16908183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61AA359-14E7-4512-A4CE-8D765B7467AB}"/>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5A6C8547-32FF-4AAF-A37A-B8E073AF670D}"/>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BFBA374D-4752-466A-8496-EAFBF62325D4}"/>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68E33B2C-87A6-44EF-853D-0770B44CBB5C}"/>
              </a:ext>
            </a:extLst>
          </p:cNvPr>
          <p:cNvSpPr>
            <a:spLocks noGrp="1"/>
          </p:cNvSpPr>
          <p:nvPr>
            <p:ph type="dt" sz="half" idx="10"/>
          </p:nvPr>
        </p:nvSpPr>
        <p:spPr/>
        <p:txBody>
          <a:bodyPr/>
          <a:lstStyle/>
          <a:p>
            <a:fld id="{0C6AF056-0CF0-438A-9E74-F05293962A0C}" type="datetimeFigureOut">
              <a:rPr lang="ru-RU" smtClean="0"/>
              <a:pPr/>
              <a:t>31.08.2023</a:t>
            </a:fld>
            <a:endParaRPr lang="ru-RU"/>
          </a:p>
        </p:txBody>
      </p:sp>
      <p:sp>
        <p:nvSpPr>
          <p:cNvPr id="6" name="Нижний колонтитул 5">
            <a:extLst>
              <a:ext uri="{FF2B5EF4-FFF2-40B4-BE49-F238E27FC236}">
                <a16:creationId xmlns:a16="http://schemas.microsoft.com/office/drawing/2014/main" id="{F9BEAD77-1DDE-4EB9-A6DC-BCA84A1D6F02}"/>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0219EDF0-9120-45EB-8ED6-9A75D36AC71F}"/>
              </a:ext>
            </a:extLst>
          </p:cNvPr>
          <p:cNvSpPr>
            <a:spLocks noGrp="1"/>
          </p:cNvSpPr>
          <p:nvPr>
            <p:ph type="sldNum" sz="quarter" idx="12"/>
          </p:nvPr>
        </p:nvSpPr>
        <p:spPr/>
        <p:txBody>
          <a:bodyPr/>
          <a:lstStyle/>
          <a:p>
            <a:fld id="{A9F7AD2F-02F2-4DA5-8219-D4629DCEB148}" type="slidenum">
              <a:rPr lang="ru-RU" smtClean="0"/>
              <a:pPr/>
              <a:t>‹#›</a:t>
            </a:fld>
            <a:endParaRPr lang="ru-RU"/>
          </a:p>
        </p:txBody>
      </p:sp>
    </p:spTree>
    <p:extLst>
      <p:ext uri="{BB962C8B-B14F-4D97-AF65-F5344CB8AC3E}">
        <p14:creationId xmlns:p14="http://schemas.microsoft.com/office/powerpoint/2010/main" val="9787021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3DEE5F9-9555-4082-BFF4-41EBDEC4976C}"/>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18534190-5FF9-4C89-B885-406F7D7CCFC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74BA749D-A26D-4045-9387-9F9A3DE9531B}"/>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CF296C4F-0E0E-40CC-8F93-5BD02C72403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DC701A39-B16E-46B5-A3B6-354F8CCFD5EC}"/>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23F35F66-29B5-4851-8339-7B406052EDBC}"/>
              </a:ext>
            </a:extLst>
          </p:cNvPr>
          <p:cNvSpPr>
            <a:spLocks noGrp="1"/>
          </p:cNvSpPr>
          <p:nvPr>
            <p:ph type="dt" sz="half" idx="10"/>
          </p:nvPr>
        </p:nvSpPr>
        <p:spPr/>
        <p:txBody>
          <a:bodyPr/>
          <a:lstStyle/>
          <a:p>
            <a:fld id="{0C6AF056-0CF0-438A-9E74-F05293962A0C}" type="datetimeFigureOut">
              <a:rPr lang="ru-RU" smtClean="0"/>
              <a:pPr/>
              <a:t>31.08.2023</a:t>
            </a:fld>
            <a:endParaRPr lang="ru-RU"/>
          </a:p>
        </p:txBody>
      </p:sp>
      <p:sp>
        <p:nvSpPr>
          <p:cNvPr id="8" name="Нижний колонтитул 7">
            <a:extLst>
              <a:ext uri="{FF2B5EF4-FFF2-40B4-BE49-F238E27FC236}">
                <a16:creationId xmlns:a16="http://schemas.microsoft.com/office/drawing/2014/main" id="{841574F3-1437-4004-B96F-EFB0A1F7A59A}"/>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ADBDC8EB-4D33-42AC-A3F0-3430591BCD45}"/>
              </a:ext>
            </a:extLst>
          </p:cNvPr>
          <p:cNvSpPr>
            <a:spLocks noGrp="1"/>
          </p:cNvSpPr>
          <p:nvPr>
            <p:ph type="sldNum" sz="quarter" idx="12"/>
          </p:nvPr>
        </p:nvSpPr>
        <p:spPr/>
        <p:txBody>
          <a:bodyPr/>
          <a:lstStyle/>
          <a:p>
            <a:fld id="{A9F7AD2F-02F2-4DA5-8219-D4629DCEB148}" type="slidenum">
              <a:rPr lang="ru-RU" smtClean="0"/>
              <a:pPr/>
              <a:t>‹#›</a:t>
            </a:fld>
            <a:endParaRPr lang="ru-RU"/>
          </a:p>
        </p:txBody>
      </p:sp>
    </p:spTree>
    <p:extLst>
      <p:ext uri="{BB962C8B-B14F-4D97-AF65-F5344CB8AC3E}">
        <p14:creationId xmlns:p14="http://schemas.microsoft.com/office/powerpoint/2010/main" val="1860012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293CA7D-E3CA-49F5-A82D-5F0050B34B2A}"/>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409C63AA-8077-4659-B376-FF6A906A6A19}"/>
              </a:ext>
            </a:extLst>
          </p:cNvPr>
          <p:cNvSpPr>
            <a:spLocks noGrp="1"/>
          </p:cNvSpPr>
          <p:nvPr>
            <p:ph type="dt" sz="half" idx="10"/>
          </p:nvPr>
        </p:nvSpPr>
        <p:spPr/>
        <p:txBody>
          <a:bodyPr/>
          <a:lstStyle/>
          <a:p>
            <a:fld id="{0C6AF056-0CF0-438A-9E74-F05293962A0C}" type="datetimeFigureOut">
              <a:rPr lang="ru-RU" smtClean="0"/>
              <a:pPr/>
              <a:t>31.08.2023</a:t>
            </a:fld>
            <a:endParaRPr lang="ru-RU"/>
          </a:p>
        </p:txBody>
      </p:sp>
      <p:sp>
        <p:nvSpPr>
          <p:cNvPr id="4" name="Нижний колонтитул 3">
            <a:extLst>
              <a:ext uri="{FF2B5EF4-FFF2-40B4-BE49-F238E27FC236}">
                <a16:creationId xmlns:a16="http://schemas.microsoft.com/office/drawing/2014/main" id="{0AF879F3-4CE0-48FD-B714-99F14A5DF0F2}"/>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C0E4F737-5761-45C9-B449-E8F896E18B05}"/>
              </a:ext>
            </a:extLst>
          </p:cNvPr>
          <p:cNvSpPr>
            <a:spLocks noGrp="1"/>
          </p:cNvSpPr>
          <p:nvPr>
            <p:ph type="sldNum" sz="quarter" idx="12"/>
          </p:nvPr>
        </p:nvSpPr>
        <p:spPr/>
        <p:txBody>
          <a:bodyPr/>
          <a:lstStyle/>
          <a:p>
            <a:fld id="{A9F7AD2F-02F2-4DA5-8219-D4629DCEB148}" type="slidenum">
              <a:rPr lang="ru-RU" smtClean="0"/>
              <a:pPr/>
              <a:t>‹#›</a:t>
            </a:fld>
            <a:endParaRPr lang="ru-RU"/>
          </a:p>
        </p:txBody>
      </p:sp>
    </p:spTree>
    <p:extLst>
      <p:ext uri="{BB962C8B-B14F-4D97-AF65-F5344CB8AC3E}">
        <p14:creationId xmlns:p14="http://schemas.microsoft.com/office/powerpoint/2010/main" val="2376906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731E306E-F45A-48DB-AE0E-AE72C8EAB634}"/>
              </a:ext>
            </a:extLst>
          </p:cNvPr>
          <p:cNvSpPr>
            <a:spLocks noGrp="1"/>
          </p:cNvSpPr>
          <p:nvPr>
            <p:ph type="dt" sz="half" idx="10"/>
          </p:nvPr>
        </p:nvSpPr>
        <p:spPr/>
        <p:txBody>
          <a:bodyPr/>
          <a:lstStyle/>
          <a:p>
            <a:fld id="{0C6AF056-0CF0-438A-9E74-F05293962A0C}" type="datetimeFigureOut">
              <a:rPr lang="ru-RU" smtClean="0"/>
              <a:pPr/>
              <a:t>31.08.2023</a:t>
            </a:fld>
            <a:endParaRPr lang="ru-RU"/>
          </a:p>
        </p:txBody>
      </p:sp>
      <p:sp>
        <p:nvSpPr>
          <p:cNvPr id="3" name="Нижний колонтитул 2">
            <a:extLst>
              <a:ext uri="{FF2B5EF4-FFF2-40B4-BE49-F238E27FC236}">
                <a16:creationId xmlns:a16="http://schemas.microsoft.com/office/drawing/2014/main" id="{24C9CED0-D4DF-40C5-AD93-7E21E953691A}"/>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75850637-37DE-41BA-A49D-CA650E733E27}"/>
              </a:ext>
            </a:extLst>
          </p:cNvPr>
          <p:cNvSpPr>
            <a:spLocks noGrp="1"/>
          </p:cNvSpPr>
          <p:nvPr>
            <p:ph type="sldNum" sz="quarter" idx="12"/>
          </p:nvPr>
        </p:nvSpPr>
        <p:spPr/>
        <p:txBody>
          <a:bodyPr/>
          <a:lstStyle/>
          <a:p>
            <a:fld id="{A9F7AD2F-02F2-4DA5-8219-D4629DCEB148}" type="slidenum">
              <a:rPr lang="ru-RU" smtClean="0"/>
              <a:pPr/>
              <a:t>‹#›</a:t>
            </a:fld>
            <a:endParaRPr lang="ru-RU"/>
          </a:p>
        </p:txBody>
      </p:sp>
    </p:spTree>
    <p:extLst>
      <p:ext uri="{BB962C8B-B14F-4D97-AF65-F5344CB8AC3E}">
        <p14:creationId xmlns:p14="http://schemas.microsoft.com/office/powerpoint/2010/main" val="992559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F72FC2D-C570-4897-80BD-86F908961519}"/>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BF2632AB-3144-418A-A40E-9D7F680DD53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D0FAF30D-0E26-4B42-8956-5B871D84C7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68CFA3A0-BA0F-4734-93C1-ABF25A4564CF}"/>
              </a:ext>
            </a:extLst>
          </p:cNvPr>
          <p:cNvSpPr>
            <a:spLocks noGrp="1"/>
          </p:cNvSpPr>
          <p:nvPr>
            <p:ph type="dt" sz="half" idx="10"/>
          </p:nvPr>
        </p:nvSpPr>
        <p:spPr/>
        <p:txBody>
          <a:bodyPr/>
          <a:lstStyle/>
          <a:p>
            <a:fld id="{0C6AF056-0CF0-438A-9E74-F05293962A0C}" type="datetimeFigureOut">
              <a:rPr lang="ru-RU" smtClean="0"/>
              <a:pPr/>
              <a:t>31.08.2023</a:t>
            </a:fld>
            <a:endParaRPr lang="ru-RU"/>
          </a:p>
        </p:txBody>
      </p:sp>
      <p:sp>
        <p:nvSpPr>
          <p:cNvPr id="6" name="Нижний колонтитул 5">
            <a:extLst>
              <a:ext uri="{FF2B5EF4-FFF2-40B4-BE49-F238E27FC236}">
                <a16:creationId xmlns:a16="http://schemas.microsoft.com/office/drawing/2014/main" id="{247900FA-CBDC-4553-A7DE-F136EE072DF9}"/>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358BD46B-DA76-4099-90C3-47FAC2810E3F}"/>
              </a:ext>
            </a:extLst>
          </p:cNvPr>
          <p:cNvSpPr>
            <a:spLocks noGrp="1"/>
          </p:cNvSpPr>
          <p:nvPr>
            <p:ph type="sldNum" sz="quarter" idx="12"/>
          </p:nvPr>
        </p:nvSpPr>
        <p:spPr/>
        <p:txBody>
          <a:bodyPr/>
          <a:lstStyle/>
          <a:p>
            <a:fld id="{A9F7AD2F-02F2-4DA5-8219-D4629DCEB148}" type="slidenum">
              <a:rPr lang="ru-RU" smtClean="0"/>
              <a:pPr/>
              <a:t>‹#›</a:t>
            </a:fld>
            <a:endParaRPr lang="ru-RU"/>
          </a:p>
        </p:txBody>
      </p:sp>
    </p:spTree>
    <p:extLst>
      <p:ext uri="{BB962C8B-B14F-4D97-AF65-F5344CB8AC3E}">
        <p14:creationId xmlns:p14="http://schemas.microsoft.com/office/powerpoint/2010/main" val="12299704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C625BB7-BE9D-4786-A186-A0BC5AC11D32}"/>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862B69A8-9639-40BF-B55A-E153AED8085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F6A3349D-BEBD-4E70-B2F3-905437688D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5FA31BF5-76B5-4864-B133-F18314ADDCD5}"/>
              </a:ext>
            </a:extLst>
          </p:cNvPr>
          <p:cNvSpPr>
            <a:spLocks noGrp="1"/>
          </p:cNvSpPr>
          <p:nvPr>
            <p:ph type="dt" sz="half" idx="10"/>
          </p:nvPr>
        </p:nvSpPr>
        <p:spPr/>
        <p:txBody>
          <a:bodyPr/>
          <a:lstStyle/>
          <a:p>
            <a:fld id="{0C6AF056-0CF0-438A-9E74-F05293962A0C}" type="datetimeFigureOut">
              <a:rPr lang="ru-RU" smtClean="0"/>
              <a:pPr/>
              <a:t>31.08.2023</a:t>
            </a:fld>
            <a:endParaRPr lang="ru-RU"/>
          </a:p>
        </p:txBody>
      </p:sp>
      <p:sp>
        <p:nvSpPr>
          <p:cNvPr id="6" name="Нижний колонтитул 5">
            <a:extLst>
              <a:ext uri="{FF2B5EF4-FFF2-40B4-BE49-F238E27FC236}">
                <a16:creationId xmlns:a16="http://schemas.microsoft.com/office/drawing/2014/main" id="{743DDBBF-738C-480E-BBC2-70C28569B953}"/>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81D84061-0517-4DE2-AD50-AF6F913E7C5D}"/>
              </a:ext>
            </a:extLst>
          </p:cNvPr>
          <p:cNvSpPr>
            <a:spLocks noGrp="1"/>
          </p:cNvSpPr>
          <p:nvPr>
            <p:ph type="sldNum" sz="quarter" idx="12"/>
          </p:nvPr>
        </p:nvSpPr>
        <p:spPr/>
        <p:txBody>
          <a:bodyPr/>
          <a:lstStyle/>
          <a:p>
            <a:fld id="{A9F7AD2F-02F2-4DA5-8219-D4629DCEB148}" type="slidenum">
              <a:rPr lang="ru-RU" smtClean="0"/>
              <a:pPr/>
              <a:t>‹#›</a:t>
            </a:fld>
            <a:endParaRPr lang="ru-RU"/>
          </a:p>
        </p:txBody>
      </p:sp>
    </p:spTree>
    <p:extLst>
      <p:ext uri="{BB962C8B-B14F-4D97-AF65-F5344CB8AC3E}">
        <p14:creationId xmlns:p14="http://schemas.microsoft.com/office/powerpoint/2010/main" val="2500305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99B5EDA-2202-461B-A37C-11ACA5FEE52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8ECF8F33-5F7E-4387-8046-C106E0C1DF6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C6446652-729C-4168-9AD3-D521DDEF2A7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6AF056-0CF0-438A-9E74-F05293962A0C}" type="datetimeFigureOut">
              <a:rPr lang="ru-RU" smtClean="0"/>
              <a:pPr/>
              <a:t>31.08.2023</a:t>
            </a:fld>
            <a:endParaRPr lang="ru-RU"/>
          </a:p>
        </p:txBody>
      </p:sp>
      <p:sp>
        <p:nvSpPr>
          <p:cNvPr id="5" name="Нижний колонтитул 4">
            <a:extLst>
              <a:ext uri="{FF2B5EF4-FFF2-40B4-BE49-F238E27FC236}">
                <a16:creationId xmlns:a16="http://schemas.microsoft.com/office/drawing/2014/main" id="{490191AF-5222-43A8-B400-DBFF5B0EE6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4F36BC74-AC47-466C-B2D5-2E916212B03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F7AD2F-02F2-4DA5-8219-D4629DCEB148}" type="slidenum">
              <a:rPr lang="ru-RU" smtClean="0"/>
              <a:pPr/>
              <a:t>‹#›</a:t>
            </a:fld>
            <a:endParaRPr lang="ru-RU"/>
          </a:p>
        </p:txBody>
      </p:sp>
      <p:pic>
        <p:nvPicPr>
          <p:cNvPr id="8" name="Рисунок 7">
            <a:extLst>
              <a:ext uri="{FF2B5EF4-FFF2-40B4-BE49-F238E27FC236}">
                <a16:creationId xmlns:a16="http://schemas.microsoft.com/office/drawing/2014/main" id="{5F28E6D4-D02D-402D-B9E3-14B09CB6DEAA}"/>
              </a:ext>
            </a:extLst>
          </p:cNvPr>
          <p:cNvPicPr>
            <a:picLocks noChangeAspect="1"/>
          </p:cNvPicPr>
          <p:nvPr userDrawn="1"/>
        </p:nvPicPr>
        <p:blipFill rotWithShape="1">
          <a:blip r:embed="rId13" cstate="print">
            <a:extLst>
              <a:ext uri="{28A0092B-C50C-407E-A947-70E740481C1C}">
                <a14:useLocalDpi xmlns:a14="http://schemas.microsoft.com/office/drawing/2010/main" val="0"/>
              </a:ext>
            </a:extLst>
          </a:blip>
          <a:srcRect l="33788"/>
          <a:stretch/>
        </p:blipFill>
        <p:spPr>
          <a:xfrm>
            <a:off x="2309" y="0"/>
            <a:ext cx="8072582" cy="6858000"/>
          </a:xfrm>
          <a:prstGeom prst="rect">
            <a:avLst/>
          </a:prstGeom>
        </p:spPr>
      </p:pic>
      <p:pic>
        <p:nvPicPr>
          <p:cNvPr id="9" name="Рисунок 8">
            <a:extLst>
              <a:ext uri="{FF2B5EF4-FFF2-40B4-BE49-F238E27FC236}">
                <a16:creationId xmlns:a16="http://schemas.microsoft.com/office/drawing/2014/main" id="{865C1043-AB47-4EEC-AB00-80F08B1FE4A9}"/>
              </a:ext>
            </a:extLst>
          </p:cNvPr>
          <p:cNvPicPr>
            <a:picLocks noChangeAspect="1"/>
          </p:cNvPicPr>
          <p:nvPr userDrawn="1"/>
        </p:nvPicPr>
        <p:blipFill rotWithShape="1">
          <a:blip r:embed="rId13" cstate="print">
            <a:extLst>
              <a:ext uri="{28A0092B-C50C-407E-A947-70E740481C1C}">
                <a14:useLocalDpi xmlns:a14="http://schemas.microsoft.com/office/drawing/2010/main" val="0"/>
              </a:ext>
            </a:extLst>
          </a:blip>
          <a:srcRect l="87633"/>
          <a:stretch/>
        </p:blipFill>
        <p:spPr>
          <a:xfrm flipH="1">
            <a:off x="8074891" y="0"/>
            <a:ext cx="1507837" cy="6858000"/>
          </a:xfrm>
          <a:prstGeom prst="rect">
            <a:avLst/>
          </a:prstGeom>
        </p:spPr>
      </p:pic>
      <p:pic>
        <p:nvPicPr>
          <p:cNvPr id="10" name="Рисунок 9">
            <a:extLst>
              <a:ext uri="{FF2B5EF4-FFF2-40B4-BE49-F238E27FC236}">
                <a16:creationId xmlns:a16="http://schemas.microsoft.com/office/drawing/2014/main" id="{E33734ED-16EE-4284-9EC8-7DD538B9A04B}"/>
              </a:ext>
            </a:extLst>
          </p:cNvPr>
          <p:cNvPicPr>
            <a:picLocks noChangeAspect="1"/>
          </p:cNvPicPr>
          <p:nvPr userDrawn="1"/>
        </p:nvPicPr>
        <p:blipFill rotWithShape="1">
          <a:blip r:embed="rId13" cstate="print">
            <a:extLst>
              <a:ext uri="{28A0092B-C50C-407E-A947-70E740481C1C}">
                <a14:useLocalDpi xmlns:a14="http://schemas.microsoft.com/office/drawing/2010/main" val="0"/>
              </a:ext>
            </a:extLst>
          </a:blip>
          <a:srcRect l="87633"/>
          <a:stretch/>
        </p:blipFill>
        <p:spPr>
          <a:xfrm>
            <a:off x="9582728" y="0"/>
            <a:ext cx="1507837" cy="6858000"/>
          </a:xfrm>
          <a:prstGeom prst="rect">
            <a:avLst/>
          </a:prstGeom>
        </p:spPr>
      </p:pic>
      <p:pic>
        <p:nvPicPr>
          <p:cNvPr id="11" name="Рисунок 10">
            <a:extLst>
              <a:ext uri="{FF2B5EF4-FFF2-40B4-BE49-F238E27FC236}">
                <a16:creationId xmlns:a16="http://schemas.microsoft.com/office/drawing/2014/main" id="{96EE03B1-C042-44B0-AF5E-B003C2DBFCB0}"/>
              </a:ext>
            </a:extLst>
          </p:cNvPr>
          <p:cNvPicPr>
            <a:picLocks noChangeAspect="1"/>
          </p:cNvPicPr>
          <p:nvPr userDrawn="1"/>
        </p:nvPicPr>
        <p:blipFill rotWithShape="1">
          <a:blip r:embed="rId13" cstate="print">
            <a:extLst>
              <a:ext uri="{28A0092B-C50C-407E-A947-70E740481C1C}">
                <a14:useLocalDpi xmlns:a14="http://schemas.microsoft.com/office/drawing/2010/main" val="0"/>
              </a:ext>
            </a:extLst>
          </a:blip>
          <a:srcRect l="87633"/>
          <a:stretch/>
        </p:blipFill>
        <p:spPr>
          <a:xfrm flipH="1">
            <a:off x="11090565" y="0"/>
            <a:ext cx="1099126" cy="6858000"/>
          </a:xfrm>
          <a:prstGeom prst="rect">
            <a:avLst/>
          </a:prstGeom>
        </p:spPr>
      </p:pic>
    </p:spTree>
    <p:extLst>
      <p:ext uri="{BB962C8B-B14F-4D97-AF65-F5344CB8AC3E}">
        <p14:creationId xmlns:p14="http://schemas.microsoft.com/office/powerpoint/2010/main" val="27296646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68cdo.ru/moodle/course/view.php?id=173"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nsportal.ru/rmo-uchiteley-nachalnyh-klassov-uglich" TargetMode="External"/><Relationship Id="rId2" Type="http://schemas.openxmlformats.org/officeDocument/2006/relationships/hyperlink" Target="https://nsportal.ru/"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mailto:nadejda.yablokowa@yandex.ru" TargetMode="External"/><Relationship Id="rId2" Type="http://schemas.openxmlformats.org/officeDocument/2006/relationships/hyperlink" Target="mailto:yablokova.nadezhda2014@yandex.ru"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6C19114-DCDA-40F3-B041-A21BFB762B63}"/>
              </a:ext>
            </a:extLst>
          </p:cNvPr>
          <p:cNvSpPr>
            <a:spLocks noGrp="1"/>
          </p:cNvSpPr>
          <p:nvPr>
            <p:ph type="ctrTitle"/>
          </p:nvPr>
        </p:nvSpPr>
        <p:spPr>
          <a:xfrm>
            <a:off x="5641383" y="387459"/>
            <a:ext cx="5811707" cy="3572358"/>
          </a:xfrm>
        </p:spPr>
        <p:txBody>
          <a:bodyPr>
            <a:noAutofit/>
          </a:bodyPr>
          <a:lstStyle/>
          <a:p>
            <a:r>
              <a:rPr lang="ru-RU" sz="3200" b="1" dirty="0">
                <a:solidFill>
                  <a:srgbClr val="EEECE1">
                    <a:lumMod val="10000"/>
                  </a:srgbClr>
                </a:solidFill>
                <a:latin typeface="Times New Roman" pitchFamily="18" charset="0"/>
                <a:cs typeface="Times New Roman" pitchFamily="18" charset="0"/>
              </a:rPr>
              <a:t>Методическое</a:t>
            </a:r>
            <a:br>
              <a:rPr lang="ru-RU" sz="3200" b="1" dirty="0">
                <a:solidFill>
                  <a:srgbClr val="EEECE1">
                    <a:lumMod val="10000"/>
                  </a:srgbClr>
                </a:solidFill>
                <a:latin typeface="Times New Roman" pitchFamily="18" charset="0"/>
                <a:cs typeface="Times New Roman" pitchFamily="18" charset="0"/>
              </a:rPr>
            </a:br>
            <a:r>
              <a:rPr lang="ru-RU" sz="3200" b="1" dirty="0">
                <a:solidFill>
                  <a:srgbClr val="EEECE1">
                    <a:lumMod val="10000"/>
                  </a:srgbClr>
                </a:solidFill>
                <a:latin typeface="Times New Roman" pitchFamily="18" charset="0"/>
                <a:cs typeface="Times New Roman" pitchFamily="18" charset="0"/>
              </a:rPr>
              <a:t> объединение учителей </a:t>
            </a:r>
            <a:br>
              <a:rPr lang="ru-RU" sz="3200" b="1" dirty="0">
                <a:solidFill>
                  <a:srgbClr val="EEECE1">
                    <a:lumMod val="10000"/>
                  </a:srgbClr>
                </a:solidFill>
                <a:latin typeface="Times New Roman" pitchFamily="18" charset="0"/>
                <a:cs typeface="Times New Roman" pitchFamily="18" charset="0"/>
              </a:rPr>
            </a:br>
            <a:r>
              <a:rPr lang="ru-RU" sz="3200" b="1" dirty="0">
                <a:solidFill>
                  <a:srgbClr val="EEECE1">
                    <a:lumMod val="10000"/>
                  </a:srgbClr>
                </a:solidFill>
                <a:latin typeface="Times New Roman" pitchFamily="18" charset="0"/>
                <a:cs typeface="Times New Roman" pitchFamily="18" charset="0"/>
              </a:rPr>
              <a:t>начальных классов</a:t>
            </a:r>
            <a:r>
              <a:rPr lang="ru-RU" sz="3200" b="1" dirty="0">
                <a:solidFill>
                  <a:prstClr val="black"/>
                </a:solidFill>
                <a:latin typeface="Times New Roman" pitchFamily="18" charset="0"/>
                <a:cs typeface="Times New Roman" pitchFamily="18" charset="0"/>
              </a:rPr>
              <a:t/>
            </a:r>
            <a:br>
              <a:rPr lang="ru-RU" sz="3200" b="1" dirty="0">
                <a:solidFill>
                  <a:prstClr val="black"/>
                </a:solidFill>
                <a:latin typeface="Times New Roman" pitchFamily="18" charset="0"/>
                <a:cs typeface="Times New Roman" pitchFamily="18" charset="0"/>
              </a:rPr>
            </a:br>
            <a:r>
              <a:rPr lang="ru-RU" sz="3200" b="1" dirty="0">
                <a:solidFill>
                  <a:prstClr val="black"/>
                </a:solidFill>
                <a:latin typeface="Times New Roman" pitchFamily="18" charset="0"/>
                <a:cs typeface="Times New Roman" pitchFamily="18" charset="0"/>
              </a:rPr>
              <a:t>«</a:t>
            </a:r>
            <a:r>
              <a:rPr lang="ru-RU" sz="3200" b="1" dirty="0">
                <a:solidFill>
                  <a:srgbClr val="EEECE1">
                    <a:lumMod val="10000"/>
                  </a:srgbClr>
                </a:solidFill>
                <a:latin typeface="Times New Roman" pitchFamily="18" charset="0"/>
                <a:cs typeface="Times New Roman" pitchFamily="18" charset="0"/>
              </a:rPr>
              <a:t>Организация методической работы учителей начальных классов на </a:t>
            </a:r>
            <a:r>
              <a:rPr lang="ru-RU" sz="3200" b="1" dirty="0" smtClean="0">
                <a:solidFill>
                  <a:srgbClr val="EEECE1">
                    <a:lumMod val="10000"/>
                  </a:srgbClr>
                </a:solidFill>
                <a:latin typeface="Times New Roman" pitchFamily="18" charset="0"/>
                <a:cs typeface="Times New Roman" pitchFamily="18" charset="0"/>
              </a:rPr>
              <a:t>2023-2024</a:t>
            </a:r>
            <a:br>
              <a:rPr lang="ru-RU" sz="3200" b="1" dirty="0" smtClean="0">
                <a:solidFill>
                  <a:srgbClr val="EEECE1">
                    <a:lumMod val="10000"/>
                  </a:srgbClr>
                </a:solidFill>
                <a:latin typeface="Times New Roman" pitchFamily="18" charset="0"/>
                <a:cs typeface="Times New Roman" pitchFamily="18" charset="0"/>
              </a:rPr>
            </a:br>
            <a:r>
              <a:rPr lang="ru-RU" sz="3200" b="1" dirty="0" smtClean="0">
                <a:solidFill>
                  <a:srgbClr val="EEECE1">
                    <a:lumMod val="10000"/>
                  </a:srgbClr>
                </a:solidFill>
                <a:latin typeface="Times New Roman" pitchFamily="18" charset="0"/>
                <a:cs typeface="Times New Roman" pitchFamily="18" charset="0"/>
              </a:rPr>
              <a:t> </a:t>
            </a:r>
            <a:r>
              <a:rPr lang="ru-RU" sz="3200" b="1" dirty="0">
                <a:solidFill>
                  <a:srgbClr val="EEECE1">
                    <a:lumMod val="10000"/>
                  </a:srgbClr>
                </a:solidFill>
                <a:latin typeface="Times New Roman" pitchFamily="18" charset="0"/>
                <a:cs typeface="Times New Roman" pitchFamily="18" charset="0"/>
              </a:rPr>
              <a:t>учебный год»</a:t>
            </a:r>
            <a:endParaRPr lang="ru-RU" sz="3200" dirty="0">
              <a:latin typeface="Times New Roman" pitchFamily="18" charset="0"/>
              <a:cs typeface="Times New Roman" pitchFamily="18" charset="0"/>
            </a:endParaRPr>
          </a:p>
        </p:txBody>
      </p:sp>
      <p:sp>
        <p:nvSpPr>
          <p:cNvPr id="3" name="Подзаголовок 2">
            <a:extLst>
              <a:ext uri="{FF2B5EF4-FFF2-40B4-BE49-F238E27FC236}">
                <a16:creationId xmlns:a16="http://schemas.microsoft.com/office/drawing/2014/main" id="{7D6BB232-F8E4-4C24-927F-AD1CAF8B4656}"/>
              </a:ext>
            </a:extLst>
          </p:cNvPr>
          <p:cNvSpPr>
            <a:spLocks noGrp="1"/>
          </p:cNvSpPr>
          <p:nvPr>
            <p:ph type="subTitle" idx="1"/>
          </p:nvPr>
        </p:nvSpPr>
        <p:spPr>
          <a:xfrm>
            <a:off x="5089234" y="5501898"/>
            <a:ext cx="6868304" cy="1051301"/>
          </a:xfrm>
        </p:spPr>
        <p:txBody>
          <a:bodyPr>
            <a:normAutofit/>
          </a:bodyPr>
          <a:lstStyle/>
          <a:p>
            <a:pPr algn="r"/>
            <a:endParaRPr lang="ru-RU" dirty="0">
              <a:latin typeface="Times New Roman" pitchFamily="18" charset="0"/>
              <a:cs typeface="Times New Roman" pitchFamily="18" charset="0"/>
            </a:endParaRPr>
          </a:p>
          <a:p>
            <a:r>
              <a:rPr lang="ru-RU" dirty="0" smtClean="0">
                <a:latin typeface="Times New Roman" pitchFamily="18" charset="0"/>
                <a:cs typeface="Times New Roman" pitchFamily="18" charset="0"/>
              </a:rPr>
              <a:t>28 августа 2023 г.</a:t>
            </a:r>
          </a:p>
        </p:txBody>
      </p:sp>
    </p:spTree>
    <p:extLst>
      <p:ext uri="{BB962C8B-B14F-4D97-AF65-F5344CB8AC3E}">
        <p14:creationId xmlns:p14="http://schemas.microsoft.com/office/powerpoint/2010/main" val="23261686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Объект 6"/>
          <p:cNvGraphicFramePr>
            <a:graphicFrameLocks noGrp="1"/>
          </p:cNvGraphicFramePr>
          <p:nvPr>
            <p:ph idx="1"/>
            <p:extLst>
              <p:ext uri="{D42A27DB-BD31-4B8C-83A1-F6EECF244321}">
                <p14:modId xmlns:p14="http://schemas.microsoft.com/office/powerpoint/2010/main" val="4228781775"/>
              </p:ext>
            </p:extLst>
          </p:nvPr>
        </p:nvGraphicFramePr>
        <p:xfrm>
          <a:off x="1945037" y="100739"/>
          <a:ext cx="4649491" cy="6541565"/>
        </p:xfrm>
        <a:graphic>
          <a:graphicData uri="http://schemas.openxmlformats.org/drawingml/2006/table">
            <a:tbl>
              <a:tblPr firstRow="1" firstCol="1" bandRow="1">
                <a:tableStyleId>{5C22544A-7EE6-4342-B048-85BDC9FD1C3A}</a:tableStyleId>
              </a:tblPr>
              <a:tblGrid>
                <a:gridCol w="330330">
                  <a:extLst>
                    <a:ext uri="{9D8B030D-6E8A-4147-A177-3AD203B41FA5}">
                      <a16:colId xmlns:a16="http://schemas.microsoft.com/office/drawing/2014/main" val="2213686087"/>
                    </a:ext>
                  </a:extLst>
                </a:gridCol>
                <a:gridCol w="2461054">
                  <a:extLst>
                    <a:ext uri="{9D8B030D-6E8A-4147-A177-3AD203B41FA5}">
                      <a16:colId xmlns:a16="http://schemas.microsoft.com/office/drawing/2014/main" val="3011587835"/>
                    </a:ext>
                  </a:extLst>
                </a:gridCol>
                <a:gridCol w="1062781">
                  <a:extLst>
                    <a:ext uri="{9D8B030D-6E8A-4147-A177-3AD203B41FA5}">
                      <a16:colId xmlns:a16="http://schemas.microsoft.com/office/drawing/2014/main" val="1738495753"/>
                    </a:ext>
                  </a:extLst>
                </a:gridCol>
                <a:gridCol w="795326">
                  <a:extLst>
                    <a:ext uri="{9D8B030D-6E8A-4147-A177-3AD203B41FA5}">
                      <a16:colId xmlns:a16="http://schemas.microsoft.com/office/drawing/2014/main" val="1618615894"/>
                    </a:ext>
                  </a:extLst>
                </a:gridCol>
              </a:tblGrid>
              <a:tr h="247347">
                <a:tc gridSpan="4">
                  <a:txBody>
                    <a:bodyPr/>
                    <a:lstStyle/>
                    <a:p>
                      <a:pPr algn="ctr">
                        <a:lnSpc>
                          <a:spcPct val="150000"/>
                        </a:lnSpc>
                        <a:spcAft>
                          <a:spcPts val="1000"/>
                        </a:spcAft>
                      </a:pPr>
                      <a:r>
                        <a:rPr lang="ru-RU" sz="1200" dirty="0">
                          <a:effectLst/>
                          <a:latin typeface="Times New Roman" panose="02020603050405020304" pitchFamily="18" charset="0"/>
                          <a:cs typeface="Times New Roman" panose="02020603050405020304" pitchFamily="18" charset="0"/>
                        </a:rPr>
                        <a:t>Публикации</a:t>
                      </a:r>
                      <a:endParaRPr lang="ru-RU" sz="1100" dirty="0">
                        <a:effectLst/>
                        <a:latin typeface="Times New Roman" panose="02020603050405020304" pitchFamily="18" charset="0"/>
                        <a:cs typeface="Times New Roman" panose="02020603050405020304" pitchFamily="18" charset="0"/>
                      </a:endParaRPr>
                    </a:p>
                  </a:txBody>
                  <a:tcPr marL="68580" marR="68580" marT="0" marB="0"/>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3202444266"/>
                  </a:ext>
                </a:extLst>
              </a:tr>
              <a:tr h="895321">
                <a:tc>
                  <a:txBody>
                    <a:bodyPr/>
                    <a:lstStyle/>
                    <a:p>
                      <a:pPr algn="just">
                        <a:lnSpc>
                          <a:spcPct val="150000"/>
                        </a:lnSpc>
                        <a:spcAft>
                          <a:spcPts val="1000"/>
                        </a:spcAft>
                      </a:pPr>
                      <a:r>
                        <a:rPr lang="ru-RU" sz="1200">
                          <a:effectLst/>
                        </a:rPr>
                        <a:t>1. </a:t>
                      </a:r>
                      <a:endParaRPr lang="ru-RU" sz="1100">
                        <a:effectLst/>
                        <a:latin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Статья «Музей в школе или школа в музее»(соавторство) региональный уровень</a:t>
                      </a:r>
                      <a:endParaRPr lang="ru-RU" sz="1100" dirty="0">
                        <a:effectLst/>
                        <a:latin typeface="Times New Roman" panose="02020603050405020304" pitchFamily="18" charset="0"/>
                        <a:cs typeface="Times New Roman" panose="02020603050405020304" pitchFamily="18" charset="0"/>
                      </a:endParaRPr>
                    </a:p>
                  </a:txBody>
                  <a:tcPr marL="68580" marR="68580" marT="0" marB="0"/>
                </a:tc>
                <a:tc rowSpan="2">
                  <a:txBody>
                    <a:bodyPr/>
                    <a:lstStyle/>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Евсеева Е.А.</a:t>
                      </a:r>
                      <a:endParaRPr lang="ru-RU" sz="1100" dirty="0">
                        <a:effectLst/>
                        <a:latin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ru-RU" sz="1200">
                          <a:effectLst/>
                          <a:latin typeface="Times New Roman" panose="02020603050405020304" pitchFamily="18" charset="0"/>
                          <a:cs typeface="Times New Roman" panose="02020603050405020304" pitchFamily="18" charset="0"/>
                        </a:rPr>
                        <a:t> </a:t>
                      </a:r>
                      <a:endParaRPr lang="ru-RU" sz="1100">
                        <a:effectLst/>
                        <a:latin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17411524"/>
                  </a:ext>
                </a:extLst>
              </a:tr>
              <a:tr h="895321">
                <a:tc>
                  <a:txBody>
                    <a:bodyPr/>
                    <a:lstStyle/>
                    <a:p>
                      <a:pPr algn="just">
                        <a:lnSpc>
                          <a:spcPct val="150000"/>
                        </a:lnSpc>
                        <a:spcAft>
                          <a:spcPts val="1000"/>
                        </a:spcAft>
                      </a:pPr>
                      <a:r>
                        <a:rPr lang="ru-RU" sz="1200">
                          <a:effectLst/>
                        </a:rPr>
                        <a:t>2. </a:t>
                      </a:r>
                      <a:endParaRPr lang="ru-RU" sz="1100">
                        <a:effectLst/>
                        <a:latin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Разработка нестандартного урока окружающего мира «Охрана природы» для БАПО</a:t>
                      </a:r>
                      <a:endParaRPr lang="ru-RU" sz="1100" dirty="0">
                        <a:effectLst/>
                        <a:latin typeface="Times New Roman" panose="02020603050405020304" pitchFamily="18" charset="0"/>
                        <a:cs typeface="Times New Roman" panose="02020603050405020304" pitchFamily="18" charset="0"/>
                      </a:endParaRPr>
                    </a:p>
                  </a:txBody>
                  <a:tcPr marL="68580" marR="68580" marT="0" marB="0"/>
                </a:tc>
                <a:tc vMerge="1">
                  <a:txBody>
                    <a:bodyPr/>
                    <a:lstStyle/>
                    <a:p>
                      <a:endParaRPr lang="ru-RU"/>
                    </a:p>
                  </a:txBody>
                  <a:tcPr/>
                </a:tc>
                <a:tc>
                  <a:txBody>
                    <a:bodyPr/>
                    <a:lstStyle/>
                    <a:p>
                      <a:pPr algn="just">
                        <a:lnSpc>
                          <a:spcPct val="150000"/>
                        </a:lnSpc>
                        <a:spcAft>
                          <a:spcPts val="1000"/>
                        </a:spcAft>
                      </a:pPr>
                      <a:r>
                        <a:rPr lang="ru-RU" sz="1200">
                          <a:effectLst/>
                          <a:latin typeface="Times New Roman" panose="02020603050405020304" pitchFamily="18" charset="0"/>
                          <a:cs typeface="Times New Roman" panose="02020603050405020304" pitchFamily="18" charset="0"/>
                        </a:rPr>
                        <a:t> </a:t>
                      </a:r>
                      <a:endParaRPr lang="ru-RU" sz="1100">
                        <a:effectLst/>
                        <a:latin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93300571"/>
                  </a:ext>
                </a:extLst>
              </a:tr>
              <a:tr h="1790641">
                <a:tc>
                  <a:txBody>
                    <a:bodyPr/>
                    <a:lstStyle/>
                    <a:p>
                      <a:pPr algn="just">
                        <a:lnSpc>
                          <a:spcPct val="150000"/>
                        </a:lnSpc>
                        <a:spcAft>
                          <a:spcPts val="1000"/>
                        </a:spcAft>
                      </a:pPr>
                      <a:r>
                        <a:rPr lang="ru-RU" sz="1200">
                          <a:effectLst/>
                        </a:rPr>
                        <a:t>3.</a:t>
                      </a:r>
                      <a:endParaRPr lang="ru-RU" sz="1100">
                        <a:effectLst/>
                        <a:latin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«Экскурсия как одна из форм организации активного познания школьниками исторического, культурного и природного наследия родного края» для БАПО. </a:t>
                      </a:r>
                      <a:endParaRPr lang="ru-RU" sz="1100" dirty="0">
                        <a:effectLst/>
                        <a:latin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Веденеева Л.Н.</a:t>
                      </a:r>
                      <a:endParaRPr lang="ru-RU" sz="1100" dirty="0">
                        <a:effectLst/>
                        <a:latin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ru-RU" sz="1200">
                          <a:effectLst/>
                          <a:latin typeface="Times New Roman" panose="02020603050405020304" pitchFamily="18" charset="0"/>
                          <a:cs typeface="Times New Roman" panose="02020603050405020304" pitchFamily="18" charset="0"/>
                        </a:rPr>
                        <a:t> </a:t>
                      </a:r>
                      <a:endParaRPr lang="ru-RU" sz="1100">
                        <a:effectLst/>
                        <a:latin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967596200"/>
                  </a:ext>
                </a:extLst>
              </a:tr>
              <a:tr h="2685962">
                <a:tc>
                  <a:txBody>
                    <a:bodyPr/>
                    <a:lstStyle/>
                    <a:p>
                      <a:pPr algn="just">
                        <a:lnSpc>
                          <a:spcPct val="150000"/>
                        </a:lnSpc>
                        <a:spcAft>
                          <a:spcPts val="1000"/>
                        </a:spcAft>
                      </a:pPr>
                      <a:r>
                        <a:rPr lang="ru-RU" sz="1200">
                          <a:effectLst/>
                        </a:rPr>
                        <a:t>4. </a:t>
                      </a:r>
                      <a:endParaRPr lang="ru-RU" sz="1100">
                        <a:effectLst/>
                        <a:latin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Внеклассное занятие «Путешествие в царство доброты»; презентация «Правила пожарной безопасности», презентация «Что должен знать и уметь первоклассник» на образовательной платформе «</a:t>
                      </a:r>
                      <a:r>
                        <a:rPr lang="ru-RU" sz="1200" dirty="0" err="1">
                          <a:effectLst/>
                          <a:latin typeface="Times New Roman" panose="02020603050405020304" pitchFamily="18" charset="0"/>
                          <a:cs typeface="Times New Roman" panose="02020603050405020304" pitchFamily="18" charset="0"/>
                        </a:rPr>
                        <a:t>Инфоурок</a:t>
                      </a:r>
                      <a:r>
                        <a:rPr lang="ru-RU" sz="1200" dirty="0">
                          <a:effectLst/>
                          <a:latin typeface="Times New Roman" panose="02020603050405020304" pitchFamily="18" charset="0"/>
                          <a:cs typeface="Times New Roman" panose="02020603050405020304" pitchFamily="18" charset="0"/>
                        </a:rPr>
                        <a:t>»</a:t>
                      </a:r>
                      <a:endParaRPr lang="ru-RU" sz="1100" dirty="0">
                        <a:effectLst/>
                        <a:latin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Липина В.А.</a:t>
                      </a:r>
                      <a:endParaRPr lang="ru-RU" sz="1100" dirty="0">
                        <a:effectLst/>
                        <a:latin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 </a:t>
                      </a:r>
                      <a:endParaRPr lang="ru-RU" sz="1100" dirty="0">
                        <a:effectLst/>
                        <a:latin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628976160"/>
                  </a:ext>
                </a:extLst>
              </a:tr>
            </a:tbl>
          </a:graphicData>
        </a:graphic>
      </p:graphicFrame>
      <p:graphicFrame>
        <p:nvGraphicFramePr>
          <p:cNvPr id="9" name="Таблица 8"/>
          <p:cNvGraphicFramePr>
            <a:graphicFrameLocks noGrp="1"/>
          </p:cNvGraphicFramePr>
          <p:nvPr>
            <p:extLst>
              <p:ext uri="{D42A27DB-BD31-4B8C-83A1-F6EECF244321}">
                <p14:modId xmlns:p14="http://schemas.microsoft.com/office/powerpoint/2010/main" val="3425814819"/>
              </p:ext>
            </p:extLst>
          </p:nvPr>
        </p:nvGraphicFramePr>
        <p:xfrm>
          <a:off x="6780507" y="100739"/>
          <a:ext cx="5253927" cy="6514592"/>
        </p:xfrm>
        <a:graphic>
          <a:graphicData uri="http://schemas.openxmlformats.org/drawingml/2006/table">
            <a:tbl>
              <a:tblPr firstRow="1" firstCol="1" bandRow="1">
                <a:tableStyleId>{5C22544A-7EE6-4342-B048-85BDC9FD1C3A}</a:tableStyleId>
              </a:tblPr>
              <a:tblGrid>
                <a:gridCol w="373273">
                  <a:extLst>
                    <a:ext uri="{9D8B030D-6E8A-4147-A177-3AD203B41FA5}">
                      <a16:colId xmlns:a16="http://schemas.microsoft.com/office/drawing/2014/main" val="2226787149"/>
                    </a:ext>
                  </a:extLst>
                </a:gridCol>
                <a:gridCol w="2780992">
                  <a:extLst>
                    <a:ext uri="{9D8B030D-6E8A-4147-A177-3AD203B41FA5}">
                      <a16:colId xmlns:a16="http://schemas.microsoft.com/office/drawing/2014/main" val="3158826101"/>
                    </a:ext>
                  </a:extLst>
                </a:gridCol>
                <a:gridCol w="1200944">
                  <a:extLst>
                    <a:ext uri="{9D8B030D-6E8A-4147-A177-3AD203B41FA5}">
                      <a16:colId xmlns:a16="http://schemas.microsoft.com/office/drawing/2014/main" val="2132620779"/>
                    </a:ext>
                  </a:extLst>
                </a:gridCol>
                <a:gridCol w="898718">
                  <a:extLst>
                    <a:ext uri="{9D8B030D-6E8A-4147-A177-3AD203B41FA5}">
                      <a16:colId xmlns:a16="http://schemas.microsoft.com/office/drawing/2014/main" val="3099193682"/>
                    </a:ext>
                  </a:extLst>
                </a:gridCol>
              </a:tblGrid>
              <a:tr h="2119322">
                <a:tc>
                  <a:txBody>
                    <a:bodyPr/>
                    <a:lstStyle/>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5.</a:t>
                      </a:r>
                    </a:p>
                  </a:txBody>
                  <a:tcPr marL="58967" marR="58967" marT="0" marB="0"/>
                </a:tc>
                <a:tc>
                  <a:txBody>
                    <a:bodyPr/>
                    <a:lstStyle/>
                    <a:p>
                      <a:pPr algn="just">
                        <a:lnSpc>
                          <a:spcPct val="115000"/>
                        </a:lnSpc>
                        <a:spcAft>
                          <a:spcPts val="1000"/>
                        </a:spcAft>
                      </a:pPr>
                      <a:r>
                        <a:rPr lang="ru-RU" sz="1200" dirty="0">
                          <a:effectLst/>
                          <a:latin typeface="Times New Roman" panose="02020603050405020304" pitchFamily="18" charset="0"/>
                          <a:cs typeface="Times New Roman" panose="02020603050405020304" pitchFamily="18" charset="0"/>
                        </a:rPr>
                        <a:t>Сценарий внеурочного мероприятия «Терроризм -угроза обществу»,</a:t>
                      </a:r>
                    </a:p>
                    <a:p>
                      <a:pPr algn="just">
                        <a:lnSpc>
                          <a:spcPct val="115000"/>
                        </a:lnSpc>
                        <a:spcAft>
                          <a:spcPts val="1000"/>
                        </a:spcAft>
                      </a:pPr>
                      <a:r>
                        <a:rPr lang="ru-RU" sz="1200" dirty="0">
                          <a:effectLst/>
                          <a:latin typeface="Times New Roman" panose="02020603050405020304" pitchFamily="18" charset="0"/>
                          <a:cs typeface="Times New Roman" panose="02020603050405020304" pitchFamily="18" charset="0"/>
                        </a:rPr>
                        <a:t>Классный час «Безопасный интернет»</a:t>
                      </a:r>
                    </a:p>
                    <a:p>
                      <a:pPr algn="just">
                        <a:lnSpc>
                          <a:spcPct val="115000"/>
                        </a:lnSpc>
                        <a:spcAft>
                          <a:spcPts val="1000"/>
                        </a:spcAft>
                      </a:pPr>
                      <a:r>
                        <a:rPr lang="ru-RU" sz="1200" dirty="0">
                          <a:effectLst/>
                          <a:latin typeface="Times New Roman" panose="02020603050405020304" pitchFamily="18" charset="0"/>
                          <a:cs typeface="Times New Roman" panose="02020603050405020304" pitchFamily="18" charset="0"/>
                        </a:rPr>
                        <a:t>Выступление «Интерактивные образовательные технологии на уроках в начальной школе»</a:t>
                      </a:r>
                    </a:p>
                    <a:p>
                      <a:pPr algn="just">
                        <a:lnSpc>
                          <a:spcPct val="115000"/>
                        </a:lnSpc>
                        <a:spcAft>
                          <a:spcPts val="1000"/>
                        </a:spcAft>
                      </a:pPr>
                      <a:r>
                        <a:rPr lang="ru-RU" sz="1200" dirty="0">
                          <a:effectLst/>
                          <a:latin typeface="Times New Roman" panose="02020603050405020304" pitchFamily="18" charset="0"/>
                          <a:cs typeface="Times New Roman" panose="02020603050405020304" pitchFamily="18" charset="0"/>
                        </a:rPr>
                        <a:t>Презентация «</a:t>
                      </a:r>
                      <a:r>
                        <a:rPr lang="ru-RU" sz="1200" dirty="0" err="1">
                          <a:effectLst/>
                          <a:latin typeface="Times New Roman" panose="02020603050405020304" pitchFamily="18" charset="0"/>
                          <a:cs typeface="Times New Roman" panose="02020603050405020304" pitchFamily="18" charset="0"/>
                        </a:rPr>
                        <a:t>Здоровьесберегающие</a:t>
                      </a:r>
                      <a:r>
                        <a:rPr lang="ru-RU" sz="1200" dirty="0">
                          <a:effectLst/>
                          <a:latin typeface="Times New Roman" panose="02020603050405020304" pitchFamily="18" charset="0"/>
                          <a:cs typeface="Times New Roman" panose="02020603050405020304" pitchFamily="18" charset="0"/>
                        </a:rPr>
                        <a:t> технологии во внеурочной деятельности» на образовательной платформе «</a:t>
                      </a:r>
                      <a:r>
                        <a:rPr lang="ru-RU" sz="1200" dirty="0" err="1">
                          <a:effectLst/>
                          <a:latin typeface="Times New Roman" panose="02020603050405020304" pitchFamily="18" charset="0"/>
                          <a:cs typeface="Times New Roman" panose="02020603050405020304" pitchFamily="18" charset="0"/>
                        </a:rPr>
                        <a:t>Инфоурок</a:t>
                      </a:r>
                      <a:r>
                        <a:rPr lang="ru-RU" sz="1200" dirty="0">
                          <a:effectLst/>
                          <a:latin typeface="Times New Roman" panose="02020603050405020304" pitchFamily="18" charset="0"/>
                          <a:cs typeface="Times New Roman" panose="02020603050405020304" pitchFamily="18" charset="0"/>
                        </a:rPr>
                        <a:t>».</a:t>
                      </a:r>
                    </a:p>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 </a:t>
                      </a:r>
                    </a:p>
                  </a:txBody>
                  <a:tcPr marL="58967" marR="58967" marT="0" marB="0"/>
                </a:tc>
                <a:tc>
                  <a:txBody>
                    <a:bodyPr/>
                    <a:lstStyle/>
                    <a:p>
                      <a:pPr algn="just">
                        <a:lnSpc>
                          <a:spcPct val="150000"/>
                        </a:lnSpc>
                        <a:spcAft>
                          <a:spcPts val="1000"/>
                        </a:spcAft>
                      </a:pPr>
                      <a:r>
                        <a:rPr lang="ru-RU" sz="1200" dirty="0" err="1">
                          <a:effectLst/>
                          <a:latin typeface="Times New Roman" panose="02020603050405020304" pitchFamily="18" charset="0"/>
                          <a:cs typeface="Times New Roman" panose="02020603050405020304" pitchFamily="18" charset="0"/>
                        </a:rPr>
                        <a:t>Конуркина</a:t>
                      </a:r>
                      <a:r>
                        <a:rPr lang="ru-RU" sz="1200" dirty="0">
                          <a:effectLst/>
                          <a:latin typeface="Times New Roman" panose="02020603050405020304" pitchFamily="18" charset="0"/>
                          <a:cs typeface="Times New Roman" panose="02020603050405020304" pitchFamily="18" charset="0"/>
                        </a:rPr>
                        <a:t> О.В.</a:t>
                      </a:r>
                    </a:p>
                  </a:txBody>
                  <a:tcPr marL="58967" marR="58967" marT="0" marB="0"/>
                </a:tc>
                <a:tc>
                  <a:txBody>
                    <a:bodyPr/>
                    <a:lstStyle/>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 </a:t>
                      </a:r>
                    </a:p>
                  </a:txBody>
                  <a:tcPr marL="58967" marR="58967" marT="0" marB="0"/>
                </a:tc>
                <a:extLst>
                  <a:ext uri="{0D108BD9-81ED-4DB2-BD59-A6C34878D82A}">
                    <a16:rowId xmlns:a16="http://schemas.microsoft.com/office/drawing/2014/main" val="1613796269"/>
                  </a:ext>
                </a:extLst>
              </a:tr>
              <a:tr h="2232015">
                <a:tc>
                  <a:txBody>
                    <a:bodyPr/>
                    <a:lstStyle/>
                    <a:p>
                      <a:pPr algn="just">
                        <a:lnSpc>
                          <a:spcPct val="150000"/>
                        </a:lnSpc>
                        <a:spcAft>
                          <a:spcPts val="1000"/>
                        </a:spcAft>
                      </a:pPr>
                      <a:r>
                        <a:rPr lang="ru-RU" sz="1200">
                          <a:effectLst/>
                          <a:latin typeface="Times New Roman" panose="02020603050405020304" pitchFamily="18" charset="0"/>
                          <a:cs typeface="Times New Roman" panose="02020603050405020304" pitchFamily="18" charset="0"/>
                        </a:rPr>
                        <a:t>6.</a:t>
                      </a:r>
                    </a:p>
                  </a:txBody>
                  <a:tcPr marL="58967" marR="58967" marT="0" marB="0"/>
                </a:tc>
                <a:tc>
                  <a:txBody>
                    <a:bodyPr/>
                    <a:lstStyle/>
                    <a:p>
                      <a:pPr algn="just">
                        <a:lnSpc>
                          <a:spcPct val="150000"/>
                        </a:lnSpc>
                        <a:spcAft>
                          <a:spcPts val="1000"/>
                        </a:spcAft>
                      </a:pPr>
                      <a:r>
                        <a:rPr lang="ru-RU" sz="1200">
                          <a:effectLst/>
                          <a:latin typeface="Times New Roman" panose="02020603050405020304" pitchFamily="18" charset="0"/>
                          <a:cs typeface="Times New Roman" panose="02020603050405020304" pitchFamily="18" charset="0"/>
                        </a:rPr>
                        <a:t>Авторские цифровые дидактические материалы в системе </a:t>
                      </a:r>
                      <a:r>
                        <a:rPr lang="en-US" sz="1200">
                          <a:effectLst/>
                          <a:latin typeface="Times New Roman" panose="02020603050405020304" pitchFamily="18" charset="0"/>
                          <a:cs typeface="Times New Roman" panose="02020603050405020304" pitchFamily="18" charset="0"/>
                        </a:rPr>
                        <a:t>Moodle</a:t>
                      </a:r>
                      <a:r>
                        <a:rPr lang="ru-RU" sz="1200">
                          <a:effectLst/>
                          <a:latin typeface="Times New Roman" panose="02020603050405020304" pitchFamily="18" charset="0"/>
                          <a:cs typeface="Times New Roman" panose="02020603050405020304" pitchFamily="18" charset="0"/>
                        </a:rPr>
                        <a:t> (</a:t>
                      </a:r>
                      <a:r>
                        <a:rPr lang="en-US" sz="1200" u="sng">
                          <a:effectLst/>
                          <a:latin typeface="Times New Roman" panose="02020603050405020304" pitchFamily="18" charset="0"/>
                          <a:cs typeface="Times New Roman" panose="02020603050405020304" pitchFamily="18" charset="0"/>
                          <a:hlinkClick r:id="rId2"/>
                        </a:rPr>
                        <a:t>https</a:t>
                      </a:r>
                      <a:r>
                        <a:rPr lang="ru-RU" sz="1200" u="sng">
                          <a:effectLst/>
                          <a:latin typeface="Times New Roman" panose="02020603050405020304" pitchFamily="18" charset="0"/>
                          <a:cs typeface="Times New Roman" panose="02020603050405020304" pitchFamily="18" charset="0"/>
                          <a:hlinkClick r:id="rId2"/>
                        </a:rPr>
                        <a:t>://68</a:t>
                      </a:r>
                      <a:r>
                        <a:rPr lang="en-US" sz="1200" u="sng">
                          <a:effectLst/>
                          <a:latin typeface="Times New Roman" panose="02020603050405020304" pitchFamily="18" charset="0"/>
                          <a:cs typeface="Times New Roman" panose="02020603050405020304" pitchFamily="18" charset="0"/>
                          <a:hlinkClick r:id="rId2"/>
                        </a:rPr>
                        <a:t>cdo</a:t>
                      </a:r>
                      <a:r>
                        <a:rPr lang="ru-RU" sz="1200" u="sng">
                          <a:effectLst/>
                          <a:latin typeface="Times New Roman" panose="02020603050405020304" pitchFamily="18" charset="0"/>
                          <a:cs typeface="Times New Roman" panose="02020603050405020304" pitchFamily="18" charset="0"/>
                          <a:hlinkClick r:id="rId2"/>
                        </a:rPr>
                        <a:t>.</a:t>
                      </a:r>
                      <a:r>
                        <a:rPr lang="en-US" sz="1200" u="sng">
                          <a:effectLst/>
                          <a:latin typeface="Times New Roman" panose="02020603050405020304" pitchFamily="18" charset="0"/>
                          <a:cs typeface="Times New Roman" panose="02020603050405020304" pitchFamily="18" charset="0"/>
                          <a:hlinkClick r:id="rId2"/>
                        </a:rPr>
                        <a:t>ru</a:t>
                      </a:r>
                      <a:r>
                        <a:rPr lang="ru-RU" sz="1200" u="sng">
                          <a:effectLst/>
                          <a:latin typeface="Times New Roman" panose="02020603050405020304" pitchFamily="18" charset="0"/>
                          <a:cs typeface="Times New Roman" panose="02020603050405020304" pitchFamily="18" charset="0"/>
                          <a:hlinkClick r:id="rId2"/>
                        </a:rPr>
                        <a:t>/m</a:t>
                      </a:r>
                      <a:r>
                        <a:rPr lang="en-US" sz="1200" u="sng">
                          <a:effectLst/>
                          <a:latin typeface="Times New Roman" panose="02020603050405020304" pitchFamily="18" charset="0"/>
                          <a:cs typeface="Times New Roman" panose="02020603050405020304" pitchFamily="18" charset="0"/>
                          <a:hlinkClick r:id="rId2"/>
                        </a:rPr>
                        <a:t>oodle</a:t>
                      </a:r>
                      <a:r>
                        <a:rPr lang="ru-RU" sz="1200" u="sng">
                          <a:effectLst/>
                          <a:latin typeface="Times New Roman" panose="02020603050405020304" pitchFamily="18" charset="0"/>
                          <a:cs typeface="Times New Roman" panose="02020603050405020304" pitchFamily="18" charset="0"/>
                          <a:hlinkClick r:id="rId2"/>
                        </a:rPr>
                        <a:t>/</a:t>
                      </a:r>
                      <a:r>
                        <a:rPr lang="en-US" sz="1200" u="sng">
                          <a:effectLst/>
                          <a:latin typeface="Times New Roman" panose="02020603050405020304" pitchFamily="18" charset="0"/>
                          <a:cs typeface="Times New Roman" panose="02020603050405020304" pitchFamily="18" charset="0"/>
                          <a:hlinkClick r:id="rId2"/>
                        </a:rPr>
                        <a:t>course</a:t>
                      </a:r>
                      <a:r>
                        <a:rPr lang="ru-RU" sz="1200" u="sng">
                          <a:effectLst/>
                          <a:latin typeface="Times New Roman" panose="02020603050405020304" pitchFamily="18" charset="0"/>
                          <a:cs typeface="Times New Roman" panose="02020603050405020304" pitchFamily="18" charset="0"/>
                          <a:hlinkClick r:id="rId2"/>
                        </a:rPr>
                        <a:t>/</a:t>
                      </a:r>
                      <a:r>
                        <a:rPr lang="en-US" sz="1200" u="sng">
                          <a:effectLst/>
                          <a:latin typeface="Times New Roman" panose="02020603050405020304" pitchFamily="18" charset="0"/>
                          <a:cs typeface="Times New Roman" panose="02020603050405020304" pitchFamily="18" charset="0"/>
                          <a:hlinkClick r:id="rId2"/>
                        </a:rPr>
                        <a:t>view</a:t>
                      </a:r>
                      <a:r>
                        <a:rPr lang="ru-RU" sz="1200" u="sng">
                          <a:effectLst/>
                          <a:latin typeface="Times New Roman" panose="02020603050405020304" pitchFamily="18" charset="0"/>
                          <a:cs typeface="Times New Roman" panose="02020603050405020304" pitchFamily="18" charset="0"/>
                          <a:hlinkClick r:id="rId2"/>
                        </a:rPr>
                        <a:t>.</a:t>
                      </a:r>
                      <a:r>
                        <a:rPr lang="en-US" sz="1200" u="sng">
                          <a:effectLst/>
                          <a:latin typeface="Times New Roman" panose="02020603050405020304" pitchFamily="18" charset="0"/>
                          <a:cs typeface="Times New Roman" panose="02020603050405020304" pitchFamily="18" charset="0"/>
                          <a:hlinkClick r:id="rId2"/>
                        </a:rPr>
                        <a:t>php</a:t>
                      </a:r>
                      <a:r>
                        <a:rPr lang="ru-RU" sz="1200" u="sng">
                          <a:effectLst/>
                          <a:latin typeface="Times New Roman" panose="02020603050405020304" pitchFamily="18" charset="0"/>
                          <a:cs typeface="Times New Roman" panose="02020603050405020304" pitchFamily="18" charset="0"/>
                          <a:hlinkClick r:id="rId2"/>
                        </a:rPr>
                        <a:t>?</a:t>
                      </a:r>
                      <a:r>
                        <a:rPr lang="en-US" sz="1200" u="sng">
                          <a:effectLst/>
                          <a:latin typeface="Times New Roman" panose="02020603050405020304" pitchFamily="18" charset="0"/>
                          <a:cs typeface="Times New Roman" panose="02020603050405020304" pitchFamily="18" charset="0"/>
                          <a:hlinkClick r:id="rId2"/>
                        </a:rPr>
                        <a:t>id</a:t>
                      </a:r>
                      <a:r>
                        <a:rPr lang="ru-RU" sz="1200" u="sng">
                          <a:effectLst/>
                          <a:latin typeface="Times New Roman" panose="02020603050405020304" pitchFamily="18" charset="0"/>
                          <a:cs typeface="Times New Roman" panose="02020603050405020304" pitchFamily="18" charset="0"/>
                          <a:hlinkClick r:id="rId2"/>
                        </a:rPr>
                        <a:t>=173</a:t>
                      </a:r>
                      <a:r>
                        <a:rPr lang="ru-RU" sz="1200">
                          <a:effectLst/>
                          <a:latin typeface="Times New Roman" panose="02020603050405020304" pitchFamily="18" charset="0"/>
                          <a:cs typeface="Times New Roman" panose="02020603050405020304" pitchFamily="18" charset="0"/>
                        </a:rPr>
                        <a:t>.</a:t>
                      </a:r>
                    </a:p>
                    <a:p>
                      <a:pPr algn="just">
                        <a:lnSpc>
                          <a:spcPct val="150000"/>
                        </a:lnSpc>
                        <a:spcAft>
                          <a:spcPts val="1000"/>
                        </a:spcAft>
                      </a:pPr>
                      <a:r>
                        <a:rPr lang="ru-RU" sz="1200">
                          <a:effectLst/>
                          <a:latin typeface="Times New Roman" panose="02020603050405020304" pitchFamily="18" charset="0"/>
                          <a:cs typeface="Times New Roman" panose="02020603050405020304" pitchFamily="18" charset="0"/>
                        </a:rPr>
                        <a:t>Методическая разработка «Развитие мотивации учения младших школьников», статья «Всё гениальное просто», Технологическая карта урока математики, 4 класс «Сложение и вычитание многозначных чисел» (закрепление) в сборнике «Педагогический опыт – 2023» </a:t>
                      </a:r>
                    </a:p>
                  </a:txBody>
                  <a:tcPr marL="58967" marR="58967" marT="0" marB="0"/>
                </a:tc>
                <a:tc>
                  <a:txBody>
                    <a:bodyPr/>
                    <a:lstStyle/>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Яблокова Н.А.</a:t>
                      </a:r>
                    </a:p>
                  </a:txBody>
                  <a:tcPr marL="58967" marR="58967" marT="0" marB="0"/>
                </a:tc>
                <a:tc>
                  <a:txBody>
                    <a:bodyPr/>
                    <a:lstStyle/>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 </a:t>
                      </a:r>
                    </a:p>
                  </a:txBody>
                  <a:tcPr marL="58967" marR="58967" marT="0" marB="0"/>
                </a:tc>
                <a:extLst>
                  <a:ext uri="{0D108BD9-81ED-4DB2-BD59-A6C34878D82A}">
                    <a16:rowId xmlns:a16="http://schemas.microsoft.com/office/drawing/2014/main" val="407322875"/>
                  </a:ext>
                </a:extLst>
              </a:tr>
            </a:tbl>
          </a:graphicData>
        </a:graphic>
      </p:graphicFrame>
    </p:spTree>
    <p:extLst>
      <p:ext uri="{BB962C8B-B14F-4D97-AF65-F5344CB8AC3E}">
        <p14:creationId xmlns:p14="http://schemas.microsoft.com/office/powerpoint/2010/main" val="17563380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26767"/>
          </a:xfrm>
        </p:spPr>
        <p:txBody>
          <a:bodyPr>
            <a:noAutofit/>
          </a:bodyPr>
          <a:lstStyle/>
          <a:p>
            <a:pPr algn="ctr"/>
            <a:r>
              <a:rPr lang="ru-RU" sz="3200" b="1" dirty="0">
                <a:latin typeface="Times New Roman" panose="02020603050405020304" pitchFamily="18" charset="0"/>
                <a:cs typeface="Times New Roman" panose="02020603050405020304" pitchFamily="18" charset="0"/>
              </a:rPr>
              <a:t>Информация об участии обучающихся во внеклассных </a:t>
            </a:r>
            <a:r>
              <a:rPr lang="ru-RU" sz="3200" b="1" dirty="0" smtClean="0">
                <a:latin typeface="Times New Roman" panose="02020603050405020304" pitchFamily="18" charset="0"/>
                <a:cs typeface="Times New Roman" panose="02020603050405020304" pitchFamily="18" charset="0"/>
              </a:rPr>
              <a:t>мероприятиях</a:t>
            </a:r>
            <a:endParaRPr lang="ru-RU" sz="32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743558" y="1897265"/>
            <a:ext cx="7547675" cy="4279697"/>
          </a:xfrm>
        </p:spPr>
        <p:txBody>
          <a:bodyPr>
            <a:normAutofit/>
          </a:bodyPr>
          <a:lstStyle/>
          <a:p>
            <a:pPr marL="0" indent="0" algn="ctr">
              <a:buNone/>
            </a:pPr>
            <a:r>
              <a:rPr lang="ru-RU" sz="3200" dirty="0" smtClean="0">
                <a:latin typeface="Times New Roman" panose="02020603050405020304" pitchFamily="18" charset="0"/>
                <a:cs typeface="Times New Roman" panose="02020603050405020304" pitchFamily="18" charset="0"/>
              </a:rPr>
              <a:t>Обучающиеся </a:t>
            </a:r>
            <a:r>
              <a:rPr lang="ru-RU" sz="3200" dirty="0">
                <a:latin typeface="Times New Roman" panose="02020603050405020304" pitchFamily="18" charset="0"/>
                <a:cs typeface="Times New Roman" panose="02020603050405020304" pitchFamily="18" charset="0"/>
              </a:rPr>
              <a:t>принимали участие в школьном и муниципальном этапах </a:t>
            </a:r>
            <a:r>
              <a:rPr lang="ru-RU" sz="3200" dirty="0" err="1" smtClean="0">
                <a:latin typeface="Times New Roman" panose="02020603050405020304" pitchFamily="18" charset="0"/>
                <a:cs typeface="Times New Roman" panose="02020603050405020304" pitchFamily="18" charset="0"/>
              </a:rPr>
              <a:t>Вош</a:t>
            </a:r>
            <a:r>
              <a:rPr lang="ru-RU" sz="3200" dirty="0" smtClean="0">
                <a:latin typeface="Times New Roman" panose="02020603050405020304" pitchFamily="18" charset="0"/>
                <a:cs typeface="Times New Roman" panose="02020603050405020304" pitchFamily="18" charset="0"/>
              </a:rPr>
              <a:t> </a:t>
            </a:r>
            <a:r>
              <a:rPr lang="ru-RU" sz="3200" dirty="0">
                <a:latin typeface="Times New Roman" panose="02020603050405020304" pitchFamily="18" charset="0"/>
                <a:cs typeface="Times New Roman" panose="02020603050405020304" pitchFamily="18" charset="0"/>
              </a:rPr>
              <a:t>по русскому языку и математике, и олимпиаде по литературному чтению и окружающему миру.</a:t>
            </a:r>
          </a:p>
        </p:txBody>
      </p:sp>
      <p:pic>
        <p:nvPicPr>
          <p:cNvPr id="4" name="Рисунок 3"/>
          <p:cNvPicPr>
            <a:picLocks noChangeAspect="1"/>
          </p:cNvPicPr>
          <p:nvPr/>
        </p:nvPicPr>
        <p:blipFill>
          <a:blip r:embed="rId2"/>
          <a:stretch>
            <a:fillRect/>
          </a:stretch>
        </p:blipFill>
        <p:spPr>
          <a:xfrm>
            <a:off x="9484648" y="1897266"/>
            <a:ext cx="2475191" cy="3932261"/>
          </a:xfrm>
          <a:prstGeom prst="rect">
            <a:avLst/>
          </a:prstGeom>
        </p:spPr>
      </p:pic>
    </p:spTree>
    <p:extLst>
      <p:ext uri="{BB962C8B-B14F-4D97-AF65-F5344CB8AC3E}">
        <p14:creationId xmlns:p14="http://schemas.microsoft.com/office/powerpoint/2010/main" val="7603029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3436" y="77492"/>
            <a:ext cx="11618563" cy="782664"/>
          </a:xfrm>
        </p:spPr>
        <p:txBody>
          <a:bodyPr>
            <a:normAutofit/>
          </a:bodyPr>
          <a:lstStyle/>
          <a:p>
            <a:r>
              <a:rPr lang="ru-RU" sz="2800" b="1" dirty="0">
                <a:latin typeface="Times New Roman" panose="02020603050405020304" pitchFamily="18" charset="0"/>
                <a:cs typeface="Times New Roman" panose="02020603050405020304" pitchFamily="18" charset="0"/>
              </a:rPr>
              <a:t>Информация об участии обучающихся во внеклассных мероприятиях</a:t>
            </a:r>
            <a:endParaRPr lang="ru-RU" sz="28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441343" y="860156"/>
            <a:ext cx="7865390" cy="5316807"/>
          </a:xfrm>
        </p:spPr>
        <p:txBody>
          <a:bodyPr/>
          <a:lstStyle/>
          <a:p>
            <a:pPr indent="0" algn="just">
              <a:lnSpc>
                <a:spcPct val="107000"/>
              </a:lnSpc>
              <a:spcAft>
                <a:spcPts val="800"/>
              </a:spcAft>
              <a:buNone/>
            </a:pP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20 февраля 2023 года для обучающихся сельских школ проводился конкурс «Юный художник», посвящённый Году педагога и наставника дистанционно на базе своих образовательных организаций. 8 школ (МОУ </a:t>
            </a:r>
            <a:r>
              <a:rPr lang="ru-RU"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Ординская</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оош</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МОУ </a:t>
            </a:r>
            <a:r>
              <a:rPr lang="ru-RU"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Отрадновская</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сош, МОУ Заозерская сош, МОУ </a:t>
            </a:r>
            <a:r>
              <a:rPr lang="ru-RU"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Дивногорская</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ООШ, МОУ </a:t>
            </a:r>
            <a:r>
              <a:rPr lang="ru-RU"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Головинская</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СОШ, МОУ Юрьевская сош, МОУ Воздвиженская СОШ, МОУ </a:t>
            </a:r>
            <a:r>
              <a:rPr lang="ru-RU"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Василёвская</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СОШ) приняли участие.</a:t>
            </a:r>
            <a:endParaRPr lang="ru-RU" sz="2400" dirty="0">
              <a:latin typeface="Times New Roman" panose="02020603050405020304" pitchFamily="18" charset="0"/>
              <a:ea typeface="Calibri" panose="020F0502020204030204" pitchFamily="34" charset="0"/>
              <a:cs typeface="Times New Roman" panose="02020603050405020304" pitchFamily="18" charset="0"/>
            </a:endParaRPr>
          </a:p>
          <a:p>
            <a:endParaRPr lang="ru-RU" dirty="0"/>
          </a:p>
        </p:txBody>
      </p:sp>
      <p:pic>
        <p:nvPicPr>
          <p:cNvPr id="4" name="Рисунок 3"/>
          <p:cNvPicPr>
            <a:picLocks noChangeAspect="1"/>
          </p:cNvPicPr>
          <p:nvPr/>
        </p:nvPicPr>
        <p:blipFill>
          <a:blip r:embed="rId2"/>
          <a:stretch>
            <a:fillRect/>
          </a:stretch>
        </p:blipFill>
        <p:spPr>
          <a:xfrm>
            <a:off x="9248982" y="3914983"/>
            <a:ext cx="2943017" cy="2943017"/>
          </a:xfrm>
          <a:prstGeom prst="rect">
            <a:avLst/>
          </a:prstGeom>
        </p:spPr>
      </p:pic>
    </p:spTree>
    <p:extLst>
      <p:ext uri="{BB962C8B-B14F-4D97-AF65-F5344CB8AC3E}">
        <p14:creationId xmlns:p14="http://schemas.microsoft.com/office/powerpoint/2010/main" val="25769330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95586" y="139485"/>
            <a:ext cx="9858214" cy="6037478"/>
          </a:xfrm>
        </p:spPr>
        <p:txBody>
          <a:bodyPr>
            <a:normAutofit lnSpcReduction="10000"/>
          </a:bodyPr>
          <a:lstStyle/>
          <a:p>
            <a:pPr marL="0" indent="0" algn="ctr">
              <a:buNone/>
            </a:pPr>
            <a:r>
              <a:rPr lang="ru-RU" b="1" dirty="0">
                <a:latin typeface="Times New Roman" panose="02020603050405020304" pitchFamily="18" charset="0"/>
                <a:cs typeface="Times New Roman" panose="02020603050405020304" pitchFamily="18" charset="0"/>
              </a:rPr>
              <a:t>Региональный уровень: </a:t>
            </a:r>
            <a:endParaRPr lang="ru-RU" b="1" dirty="0" smtClean="0">
              <a:latin typeface="Times New Roman" panose="02020603050405020304" pitchFamily="18" charset="0"/>
              <a:cs typeface="Times New Roman" panose="02020603050405020304" pitchFamily="18" charset="0"/>
            </a:endParaRPr>
          </a:p>
          <a:p>
            <a:pPr marL="0" indent="0" algn="ctr">
              <a:buNone/>
            </a:pPr>
            <a:r>
              <a:rPr lang="ru-RU" dirty="0" smtClean="0">
                <a:latin typeface="Times New Roman" panose="02020603050405020304" pitchFamily="18" charset="0"/>
                <a:cs typeface="Times New Roman" panose="02020603050405020304" pitchFamily="18" charset="0"/>
              </a:rPr>
              <a:t>Областная </a:t>
            </a:r>
            <a:r>
              <a:rPr lang="ru-RU" dirty="0">
                <a:latin typeface="Times New Roman" panose="02020603050405020304" pitchFamily="18" charset="0"/>
                <a:cs typeface="Times New Roman" panose="02020603050405020304" pitchFamily="18" charset="0"/>
              </a:rPr>
              <a:t>патриотическая туристско-краеведческая экспедиция «Моя родина - </a:t>
            </a:r>
            <a:r>
              <a:rPr lang="ru-RU" dirty="0" err="1">
                <a:latin typeface="Times New Roman" panose="02020603050405020304" pitchFamily="18" charset="0"/>
                <a:cs typeface="Times New Roman" panose="02020603050405020304" pitchFamily="18" charset="0"/>
              </a:rPr>
              <a:t>Ярославия</a:t>
            </a:r>
            <a:r>
              <a:rPr lang="ru-RU" dirty="0">
                <a:latin typeface="Times New Roman" panose="02020603050405020304" pitchFamily="18" charset="0"/>
                <a:cs typeface="Times New Roman" panose="02020603050405020304" pitchFamily="18" charset="0"/>
              </a:rPr>
              <a:t>», «Открытие юных», Региональный этап Всероссийского конкурса сочинений, «Юннат-2022», Всероссийский конкурс исследователей окружающей среды «Открытия-30», «ГТО – вчера, сегодня, завтра», Областная патриотическая акция «Путешествие открытки. Мы вместе», посвящённая празднованию Дня народного единства, в рамках реализации регионального проекта «Овеянные славою флаг наш и герб», Межрегиональный конкурс «Моё Золотое кольцо», Конкурс «Безопасное поведение в чрезвычайных ситуациях», Конкурс детского литературного творчества «Проба пера», Конкурс «Безопасное поведение на воде», Конкурс рисунков «Моя </a:t>
            </a:r>
            <a:r>
              <a:rPr lang="ru-RU" dirty="0" err="1">
                <a:latin typeface="Times New Roman" panose="02020603050405020304" pitchFamily="18" charset="0"/>
                <a:cs typeface="Times New Roman" panose="02020603050405020304" pitchFamily="18" charset="0"/>
              </a:rPr>
              <a:t>Ярославия</a:t>
            </a:r>
            <a:r>
              <a:rPr lang="ru-RU" dirty="0">
                <a:latin typeface="Times New Roman" panose="02020603050405020304" pitchFamily="18" charset="0"/>
                <a:cs typeface="Times New Roman" panose="02020603050405020304" pitchFamily="18" charset="0"/>
              </a:rPr>
              <a:t>», игра-конкурс “Русский медвежонок – языкознание для всех”.</a:t>
            </a:r>
          </a:p>
          <a:p>
            <a:endParaRPr lang="ru-RU" dirty="0"/>
          </a:p>
        </p:txBody>
      </p:sp>
    </p:spTree>
    <p:extLst>
      <p:ext uri="{BB962C8B-B14F-4D97-AF65-F5344CB8AC3E}">
        <p14:creationId xmlns:p14="http://schemas.microsoft.com/office/powerpoint/2010/main" val="16087933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25844" y="0"/>
            <a:ext cx="9927956" cy="6625525"/>
          </a:xfrm>
        </p:spPr>
        <p:txBody>
          <a:bodyPr>
            <a:noAutofit/>
          </a:bodyPr>
          <a:lstStyle/>
          <a:p>
            <a:pPr marL="0" indent="0" algn="ctr">
              <a:buNone/>
            </a:pPr>
            <a:r>
              <a:rPr lang="ru-RU" sz="2400" b="1" dirty="0">
                <a:latin typeface="Times New Roman" panose="02020603050405020304" pitchFamily="18" charset="0"/>
                <a:cs typeface="Times New Roman" panose="02020603050405020304" pitchFamily="18" charset="0"/>
              </a:rPr>
              <a:t>Муниципальный уровень: </a:t>
            </a:r>
            <a:endParaRPr lang="ru-RU" sz="2400" b="1" dirty="0" smtClean="0">
              <a:latin typeface="Times New Roman" panose="02020603050405020304" pitchFamily="18" charset="0"/>
              <a:cs typeface="Times New Roman" panose="02020603050405020304" pitchFamily="18" charset="0"/>
            </a:endParaRPr>
          </a:p>
          <a:p>
            <a:pPr marL="0" indent="0" algn="ctr">
              <a:buNone/>
            </a:pPr>
            <a:r>
              <a:rPr lang="ru-RU" sz="2400" dirty="0" smtClean="0">
                <a:latin typeface="Times New Roman" panose="02020603050405020304" pitchFamily="18" charset="0"/>
                <a:cs typeface="Times New Roman" panose="02020603050405020304" pitchFamily="18" charset="0"/>
              </a:rPr>
              <a:t>Муниципальный </a:t>
            </a:r>
            <a:r>
              <a:rPr lang="ru-RU" sz="2400" dirty="0">
                <a:latin typeface="Times New Roman" panose="02020603050405020304" pitchFamily="18" charset="0"/>
                <a:cs typeface="Times New Roman" panose="02020603050405020304" pitchFamily="18" charset="0"/>
              </a:rPr>
              <a:t>этап Всероссийского конкурса сочинений, «Помни каждый гражданин: спасения номер -01», «Юннат-2022», ХХIХ фестиваль детско-юношеского и молодёжного творчества «Радуга»: Выставка декоративно-прикладного творчества, Художественное чтение, Хореография, Интернет-конкурс «Я-читатель», посвященный 135-летнему юбилею рассказа «Каштанка» А.П. Чехова, для обучающихся 4 классов; «Мастерская Винтика и </a:t>
            </a:r>
            <a:r>
              <a:rPr lang="ru-RU" sz="2400" dirty="0" err="1">
                <a:latin typeface="Times New Roman" panose="02020603050405020304" pitchFamily="18" charset="0"/>
                <a:cs typeface="Times New Roman" panose="02020603050405020304" pitchFamily="18" charset="0"/>
              </a:rPr>
              <a:t>Шпунтика</a:t>
            </a:r>
            <a:r>
              <a:rPr lang="ru-RU" sz="2400" dirty="0">
                <a:latin typeface="Times New Roman" panose="02020603050405020304" pitchFamily="18" charset="0"/>
                <a:cs typeface="Times New Roman" panose="02020603050405020304" pitchFamily="18" charset="0"/>
              </a:rPr>
              <a:t>», Конкурс исследовательский работ «Жизнь удивительных вещей», Конкурс исследовательских работ «Отечество», Конкурс детского рисунка «Безопасность на воде глазами детей», Конкурс по безопасности дорожного движения «Парад новогодних идей», Конкурс исследовательских работ «Моя родословная», Конкурс детского рисунка «Профессии моих родителей», Конкурс детских творческих работ «Открытка ветерану Великой Отечественной войны», Конкурс детского литературного творчества «Проба пера» (муниципальный этап), Акция «Верни имя Герою» (написание писем),Акция «Добрые письма», Акция «За чистый берег», экологические конкурсы, организованные Станцией юных натуралистов, </a:t>
            </a:r>
            <a:endParaRPr lang="ru-RU" sz="2400" dirty="0" smtClean="0">
              <a:latin typeface="Times New Roman" panose="02020603050405020304" pitchFamily="18" charset="0"/>
              <a:cs typeface="Times New Roman" panose="02020603050405020304" pitchFamily="18" charset="0"/>
            </a:endParaRPr>
          </a:p>
          <a:p>
            <a:pPr marL="0" indent="0" algn="ctr">
              <a:buNone/>
            </a:pPr>
            <a:r>
              <a:rPr lang="ru-RU" sz="2400" dirty="0" smtClean="0">
                <a:latin typeface="Times New Roman" panose="02020603050405020304" pitchFamily="18" charset="0"/>
                <a:cs typeface="Times New Roman" panose="02020603050405020304" pitchFamily="18" charset="0"/>
              </a:rPr>
              <a:t>Интернет-олимпиады </a:t>
            </a:r>
            <a:r>
              <a:rPr lang="ru-RU" sz="2400" dirty="0">
                <a:latin typeface="Times New Roman" panose="02020603050405020304" pitchFamily="18" charset="0"/>
                <a:cs typeface="Times New Roman" panose="02020603050405020304" pitchFamily="18" charset="0"/>
              </a:rPr>
              <a:t>по различным предметам на платформе </a:t>
            </a:r>
            <a:r>
              <a:rPr lang="ru-RU" sz="2400" dirty="0" err="1">
                <a:latin typeface="Times New Roman" panose="02020603050405020304" pitchFamily="18" charset="0"/>
                <a:cs typeface="Times New Roman" panose="02020603050405020304" pitchFamily="18" charset="0"/>
              </a:rPr>
              <a:t>Учи.ру</a:t>
            </a:r>
            <a:r>
              <a:rPr lang="ru-RU" sz="24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261772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821050" y="1100379"/>
            <a:ext cx="9532749" cy="5076583"/>
          </a:xfrm>
        </p:spPr>
        <p:txBody>
          <a:bodyPr/>
          <a:lstStyle/>
          <a:p>
            <a:pPr marL="0" indent="0" algn="ctr">
              <a:buNone/>
            </a:pPr>
            <a:r>
              <a:rPr lang="ru-RU" sz="3200" dirty="0">
                <a:latin typeface="Times New Roman" panose="02020603050405020304" pitchFamily="18" charset="0"/>
                <a:cs typeface="Times New Roman" panose="02020603050405020304" pitchFamily="18" charset="0"/>
              </a:rPr>
              <a:t>Участие в конкурсах расширяет кругозор обучающихся, развивает их творческие способности, даёт возможность попробовать свои силы в интеллектуальных олимпиадах, предоставляет учащимся возможность соревноваться в масштабе, выходящем за рамки класса. </a:t>
            </a:r>
            <a:endParaRPr lang="ru-RU" sz="3200" dirty="0" smtClean="0">
              <a:latin typeface="Times New Roman" panose="02020603050405020304" pitchFamily="18" charset="0"/>
              <a:cs typeface="Times New Roman" panose="02020603050405020304" pitchFamily="18" charset="0"/>
            </a:endParaRPr>
          </a:p>
          <a:p>
            <a:pPr marL="0" indent="0" algn="ctr">
              <a:buNone/>
            </a:pPr>
            <a:r>
              <a:rPr lang="ru-RU" sz="3200" b="1" dirty="0" smtClean="0">
                <a:latin typeface="Times New Roman" panose="02020603050405020304" pitchFamily="18" charset="0"/>
                <a:cs typeface="Times New Roman" panose="02020603050405020304" pitchFamily="18" charset="0"/>
              </a:rPr>
              <a:t>Победители </a:t>
            </a:r>
            <a:r>
              <a:rPr lang="ru-RU" sz="3200" b="1" dirty="0">
                <a:latin typeface="Times New Roman" panose="02020603050405020304" pitchFamily="18" charset="0"/>
                <a:cs typeface="Times New Roman" panose="02020603050405020304" pitchFamily="18" charset="0"/>
              </a:rPr>
              <a:t>и призёры подготовлены педагогами всех школ</a:t>
            </a:r>
            <a:r>
              <a:rPr lang="ru-RU" sz="3200" dirty="0">
                <a:latin typeface="Times New Roman" panose="02020603050405020304" pitchFamily="18" charset="0"/>
                <a:cs typeface="Times New Roman" panose="02020603050405020304" pitchFamily="18" charset="0"/>
              </a:rPr>
              <a:t>. </a:t>
            </a:r>
          </a:p>
          <a:p>
            <a:pPr marL="0" indent="0">
              <a:buNone/>
            </a:pPr>
            <a:endParaRPr lang="ru-RU" dirty="0"/>
          </a:p>
        </p:txBody>
      </p:sp>
    </p:spTree>
    <p:extLst>
      <p:ext uri="{BB962C8B-B14F-4D97-AF65-F5344CB8AC3E}">
        <p14:creationId xmlns:p14="http://schemas.microsoft.com/office/powerpoint/2010/main" val="21985096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94107" y="534692"/>
            <a:ext cx="5501899" cy="5642271"/>
          </a:xfrm>
        </p:spPr>
        <p:txBody>
          <a:bodyPr/>
          <a:lstStyle/>
          <a:p>
            <a:pPr marL="0" indent="0" algn="ctr">
              <a:buNone/>
            </a:pPr>
            <a:r>
              <a:rPr lang="ru-RU" dirty="0">
                <a:latin typeface="Times New Roman" panose="02020603050405020304" pitchFamily="18" charset="0"/>
                <a:cs typeface="Times New Roman" panose="02020603050405020304" pitchFamily="18" charset="0"/>
              </a:rPr>
              <a:t>На VII</a:t>
            </a:r>
            <a:r>
              <a:rPr lang="en-US" dirty="0">
                <a:latin typeface="Times New Roman" panose="02020603050405020304" pitchFamily="18" charset="0"/>
                <a:cs typeface="Times New Roman" panose="02020603050405020304" pitchFamily="18" charset="0"/>
              </a:rPr>
              <a:t>I</a:t>
            </a:r>
            <a:r>
              <a:rPr lang="ru-RU" dirty="0">
                <a:latin typeface="Times New Roman" panose="02020603050405020304" pitchFamily="18" charset="0"/>
                <a:cs typeface="Times New Roman" panose="02020603050405020304" pitchFamily="18" charset="0"/>
              </a:rPr>
              <a:t> муниципальную учебно-исследовательскую конференцию школьников было представлено 6 работ в четырёх секциях. Работы выполняли 11 обучающихся. Победителей подготовили: Веденеева Л.Н и Евсеева Е.А. Жюри отметило высокий уровень выступлений учащихся по защите исследовательских работ.</a:t>
            </a:r>
          </a:p>
          <a:p>
            <a:pPr algn="ctr"/>
            <a:endParaRPr lang="ru-RU"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stretch>
            <a:fillRect/>
          </a:stretch>
        </p:blipFill>
        <p:spPr>
          <a:xfrm>
            <a:off x="7621292" y="534692"/>
            <a:ext cx="3452246" cy="3835830"/>
          </a:xfrm>
          <a:prstGeom prst="rect">
            <a:avLst/>
          </a:prstGeom>
        </p:spPr>
      </p:pic>
    </p:spTree>
    <p:extLst>
      <p:ext uri="{BB962C8B-B14F-4D97-AF65-F5344CB8AC3E}">
        <p14:creationId xmlns:p14="http://schemas.microsoft.com/office/powerpoint/2010/main" val="35996316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3200" dirty="0">
                <a:latin typeface="Times New Roman" panose="02020603050405020304" pitchFamily="18" charset="0"/>
                <a:cs typeface="Times New Roman" panose="02020603050405020304" pitchFamily="18" charset="0"/>
              </a:rPr>
              <a:t>По результатам работы МО план практически </a:t>
            </a:r>
            <a:r>
              <a:rPr lang="ru-RU" sz="3200" dirty="0" smtClean="0">
                <a:latin typeface="Times New Roman" panose="02020603050405020304" pitchFamily="18" charset="0"/>
                <a:cs typeface="Times New Roman" panose="02020603050405020304" pitchFamily="18" charset="0"/>
              </a:rPr>
              <a:t>выполнен </a:t>
            </a:r>
            <a:br>
              <a:rPr lang="ru-RU" sz="3200" dirty="0" smtClean="0">
                <a:latin typeface="Times New Roman" panose="02020603050405020304" pitchFamily="18" charset="0"/>
                <a:cs typeface="Times New Roman" panose="02020603050405020304" pitchFamily="18" charset="0"/>
              </a:rPr>
            </a:br>
            <a:r>
              <a:rPr lang="ru-RU" sz="3200" dirty="0" smtClean="0">
                <a:latin typeface="Times New Roman" panose="02020603050405020304" pitchFamily="18" charset="0"/>
                <a:cs typeface="Times New Roman" panose="02020603050405020304" pitchFamily="18" charset="0"/>
              </a:rPr>
              <a:t>(67% участие в педагогической конференции)</a:t>
            </a:r>
            <a:r>
              <a:rPr lang="ru-RU" sz="3200" dirty="0">
                <a:latin typeface="Times New Roman" panose="02020603050405020304" pitchFamily="18" charset="0"/>
                <a:cs typeface="Times New Roman" panose="02020603050405020304" pitchFamily="18" charset="0"/>
              </a:rPr>
              <a:t/>
            </a:r>
            <a:br>
              <a:rPr lang="ru-RU" sz="3200" dirty="0">
                <a:latin typeface="Times New Roman" panose="02020603050405020304" pitchFamily="18" charset="0"/>
                <a:cs typeface="Times New Roman" panose="02020603050405020304" pitchFamily="18" charset="0"/>
              </a:rPr>
            </a:br>
            <a:endParaRPr lang="ru-RU" sz="3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503336" y="1825625"/>
            <a:ext cx="9850464" cy="4351338"/>
          </a:xfrm>
        </p:spPr>
        <p:txBody>
          <a:bodyPr>
            <a:normAutofit fontScale="92500" lnSpcReduction="10000"/>
          </a:bodyPr>
          <a:lstStyle/>
          <a:p>
            <a:pPr marL="0" indent="0" algn="ctr">
              <a:buNone/>
            </a:pPr>
            <a:r>
              <a:rPr lang="ru-RU" dirty="0" smtClean="0">
                <a:latin typeface="Times New Roman" panose="02020603050405020304" pitchFamily="18" charset="0"/>
                <a:cs typeface="Times New Roman" panose="02020603050405020304" pitchFamily="18" charset="0"/>
              </a:rPr>
              <a:t>На 2023 - 2024 </a:t>
            </a:r>
            <a:r>
              <a:rPr lang="ru-RU" dirty="0">
                <a:latin typeface="Times New Roman" panose="02020603050405020304" pitchFamily="18" charset="0"/>
                <a:cs typeface="Times New Roman" panose="02020603050405020304" pitchFamily="18" charset="0"/>
              </a:rPr>
              <a:t>учебный год МО продолжит методическую работу по следующим направлениям:</a:t>
            </a:r>
          </a:p>
          <a:p>
            <a:pPr marL="0" indent="0">
              <a:buNone/>
            </a:pPr>
            <a:r>
              <a:rPr lang="ru-RU" dirty="0" smtClean="0">
                <a:latin typeface="Times New Roman" panose="02020603050405020304" pitchFamily="18" charset="0"/>
                <a:cs typeface="Times New Roman" panose="02020603050405020304" pitchFamily="18" charset="0"/>
              </a:rPr>
              <a:t>1.Продолжение </a:t>
            </a:r>
            <a:r>
              <a:rPr lang="ru-RU" dirty="0">
                <a:latin typeface="Times New Roman" panose="02020603050405020304" pitchFamily="18" charset="0"/>
                <a:cs typeface="Times New Roman" panose="02020603050405020304" pitchFamily="18" charset="0"/>
              </a:rPr>
              <a:t>работы на образовательных платформах для повышения качества образования и оптимизации учебного процесса. </a:t>
            </a:r>
            <a:endParaRPr lang="ru-RU" dirty="0" smtClean="0">
              <a:latin typeface="Times New Roman" panose="02020603050405020304" pitchFamily="18" charset="0"/>
              <a:cs typeface="Times New Roman" panose="02020603050405020304" pitchFamily="18" charset="0"/>
            </a:endParaRPr>
          </a:p>
          <a:p>
            <a:pPr marL="0" indent="0">
              <a:buNone/>
            </a:pPr>
            <a:r>
              <a:rPr lang="ru-RU" dirty="0" smtClean="0">
                <a:latin typeface="Times New Roman" panose="02020603050405020304" pitchFamily="18" charset="0"/>
                <a:cs typeface="Times New Roman" panose="02020603050405020304" pitchFamily="18" charset="0"/>
              </a:rPr>
              <a:t>2.Повышение </a:t>
            </a:r>
            <a:r>
              <a:rPr lang="ru-RU" dirty="0">
                <a:latin typeface="Times New Roman" panose="02020603050405020304" pitchFamily="18" charset="0"/>
                <a:cs typeface="Times New Roman" panose="02020603050405020304" pitchFamily="18" charset="0"/>
              </a:rPr>
              <a:t>и совершенствование педагогического мастерства через максимальное использование возможности урока как основной формы организации образовательной деятельности, участие в семинарах, конференциях, творческих мастерских;</a:t>
            </a:r>
          </a:p>
          <a:p>
            <a:pPr marL="0" indent="0">
              <a:buNone/>
            </a:pPr>
            <a:r>
              <a:rPr lang="ru-RU" dirty="0" smtClean="0">
                <a:latin typeface="Times New Roman" panose="02020603050405020304" pitchFamily="18" charset="0"/>
                <a:cs typeface="Times New Roman" panose="02020603050405020304" pitchFamily="18" charset="0"/>
              </a:rPr>
              <a:t>3.Создание </a:t>
            </a:r>
            <a:r>
              <a:rPr lang="ru-RU" dirty="0">
                <a:latin typeface="Times New Roman" panose="02020603050405020304" pitchFamily="18" charset="0"/>
                <a:cs typeface="Times New Roman" panose="02020603050405020304" pitchFamily="18" charset="0"/>
              </a:rPr>
              <a:t>условий для систематизации и обобщения педагогического опыта учителей школ.</a:t>
            </a:r>
          </a:p>
          <a:p>
            <a:endParaRPr lang="ru-RU" dirty="0"/>
          </a:p>
        </p:txBody>
      </p:sp>
    </p:spTree>
    <p:extLst>
      <p:ext uri="{BB962C8B-B14F-4D97-AF65-F5344CB8AC3E}">
        <p14:creationId xmlns:p14="http://schemas.microsoft.com/office/powerpoint/2010/main" val="34852322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441701"/>
            <a:ext cx="10515600" cy="5735261"/>
          </a:xfrm>
        </p:spPr>
        <p:txBody>
          <a:bodyPr/>
          <a:lstStyle/>
          <a:p>
            <a:pPr marL="0" indent="0" algn="ctr">
              <a:buNone/>
            </a:pPr>
            <a:r>
              <a:rPr lang="ru-RU" sz="3200" b="1" dirty="0">
                <a:latin typeface="Times New Roman" panose="02020603050405020304" pitchFamily="18" charset="0"/>
                <a:cs typeface="Times New Roman" panose="02020603050405020304" pitchFamily="18" charset="0"/>
              </a:rPr>
              <a:t>Работа над общей методической темой района «Непрерывное профессиональное развитие педагогов в соответствии с основными направлениями развития региональной системы образования</a:t>
            </a:r>
            <a:r>
              <a:rPr lang="ru-RU" sz="3200" b="1" dirty="0" smtClean="0">
                <a:latin typeface="Times New Roman" panose="02020603050405020304" pitchFamily="18" charset="0"/>
                <a:cs typeface="Times New Roman" panose="02020603050405020304" pitchFamily="18" charset="0"/>
              </a:rPr>
              <a:t>» </a:t>
            </a:r>
            <a:endParaRPr lang="ru-RU" sz="3200" dirty="0">
              <a:latin typeface="Times New Roman" panose="02020603050405020304" pitchFamily="18" charset="0"/>
              <a:cs typeface="Times New Roman" panose="02020603050405020304" pitchFamily="18" charset="0"/>
            </a:endParaRPr>
          </a:p>
          <a:p>
            <a:pPr marL="0" indent="0" algn="ctr">
              <a:buNone/>
            </a:pPr>
            <a:r>
              <a:rPr lang="ru-RU" sz="3200" dirty="0">
                <a:latin typeface="Times New Roman" panose="02020603050405020304" pitchFamily="18" charset="0"/>
                <a:cs typeface="Times New Roman" panose="02020603050405020304" pitchFamily="18" charset="0"/>
              </a:rPr>
              <a:t>Ключевые ориентиры:</a:t>
            </a:r>
            <a:r>
              <a:rPr lang="ru-RU" sz="3200" b="1" dirty="0">
                <a:latin typeface="Times New Roman" panose="02020603050405020304" pitchFamily="18" charset="0"/>
                <a:cs typeface="Times New Roman" panose="02020603050405020304" pitchFamily="18" charset="0"/>
              </a:rPr>
              <a:t> </a:t>
            </a:r>
            <a:endParaRPr lang="ru-RU" sz="3200" dirty="0">
              <a:latin typeface="Times New Roman" panose="02020603050405020304" pitchFamily="18" charset="0"/>
              <a:cs typeface="Times New Roman" panose="02020603050405020304" pitchFamily="18" charset="0"/>
            </a:endParaRPr>
          </a:p>
          <a:p>
            <a:pPr marL="0" indent="0" algn="ctr">
              <a:buNone/>
            </a:pPr>
            <a:r>
              <a:rPr lang="ru-RU" sz="3200" dirty="0">
                <a:latin typeface="Times New Roman" panose="02020603050405020304" pitchFamily="18" charset="0"/>
                <a:cs typeface="Times New Roman" panose="02020603050405020304" pitchFamily="18" charset="0"/>
              </a:rPr>
              <a:t>• обновлённый ФГОС , ФООП</a:t>
            </a:r>
          </a:p>
          <a:p>
            <a:pPr marL="0" indent="0" algn="ctr">
              <a:buNone/>
            </a:pPr>
            <a:r>
              <a:rPr lang="ru-RU" sz="3200" dirty="0">
                <a:latin typeface="Times New Roman" panose="02020603050405020304" pitchFamily="18" charset="0"/>
                <a:cs typeface="Times New Roman" panose="02020603050405020304" pitchFamily="18" charset="0"/>
              </a:rPr>
              <a:t>• формирование и оценка ФГ обучающихся</a:t>
            </a:r>
          </a:p>
          <a:p>
            <a:endParaRPr lang="ru-RU" dirty="0"/>
          </a:p>
        </p:txBody>
      </p:sp>
    </p:spTree>
    <p:extLst>
      <p:ext uri="{BB962C8B-B14F-4D97-AF65-F5344CB8AC3E}">
        <p14:creationId xmlns:p14="http://schemas.microsoft.com/office/powerpoint/2010/main" val="20857740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600" b="1" dirty="0">
                <a:latin typeface="Times New Roman" panose="02020603050405020304" pitchFamily="18" charset="0"/>
                <a:cs typeface="Times New Roman" panose="02020603050405020304" pitchFamily="18" charset="0"/>
              </a:rPr>
              <a:t>Направления работы МО:</a:t>
            </a:r>
            <a:endParaRPr lang="ru-RU" sz="36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844298" y="1825625"/>
            <a:ext cx="9509502" cy="4351338"/>
          </a:xfrm>
        </p:spPr>
        <p:txBody>
          <a:bodyPr>
            <a:normAutofit/>
          </a:bodyPr>
          <a:lstStyle/>
          <a:p>
            <a:pPr marL="457200" lvl="0" indent="-457200">
              <a:lnSpc>
                <a:spcPct val="100000"/>
              </a:lnSpc>
              <a:spcBef>
                <a:spcPts val="0"/>
              </a:spcBef>
              <a:buFontTx/>
              <a:buAutoNum type="arabicPeriod"/>
            </a:pPr>
            <a:r>
              <a:rPr lang="ru-RU" dirty="0">
                <a:solidFill>
                  <a:prstClr val="black">
                    <a:lumMod val="95000"/>
                    <a:lumOff val="5000"/>
                  </a:prstClr>
                </a:solidFill>
                <a:latin typeface="Times New Roman" panose="02020603050405020304" pitchFamily="18" charset="0"/>
                <a:cs typeface="Times New Roman" panose="02020603050405020304" pitchFamily="18" charset="0"/>
              </a:rPr>
              <a:t>Повышение качества </a:t>
            </a:r>
            <a:r>
              <a:rPr lang="ru-RU" b="1" dirty="0">
                <a:solidFill>
                  <a:prstClr val="black">
                    <a:lumMod val="95000"/>
                    <a:lumOff val="5000"/>
                  </a:prstClr>
                </a:solidFill>
                <a:latin typeface="Times New Roman" panose="02020603050405020304" pitchFamily="18" charset="0"/>
                <a:cs typeface="Times New Roman" panose="02020603050405020304" pitchFamily="18" charset="0"/>
              </a:rPr>
              <a:t>профессионального развития педагогов через построение ИОМ</a:t>
            </a:r>
          </a:p>
          <a:p>
            <a:pPr marL="457200" lvl="0" indent="-457200">
              <a:lnSpc>
                <a:spcPct val="100000"/>
              </a:lnSpc>
              <a:spcBef>
                <a:spcPts val="0"/>
              </a:spcBef>
              <a:buFontTx/>
              <a:buAutoNum type="arabicPeriod"/>
            </a:pPr>
            <a:endParaRPr lang="ru-RU" b="1" dirty="0">
              <a:solidFill>
                <a:prstClr val="black">
                  <a:lumMod val="95000"/>
                  <a:lumOff val="5000"/>
                </a:prstClr>
              </a:solidFill>
              <a:latin typeface="Times New Roman" panose="02020603050405020304" pitchFamily="18" charset="0"/>
              <a:cs typeface="Times New Roman" panose="02020603050405020304" pitchFamily="18" charset="0"/>
            </a:endParaRPr>
          </a:p>
          <a:p>
            <a:pPr marL="457200" lvl="0" indent="-457200">
              <a:lnSpc>
                <a:spcPct val="100000"/>
              </a:lnSpc>
              <a:spcBef>
                <a:spcPts val="0"/>
              </a:spcBef>
              <a:buFontTx/>
              <a:buAutoNum type="arabicPeriod"/>
            </a:pPr>
            <a:r>
              <a:rPr lang="ru-RU" dirty="0">
                <a:solidFill>
                  <a:prstClr val="black">
                    <a:lumMod val="95000"/>
                    <a:lumOff val="5000"/>
                  </a:prstClr>
                </a:solidFill>
                <a:latin typeface="Times New Roman" panose="02020603050405020304" pitchFamily="18" charset="0"/>
                <a:cs typeface="Times New Roman" panose="02020603050405020304" pitchFamily="18" charset="0"/>
              </a:rPr>
              <a:t>Повышение </a:t>
            </a:r>
            <a:r>
              <a:rPr lang="ru-RU" b="1" dirty="0">
                <a:solidFill>
                  <a:prstClr val="black">
                    <a:lumMod val="95000"/>
                    <a:lumOff val="5000"/>
                  </a:prstClr>
                </a:solidFill>
                <a:latin typeface="Times New Roman" panose="02020603050405020304" pitchFamily="18" charset="0"/>
                <a:cs typeface="Times New Roman" panose="02020603050405020304" pitchFamily="18" charset="0"/>
              </a:rPr>
              <a:t>качества </a:t>
            </a:r>
            <a:r>
              <a:rPr lang="ru-RU" dirty="0">
                <a:solidFill>
                  <a:prstClr val="black">
                    <a:lumMod val="95000"/>
                    <a:lumOff val="5000"/>
                  </a:prstClr>
                </a:solidFill>
                <a:latin typeface="Times New Roman" panose="02020603050405020304" pitchFamily="18" charset="0"/>
                <a:cs typeface="Times New Roman" panose="02020603050405020304" pitchFamily="18" charset="0"/>
              </a:rPr>
              <a:t>подготовки обучающихся </a:t>
            </a:r>
          </a:p>
          <a:p>
            <a:pPr marL="457200" lvl="0" indent="-457200">
              <a:lnSpc>
                <a:spcPct val="100000"/>
              </a:lnSpc>
              <a:spcBef>
                <a:spcPts val="0"/>
              </a:spcBef>
              <a:buFontTx/>
              <a:buAutoNum type="arabicPeriod"/>
            </a:pPr>
            <a:endParaRPr lang="ru-RU" dirty="0">
              <a:solidFill>
                <a:prstClr val="black">
                  <a:lumMod val="95000"/>
                  <a:lumOff val="5000"/>
                </a:prstClr>
              </a:solidFill>
              <a:latin typeface="Times New Roman" panose="02020603050405020304" pitchFamily="18" charset="0"/>
              <a:cs typeface="Times New Roman" panose="02020603050405020304" pitchFamily="18" charset="0"/>
            </a:endParaRPr>
          </a:p>
          <a:p>
            <a:pPr marL="457200" lvl="0" indent="-457200">
              <a:lnSpc>
                <a:spcPct val="100000"/>
              </a:lnSpc>
              <a:spcBef>
                <a:spcPts val="0"/>
              </a:spcBef>
              <a:buFontTx/>
              <a:buAutoNum type="arabicPeriod"/>
            </a:pPr>
            <a:r>
              <a:rPr lang="ru-RU" dirty="0">
                <a:solidFill>
                  <a:prstClr val="black">
                    <a:lumMod val="95000"/>
                    <a:lumOff val="5000"/>
                  </a:prstClr>
                </a:solidFill>
                <a:latin typeface="Times New Roman" panose="02020603050405020304" pitchFamily="18" charset="0"/>
                <a:cs typeface="Times New Roman" panose="02020603050405020304" pitchFamily="18" charset="0"/>
              </a:rPr>
              <a:t>Повышение качества выявления , </a:t>
            </a:r>
            <a:r>
              <a:rPr lang="ru-RU" b="1" dirty="0">
                <a:solidFill>
                  <a:prstClr val="black">
                    <a:lumMod val="95000"/>
                    <a:lumOff val="5000"/>
                  </a:prstClr>
                </a:solidFill>
                <a:latin typeface="Times New Roman" panose="02020603050405020304" pitchFamily="18" charset="0"/>
                <a:cs typeface="Times New Roman" panose="02020603050405020304" pitchFamily="18" charset="0"/>
              </a:rPr>
              <a:t>поддержки и развития способностей и талантов у детей и молодежи</a:t>
            </a:r>
          </a:p>
          <a:p>
            <a:pPr marL="0" indent="0">
              <a:buNone/>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43057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44B2B32-BD80-42FC-B7A0-27F191AB2634}"/>
              </a:ext>
            </a:extLst>
          </p:cNvPr>
          <p:cNvSpPr>
            <a:spLocks noGrp="1"/>
          </p:cNvSpPr>
          <p:nvPr>
            <p:ph type="title"/>
          </p:nvPr>
        </p:nvSpPr>
        <p:spPr>
          <a:xfrm>
            <a:off x="838200" y="1"/>
            <a:ext cx="10515600" cy="1062181"/>
          </a:xfrm>
        </p:spPr>
        <p:txBody>
          <a:bodyPr>
            <a:normAutofit/>
          </a:bodyPr>
          <a:lstStyle/>
          <a:p>
            <a:pPr algn="ctr"/>
            <a:r>
              <a:rPr lang="ru-RU" sz="4000" dirty="0" smtClean="0">
                <a:latin typeface="Times New Roman" pitchFamily="18" charset="0"/>
                <a:cs typeface="Times New Roman" pitchFamily="18" charset="0"/>
              </a:rPr>
              <a:t>План работы:</a:t>
            </a:r>
            <a:endParaRPr lang="ru-RU" sz="4000" dirty="0">
              <a:latin typeface="Times New Roman" pitchFamily="18" charset="0"/>
              <a:cs typeface="Times New Roman" pitchFamily="18" charset="0"/>
            </a:endParaRPr>
          </a:p>
        </p:txBody>
      </p:sp>
      <p:grpSp>
        <p:nvGrpSpPr>
          <p:cNvPr id="9" name="Group 7">
            <a:extLst>
              <a:ext uri="{FF2B5EF4-FFF2-40B4-BE49-F238E27FC236}">
                <a16:creationId xmlns:a16="http://schemas.microsoft.com/office/drawing/2014/main" id="{B3E6E171-23B1-419A-87EC-D78FF02A2DFF}"/>
              </a:ext>
            </a:extLst>
          </p:cNvPr>
          <p:cNvGrpSpPr>
            <a:grpSpLocks/>
          </p:cNvGrpSpPr>
          <p:nvPr/>
        </p:nvGrpSpPr>
        <p:grpSpPr bwMode="auto">
          <a:xfrm>
            <a:off x="3299029" y="1206186"/>
            <a:ext cx="5578479" cy="555625"/>
            <a:chOff x="1248" y="2030"/>
            <a:chExt cx="3514" cy="350"/>
          </a:xfrm>
        </p:grpSpPr>
        <p:sp>
          <p:nvSpPr>
            <p:cNvPr id="10" name="Line 8">
              <a:extLst>
                <a:ext uri="{FF2B5EF4-FFF2-40B4-BE49-F238E27FC236}">
                  <a16:creationId xmlns:a16="http://schemas.microsoft.com/office/drawing/2014/main" id="{36533092-E487-40B6-82F8-7C5B2590AC7A}"/>
                </a:ext>
              </a:extLst>
            </p:cNvPr>
            <p:cNvSpPr>
              <a:spLocks noChangeShapeType="1"/>
            </p:cNvSpPr>
            <p:nvPr/>
          </p:nvSpPr>
          <p:spPr bwMode="gray">
            <a:xfrm>
              <a:off x="1440" y="2380"/>
              <a:ext cx="3024" cy="0"/>
            </a:xfrm>
            <a:prstGeom prst="line">
              <a:avLst/>
            </a:prstGeom>
            <a:noFill/>
            <a:ln w="25400">
              <a:solidFill>
                <a:srgbClr val="969696"/>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Rectangle 9">
              <a:extLst>
                <a:ext uri="{FF2B5EF4-FFF2-40B4-BE49-F238E27FC236}">
                  <a16:creationId xmlns:a16="http://schemas.microsoft.com/office/drawing/2014/main" id="{8522007C-D657-4EE1-BCB2-B0DE66272064}"/>
                </a:ext>
              </a:extLst>
            </p:cNvPr>
            <p:cNvSpPr>
              <a:spLocks noChangeArrowheads="1"/>
            </p:cNvSpPr>
            <p:nvPr/>
          </p:nvSpPr>
          <p:spPr bwMode="gray">
            <a:xfrm rot="3419336">
              <a:off x="1261" y="2017"/>
              <a:ext cx="302" cy="328"/>
            </a:xfrm>
            <a:prstGeom prst="rect">
              <a:avLst/>
            </a:prstGeom>
            <a:gradFill rotWithShape="1">
              <a:gsLst>
                <a:gs pos="0">
                  <a:srgbClr val="99CC00"/>
                </a:gs>
                <a:gs pos="100000">
                  <a:srgbClr val="99CC00">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99CC00"/>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en-US"/>
            </a:p>
          </p:txBody>
        </p:sp>
        <p:sp>
          <p:nvSpPr>
            <p:cNvPr id="12" name="Text Box 10">
              <a:extLst>
                <a:ext uri="{FF2B5EF4-FFF2-40B4-BE49-F238E27FC236}">
                  <a16:creationId xmlns:a16="http://schemas.microsoft.com/office/drawing/2014/main" id="{2F8D351D-F29D-459A-900D-67427CC72A8C}"/>
                </a:ext>
              </a:extLst>
            </p:cNvPr>
            <p:cNvSpPr txBox="1">
              <a:spLocks noChangeArrowheads="1"/>
            </p:cNvSpPr>
            <p:nvPr/>
          </p:nvSpPr>
          <p:spPr bwMode="gray">
            <a:xfrm>
              <a:off x="1746" y="2057"/>
              <a:ext cx="3016"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ru-RU" sz="2400" dirty="0">
                  <a:solidFill>
                    <a:srgbClr val="000000"/>
                  </a:solidFill>
                  <a:latin typeface="Times New Roman" pitchFamily="18" charset="0"/>
                  <a:cs typeface="Times New Roman" pitchFamily="18" charset="0"/>
                </a:rPr>
                <a:t>Итоги работы МО в </a:t>
              </a:r>
              <a:r>
                <a:rPr lang="ru-RU" sz="2400" dirty="0" smtClean="0">
                  <a:solidFill>
                    <a:srgbClr val="000000"/>
                  </a:solidFill>
                  <a:latin typeface="Times New Roman" pitchFamily="18" charset="0"/>
                  <a:cs typeface="Times New Roman" pitchFamily="18" charset="0"/>
                </a:rPr>
                <a:t>2022/2023 </a:t>
              </a:r>
              <a:r>
                <a:rPr lang="ru-RU" sz="2400" dirty="0" err="1">
                  <a:solidFill>
                    <a:srgbClr val="000000"/>
                  </a:solidFill>
                  <a:latin typeface="Times New Roman" pitchFamily="18" charset="0"/>
                  <a:cs typeface="Times New Roman" pitchFamily="18" charset="0"/>
                </a:rPr>
                <a:t>уч.г</a:t>
              </a:r>
              <a:r>
                <a:rPr lang="ru-RU" sz="2400" dirty="0">
                  <a:solidFill>
                    <a:srgbClr val="000000"/>
                  </a:solidFill>
                  <a:latin typeface="Times New Roman" pitchFamily="18" charset="0"/>
                  <a:cs typeface="Times New Roman" pitchFamily="18" charset="0"/>
                </a:rPr>
                <a:t>.</a:t>
              </a:r>
            </a:p>
          </p:txBody>
        </p:sp>
        <p:sp>
          <p:nvSpPr>
            <p:cNvPr id="13" name="Text Box 11">
              <a:extLst>
                <a:ext uri="{FF2B5EF4-FFF2-40B4-BE49-F238E27FC236}">
                  <a16:creationId xmlns:a16="http://schemas.microsoft.com/office/drawing/2014/main" id="{DF14AD31-8FD7-4639-A8FF-C3D4FA4F2A56}"/>
                </a:ext>
              </a:extLst>
            </p:cNvPr>
            <p:cNvSpPr txBox="1">
              <a:spLocks noChangeArrowheads="1"/>
            </p:cNvSpPr>
            <p:nvPr/>
          </p:nvSpPr>
          <p:spPr bwMode="gray">
            <a:xfrm>
              <a:off x="1296" y="2044"/>
              <a:ext cx="22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dirty="0">
                  <a:solidFill>
                    <a:srgbClr val="FFFFFF"/>
                  </a:solidFill>
                </a:rPr>
                <a:t>1</a:t>
              </a:r>
            </a:p>
          </p:txBody>
        </p:sp>
      </p:grpSp>
      <p:grpSp>
        <p:nvGrpSpPr>
          <p:cNvPr id="14" name="Group 12">
            <a:extLst>
              <a:ext uri="{FF2B5EF4-FFF2-40B4-BE49-F238E27FC236}">
                <a16:creationId xmlns:a16="http://schemas.microsoft.com/office/drawing/2014/main" id="{99009A87-7919-4C9F-BB41-EDFE82B868FB}"/>
              </a:ext>
            </a:extLst>
          </p:cNvPr>
          <p:cNvGrpSpPr>
            <a:grpSpLocks/>
          </p:cNvGrpSpPr>
          <p:nvPr/>
        </p:nvGrpSpPr>
        <p:grpSpPr bwMode="auto">
          <a:xfrm>
            <a:off x="3320533" y="2180320"/>
            <a:ext cx="8375654" cy="1612900"/>
            <a:chOff x="1248" y="2640"/>
            <a:chExt cx="5276" cy="1016"/>
          </a:xfrm>
        </p:grpSpPr>
        <p:sp>
          <p:nvSpPr>
            <p:cNvPr id="15" name="Line 13">
              <a:extLst>
                <a:ext uri="{FF2B5EF4-FFF2-40B4-BE49-F238E27FC236}">
                  <a16:creationId xmlns:a16="http://schemas.microsoft.com/office/drawing/2014/main" id="{A18D4874-517B-4987-BA84-B12623015E5D}"/>
                </a:ext>
              </a:extLst>
            </p:cNvPr>
            <p:cNvSpPr>
              <a:spLocks noChangeShapeType="1"/>
            </p:cNvSpPr>
            <p:nvPr/>
          </p:nvSpPr>
          <p:spPr bwMode="gray">
            <a:xfrm>
              <a:off x="1440" y="2990"/>
              <a:ext cx="3024" cy="0"/>
            </a:xfrm>
            <a:prstGeom prst="line">
              <a:avLst/>
            </a:prstGeom>
            <a:noFill/>
            <a:ln w="25400">
              <a:solidFill>
                <a:srgbClr val="969696"/>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 name="Rectangle 14">
              <a:extLst>
                <a:ext uri="{FF2B5EF4-FFF2-40B4-BE49-F238E27FC236}">
                  <a16:creationId xmlns:a16="http://schemas.microsoft.com/office/drawing/2014/main" id="{D68EC215-7CCC-4199-9403-A2336D810EF9}"/>
                </a:ext>
              </a:extLst>
            </p:cNvPr>
            <p:cNvSpPr>
              <a:spLocks noChangeArrowheads="1"/>
            </p:cNvSpPr>
            <p:nvPr/>
          </p:nvSpPr>
          <p:spPr bwMode="gray">
            <a:xfrm rot="3419336">
              <a:off x="1261" y="2627"/>
              <a:ext cx="302" cy="328"/>
            </a:xfrm>
            <a:prstGeom prst="rect">
              <a:avLst/>
            </a:prstGeom>
            <a:gradFill rotWithShape="1">
              <a:gsLst>
                <a:gs pos="0">
                  <a:srgbClr val="006699"/>
                </a:gs>
                <a:gs pos="100000">
                  <a:srgbClr val="006699">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006699"/>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en-US"/>
            </a:p>
          </p:txBody>
        </p:sp>
        <p:sp>
          <p:nvSpPr>
            <p:cNvPr id="17" name="Text Box 15">
              <a:extLst>
                <a:ext uri="{FF2B5EF4-FFF2-40B4-BE49-F238E27FC236}">
                  <a16:creationId xmlns:a16="http://schemas.microsoft.com/office/drawing/2014/main" id="{BCD12907-DD71-460D-B7CF-9120B0DE14DF}"/>
                </a:ext>
              </a:extLst>
            </p:cNvPr>
            <p:cNvSpPr txBox="1">
              <a:spLocks noChangeArrowheads="1"/>
            </p:cNvSpPr>
            <p:nvPr/>
          </p:nvSpPr>
          <p:spPr bwMode="gray">
            <a:xfrm>
              <a:off x="1754" y="2667"/>
              <a:ext cx="4770" cy="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ru-RU" sz="2400" dirty="0">
                  <a:solidFill>
                    <a:srgbClr val="000000"/>
                  </a:solidFill>
                  <a:latin typeface="Times New Roman" pitchFamily="18" charset="0"/>
                  <a:cs typeface="Times New Roman" pitchFamily="18" charset="0"/>
                </a:rPr>
                <a:t>Работа над общей темой МО ««Непрерывное профессиональное развитие педагога в соответствии с основными направлениями региональной системы образования»</a:t>
              </a:r>
            </a:p>
          </p:txBody>
        </p:sp>
        <p:sp>
          <p:nvSpPr>
            <p:cNvPr id="18" name="Text Box 16">
              <a:extLst>
                <a:ext uri="{FF2B5EF4-FFF2-40B4-BE49-F238E27FC236}">
                  <a16:creationId xmlns:a16="http://schemas.microsoft.com/office/drawing/2014/main" id="{8C144CDC-27ED-4F3F-8C8F-2CB50AAA9B30}"/>
                </a:ext>
              </a:extLst>
            </p:cNvPr>
            <p:cNvSpPr txBox="1">
              <a:spLocks noChangeArrowheads="1"/>
            </p:cNvSpPr>
            <p:nvPr/>
          </p:nvSpPr>
          <p:spPr bwMode="gray">
            <a:xfrm>
              <a:off x="1296" y="2654"/>
              <a:ext cx="22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dirty="0">
                  <a:solidFill>
                    <a:srgbClr val="FFFFFF"/>
                  </a:solidFill>
                </a:rPr>
                <a:t>2</a:t>
              </a:r>
            </a:p>
          </p:txBody>
        </p:sp>
      </p:grpSp>
      <p:grpSp>
        <p:nvGrpSpPr>
          <p:cNvPr id="19" name="Group 17">
            <a:extLst>
              <a:ext uri="{FF2B5EF4-FFF2-40B4-BE49-F238E27FC236}">
                <a16:creationId xmlns:a16="http://schemas.microsoft.com/office/drawing/2014/main" id="{4B896491-2AF1-4DC8-9038-C605AC227393}"/>
              </a:ext>
            </a:extLst>
          </p:cNvPr>
          <p:cNvGrpSpPr>
            <a:grpSpLocks/>
          </p:cNvGrpSpPr>
          <p:nvPr/>
        </p:nvGrpSpPr>
        <p:grpSpPr bwMode="auto">
          <a:xfrm>
            <a:off x="3426545" y="3847243"/>
            <a:ext cx="5264154" cy="555625"/>
            <a:chOff x="1248" y="3230"/>
            <a:chExt cx="3316" cy="350"/>
          </a:xfrm>
        </p:grpSpPr>
        <p:sp>
          <p:nvSpPr>
            <p:cNvPr id="20" name="Line 18">
              <a:extLst>
                <a:ext uri="{FF2B5EF4-FFF2-40B4-BE49-F238E27FC236}">
                  <a16:creationId xmlns:a16="http://schemas.microsoft.com/office/drawing/2014/main" id="{FCCF9F17-C8EA-4AB3-9528-CD38AEEBF7C2}"/>
                </a:ext>
              </a:extLst>
            </p:cNvPr>
            <p:cNvSpPr>
              <a:spLocks noChangeShapeType="1"/>
            </p:cNvSpPr>
            <p:nvPr/>
          </p:nvSpPr>
          <p:spPr bwMode="gray">
            <a:xfrm>
              <a:off x="1441" y="3579"/>
              <a:ext cx="3023" cy="1"/>
            </a:xfrm>
            <a:prstGeom prst="line">
              <a:avLst/>
            </a:prstGeom>
            <a:noFill/>
            <a:ln w="25400">
              <a:solidFill>
                <a:srgbClr val="969696"/>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 name="Rectangle 19">
              <a:extLst>
                <a:ext uri="{FF2B5EF4-FFF2-40B4-BE49-F238E27FC236}">
                  <a16:creationId xmlns:a16="http://schemas.microsoft.com/office/drawing/2014/main" id="{1331014A-73F4-4718-8314-C59F5952464C}"/>
                </a:ext>
              </a:extLst>
            </p:cNvPr>
            <p:cNvSpPr>
              <a:spLocks noChangeArrowheads="1"/>
            </p:cNvSpPr>
            <p:nvPr/>
          </p:nvSpPr>
          <p:spPr bwMode="gray">
            <a:xfrm rot="3419336">
              <a:off x="1261" y="3217"/>
              <a:ext cx="302" cy="328"/>
            </a:xfrm>
            <a:prstGeom prst="rect">
              <a:avLst/>
            </a:prstGeom>
            <a:gradFill rotWithShape="1">
              <a:gsLst>
                <a:gs pos="0">
                  <a:srgbClr val="FF9933"/>
                </a:gs>
                <a:gs pos="100000">
                  <a:srgbClr val="FF9933">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FF9933"/>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en-US"/>
            </a:p>
          </p:txBody>
        </p:sp>
        <p:sp>
          <p:nvSpPr>
            <p:cNvPr id="22" name="Text Box 20">
              <a:extLst>
                <a:ext uri="{FF2B5EF4-FFF2-40B4-BE49-F238E27FC236}">
                  <a16:creationId xmlns:a16="http://schemas.microsoft.com/office/drawing/2014/main" id="{A456A806-A7EE-432D-93B3-06E7F7A26FC4}"/>
                </a:ext>
              </a:extLst>
            </p:cNvPr>
            <p:cNvSpPr txBox="1">
              <a:spLocks noChangeArrowheads="1"/>
            </p:cNvSpPr>
            <p:nvPr/>
          </p:nvSpPr>
          <p:spPr bwMode="gray">
            <a:xfrm>
              <a:off x="1746" y="3272"/>
              <a:ext cx="2818"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ru-RU" sz="2400" dirty="0">
                  <a:solidFill>
                    <a:srgbClr val="000000"/>
                  </a:solidFill>
                  <a:latin typeface="Times New Roman" pitchFamily="18" charset="0"/>
                  <a:cs typeface="Times New Roman" pitchFamily="18" charset="0"/>
                </a:rPr>
                <a:t>ШЭ и МЭ </a:t>
              </a:r>
              <a:r>
                <a:rPr lang="ru-RU" sz="2400" dirty="0" err="1">
                  <a:solidFill>
                    <a:srgbClr val="000000"/>
                  </a:solidFill>
                  <a:latin typeface="Times New Roman" pitchFamily="18" charset="0"/>
                  <a:cs typeface="Times New Roman" pitchFamily="18" charset="0"/>
                </a:rPr>
                <a:t>ВсОШ</a:t>
              </a:r>
              <a:r>
                <a:rPr lang="ru-RU" sz="2400" dirty="0">
                  <a:solidFill>
                    <a:srgbClr val="000000"/>
                  </a:solidFill>
                  <a:latin typeface="Times New Roman" pitchFamily="18" charset="0"/>
                  <a:cs typeface="Times New Roman" pitchFamily="18" charset="0"/>
                </a:rPr>
                <a:t> </a:t>
              </a:r>
              <a:r>
                <a:rPr lang="ru-RU" sz="2400" dirty="0" smtClean="0">
                  <a:solidFill>
                    <a:srgbClr val="000000"/>
                  </a:solidFill>
                  <a:latin typeface="Times New Roman" pitchFamily="18" charset="0"/>
                  <a:cs typeface="Times New Roman" pitchFamily="18" charset="0"/>
                </a:rPr>
                <a:t>2023/2024 </a:t>
              </a:r>
              <a:r>
                <a:rPr lang="ru-RU" sz="2400" dirty="0" err="1">
                  <a:solidFill>
                    <a:srgbClr val="000000"/>
                  </a:solidFill>
                  <a:latin typeface="Times New Roman" pitchFamily="18" charset="0"/>
                  <a:cs typeface="Times New Roman" pitchFamily="18" charset="0"/>
                </a:rPr>
                <a:t>уч.г</a:t>
              </a:r>
              <a:r>
                <a:rPr lang="ru-RU" sz="2400" dirty="0">
                  <a:solidFill>
                    <a:srgbClr val="000000"/>
                  </a:solidFill>
                  <a:latin typeface="Times New Roman" pitchFamily="18" charset="0"/>
                  <a:cs typeface="Times New Roman" pitchFamily="18" charset="0"/>
                </a:rPr>
                <a:t>.</a:t>
              </a:r>
            </a:p>
          </p:txBody>
        </p:sp>
        <p:sp>
          <p:nvSpPr>
            <p:cNvPr id="23" name="Text Box 21">
              <a:extLst>
                <a:ext uri="{FF2B5EF4-FFF2-40B4-BE49-F238E27FC236}">
                  <a16:creationId xmlns:a16="http://schemas.microsoft.com/office/drawing/2014/main" id="{8BB7F10B-8F16-472F-9687-EB1A7BECDE09}"/>
                </a:ext>
              </a:extLst>
            </p:cNvPr>
            <p:cNvSpPr txBox="1">
              <a:spLocks noChangeArrowheads="1"/>
            </p:cNvSpPr>
            <p:nvPr/>
          </p:nvSpPr>
          <p:spPr bwMode="gray">
            <a:xfrm>
              <a:off x="1296" y="3244"/>
              <a:ext cx="22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a:solidFill>
                    <a:srgbClr val="FFFFFF"/>
                  </a:solidFill>
                </a:rPr>
                <a:t>3</a:t>
              </a:r>
            </a:p>
          </p:txBody>
        </p:sp>
      </p:grpSp>
    </p:spTree>
    <p:extLst>
      <p:ext uri="{BB962C8B-B14F-4D97-AF65-F5344CB8AC3E}">
        <p14:creationId xmlns:p14="http://schemas.microsoft.com/office/powerpoint/2010/main" val="32401298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952231"/>
          </a:xfrm>
        </p:spPr>
        <p:txBody>
          <a:bodyPr>
            <a:normAutofit/>
          </a:bodyPr>
          <a:lstStyle/>
          <a:p>
            <a:pPr algn="ctr"/>
            <a:r>
              <a:rPr lang="ru-RU" sz="3200" b="1" dirty="0">
                <a:latin typeface="Times New Roman" panose="02020603050405020304" pitchFamily="18" charset="0"/>
                <a:cs typeface="Times New Roman" panose="02020603050405020304" pitchFamily="18" charset="0"/>
              </a:rPr>
              <a:t>Тема методического объединения:</a:t>
            </a:r>
            <a:endParaRPr lang="ru-RU" sz="3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518834" y="1232115"/>
            <a:ext cx="9834966" cy="4944848"/>
          </a:xfrm>
        </p:spPr>
        <p:txBody>
          <a:bodyPr>
            <a:normAutofit lnSpcReduction="10000"/>
          </a:bodyPr>
          <a:lstStyle/>
          <a:p>
            <a:pPr marL="0" indent="0" algn="ctr">
              <a:buNone/>
            </a:pPr>
            <a:r>
              <a:rPr lang="ru-RU" sz="3200" b="1" dirty="0">
                <a:solidFill>
                  <a:srgbClr val="00B050"/>
                </a:solidFill>
                <a:latin typeface="Times New Roman" panose="02020603050405020304" pitchFamily="18" charset="0"/>
                <a:cs typeface="Times New Roman" panose="02020603050405020304" pitchFamily="18" charset="0"/>
              </a:rPr>
              <a:t>«Повышение качества образования в условиях введения обновлённых ФГОС </a:t>
            </a:r>
            <a:r>
              <a:rPr lang="ru-RU" sz="3200" b="1" dirty="0" smtClean="0">
                <a:solidFill>
                  <a:srgbClr val="00B050"/>
                </a:solidFill>
                <a:latin typeface="Times New Roman" panose="02020603050405020304" pitchFamily="18" charset="0"/>
                <a:cs typeface="Times New Roman" panose="02020603050405020304" pitchFamily="18" charset="0"/>
              </a:rPr>
              <a:t>НОО»</a:t>
            </a:r>
          </a:p>
          <a:p>
            <a:pPr marL="0" lvl="0" indent="0">
              <a:lnSpc>
                <a:spcPct val="100000"/>
              </a:lnSpc>
              <a:spcBef>
                <a:spcPts val="0"/>
              </a:spcBef>
              <a:buNone/>
            </a:pPr>
            <a:r>
              <a:rPr lang="ru-RU" sz="2400" b="1" dirty="0">
                <a:solidFill>
                  <a:srgbClr val="00B050"/>
                </a:solidFill>
                <a:latin typeface="Times New Roman" panose="02020603050405020304" pitchFamily="18" charset="0"/>
                <a:cs typeface="Times New Roman" panose="02020603050405020304" pitchFamily="18" charset="0"/>
              </a:rPr>
              <a:t>Задачи:</a:t>
            </a:r>
            <a:r>
              <a:rPr lang="ru-RU" sz="2400" dirty="0">
                <a:solidFill>
                  <a:prstClr val="black"/>
                </a:solidFill>
                <a:latin typeface="Times New Roman" panose="02020603050405020304" pitchFamily="18" charset="0"/>
                <a:cs typeface="Times New Roman" panose="02020603050405020304" pitchFamily="18" charset="0"/>
              </a:rPr>
              <a:t/>
            </a:r>
            <a:br>
              <a:rPr lang="ru-RU" sz="2400" dirty="0">
                <a:solidFill>
                  <a:prstClr val="black"/>
                </a:solidFill>
                <a:latin typeface="Times New Roman" panose="02020603050405020304" pitchFamily="18" charset="0"/>
                <a:cs typeface="Times New Roman" panose="02020603050405020304" pitchFamily="18" charset="0"/>
              </a:rPr>
            </a:br>
            <a:r>
              <a:rPr lang="ru-RU" sz="2400" dirty="0">
                <a:solidFill>
                  <a:prstClr val="black"/>
                </a:solidFill>
                <a:latin typeface="Times New Roman" panose="02020603050405020304" pitchFamily="18" charset="0"/>
                <a:cs typeface="Times New Roman" panose="02020603050405020304" pitchFamily="18" charset="0"/>
              </a:rPr>
              <a:t>1. оказание информационного и методического сопровождения педагогов при переходе на обновленный </a:t>
            </a:r>
            <a:r>
              <a:rPr lang="ru-RU" sz="2400" dirty="0" smtClean="0">
                <a:solidFill>
                  <a:prstClr val="black"/>
                </a:solidFill>
                <a:latin typeface="Times New Roman" panose="02020603050405020304" pitchFamily="18" charset="0"/>
                <a:cs typeface="Times New Roman" panose="02020603050405020304" pitchFamily="18" charset="0"/>
              </a:rPr>
              <a:t>ФГОС;</a:t>
            </a:r>
            <a:r>
              <a:rPr lang="ru-RU" sz="2400" dirty="0">
                <a:solidFill>
                  <a:prstClr val="black"/>
                </a:solidFill>
                <a:latin typeface="Times New Roman" panose="02020603050405020304" pitchFamily="18" charset="0"/>
                <a:cs typeface="Times New Roman" panose="02020603050405020304" pitchFamily="18" charset="0"/>
              </a:rPr>
              <a:t/>
            </a:r>
            <a:br>
              <a:rPr lang="ru-RU" sz="2400" dirty="0">
                <a:solidFill>
                  <a:prstClr val="black"/>
                </a:solidFill>
                <a:latin typeface="Times New Roman" panose="02020603050405020304" pitchFamily="18" charset="0"/>
                <a:cs typeface="Times New Roman" panose="02020603050405020304" pitchFamily="18" charset="0"/>
              </a:rPr>
            </a:br>
            <a:r>
              <a:rPr lang="ru-RU" sz="2400" dirty="0">
                <a:solidFill>
                  <a:prstClr val="black"/>
                </a:solidFill>
                <a:latin typeface="Times New Roman" panose="02020603050405020304" pitchFamily="18" charset="0"/>
                <a:cs typeface="Times New Roman" panose="02020603050405020304" pitchFamily="18" charset="0"/>
              </a:rPr>
              <a:t>2. обеспечение информационной и методической поддержки по формированию и оценке функциональной грамотности обучающихся;</a:t>
            </a:r>
          </a:p>
          <a:p>
            <a:pPr marL="0" lvl="0" indent="0">
              <a:lnSpc>
                <a:spcPct val="100000"/>
              </a:lnSpc>
              <a:spcBef>
                <a:spcPts val="0"/>
              </a:spcBef>
              <a:buNone/>
            </a:pPr>
            <a:r>
              <a:rPr lang="ru-RU" sz="2400" dirty="0">
                <a:solidFill>
                  <a:prstClr val="black"/>
                </a:solidFill>
                <a:latin typeface="Times New Roman" panose="02020603050405020304" pitchFamily="18" charset="0"/>
                <a:cs typeface="Times New Roman" panose="02020603050405020304" pitchFamily="18" charset="0"/>
              </a:rPr>
              <a:t>3. </a:t>
            </a:r>
            <a:r>
              <a:rPr lang="ru-RU" sz="2400" b="1" dirty="0">
                <a:solidFill>
                  <a:prstClr val="black"/>
                </a:solidFill>
                <a:latin typeface="Times New Roman" panose="02020603050405020304" pitchFamily="18" charset="0"/>
                <a:cs typeface="Times New Roman" panose="02020603050405020304" pitchFamily="18" charset="0"/>
              </a:rPr>
              <a:t>создание условий для совершенствования профессиональных компетентностей педагогов на основе выявленных профессиональных дефицитов (предметных, </a:t>
            </a:r>
            <a:r>
              <a:rPr lang="ru-RU" sz="2400" b="1" dirty="0" err="1">
                <a:solidFill>
                  <a:prstClr val="black"/>
                </a:solidFill>
                <a:latin typeface="Times New Roman" panose="02020603050405020304" pitchFamily="18" charset="0"/>
                <a:cs typeface="Times New Roman" panose="02020603050405020304" pitchFamily="18" charset="0"/>
              </a:rPr>
              <a:t>метапредметных</a:t>
            </a:r>
            <a:r>
              <a:rPr lang="ru-RU" sz="2400" b="1" dirty="0">
                <a:solidFill>
                  <a:prstClr val="black"/>
                </a:solidFill>
                <a:latin typeface="Times New Roman" panose="02020603050405020304" pitchFamily="18" charset="0"/>
                <a:cs typeface="Times New Roman" panose="02020603050405020304" pitchFamily="18" charset="0"/>
              </a:rPr>
              <a:t>, методических) и построение на их основе ИОМ</a:t>
            </a:r>
          </a:p>
          <a:p>
            <a:pPr marL="0" indent="0">
              <a:buNone/>
            </a:pPr>
            <a:r>
              <a:rPr lang="ru-RU" sz="3200" b="1" dirty="0">
                <a:solidFill>
                  <a:srgbClr val="00B050"/>
                </a:solidFill>
              </a:rPr>
              <a:t/>
            </a:r>
            <a:br>
              <a:rPr lang="ru-RU" sz="3200" b="1" dirty="0">
                <a:solidFill>
                  <a:srgbClr val="00B050"/>
                </a:solidFill>
              </a:rPr>
            </a:br>
            <a:endParaRPr lang="ru-RU" sz="3200" b="1" dirty="0">
              <a:solidFill>
                <a:srgbClr val="00B050"/>
              </a:solidFill>
            </a:endParaRPr>
          </a:p>
          <a:p>
            <a:pPr marL="0" indent="0">
              <a:buNone/>
            </a:pPr>
            <a:endParaRPr lang="ru-RU" dirty="0"/>
          </a:p>
        </p:txBody>
      </p:sp>
    </p:spTree>
    <p:extLst>
      <p:ext uri="{BB962C8B-B14F-4D97-AF65-F5344CB8AC3E}">
        <p14:creationId xmlns:p14="http://schemas.microsoft.com/office/powerpoint/2010/main" val="18635610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611268"/>
          </a:xfrm>
        </p:spPr>
        <p:txBody>
          <a:bodyPr/>
          <a:lstStyle/>
          <a:p>
            <a:pPr algn="ctr"/>
            <a:r>
              <a:rPr lang="ru-RU" sz="2800" b="1" dirty="0">
                <a:solidFill>
                  <a:prstClr val="black"/>
                </a:solidFill>
                <a:latin typeface="Times New Roman" panose="02020603050405020304" pitchFamily="18" charset="0"/>
                <a:cs typeface="Times New Roman" panose="02020603050405020304" pitchFamily="18" charset="0"/>
              </a:rPr>
              <a:t>События, направления</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4065781938"/>
              </p:ext>
            </p:extLst>
          </p:nvPr>
        </p:nvGraphicFramePr>
        <p:xfrm>
          <a:off x="2107768" y="1247775"/>
          <a:ext cx="8593812" cy="4815840"/>
        </p:xfrm>
        <a:graphic>
          <a:graphicData uri="http://schemas.openxmlformats.org/drawingml/2006/table">
            <a:tbl>
              <a:tblPr firstRow="1" bandRow="1">
                <a:tableStyleId>{5C22544A-7EE6-4342-B048-85BDC9FD1C3A}</a:tableStyleId>
              </a:tblPr>
              <a:tblGrid>
                <a:gridCol w="4296906">
                  <a:extLst>
                    <a:ext uri="{9D8B030D-6E8A-4147-A177-3AD203B41FA5}">
                      <a16:colId xmlns:a16="http://schemas.microsoft.com/office/drawing/2014/main" val="299387102"/>
                    </a:ext>
                  </a:extLst>
                </a:gridCol>
                <a:gridCol w="4296906">
                  <a:extLst>
                    <a:ext uri="{9D8B030D-6E8A-4147-A177-3AD203B41FA5}">
                      <a16:colId xmlns:a16="http://schemas.microsoft.com/office/drawing/2014/main" val="1733390515"/>
                    </a:ext>
                  </a:extLst>
                </a:gridCol>
              </a:tblGrid>
              <a:tr h="77475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000" b="0" i="0" u="none" strike="noStrike" kern="120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ВсОШ, олимпиада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000" b="0" i="0" u="none" strike="noStrike" kern="120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нач. </a:t>
                      </a:r>
                      <a:r>
                        <a:rPr kumimoji="0" lang="ru-RU" sz="2000" b="0" i="0" u="none" strike="noStrike" kern="1200" cap="none" spc="0" normalizeH="0" baseline="0" noProof="0" dirty="0" err="1" smtClean="0">
                          <a:ln>
                            <a:noFill/>
                          </a:ln>
                          <a:solidFill>
                            <a:prstClr val="white"/>
                          </a:solidFill>
                          <a:effectLst/>
                          <a:uLnTx/>
                          <a:uFillTx/>
                          <a:latin typeface="Times New Roman" panose="02020603050405020304" pitchFamily="18" charset="0"/>
                          <a:ea typeface="+mn-ea"/>
                          <a:cs typeface="Times New Roman" panose="02020603050405020304" pitchFamily="18" charset="0"/>
                        </a:rPr>
                        <a:t>шк</a:t>
                      </a:r>
                      <a:r>
                        <a:rPr kumimoji="0" lang="ru-RU" sz="2000" b="0" i="0" u="none" strike="noStrike" kern="120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a:t>
                      </a:r>
                    </a:p>
                    <a:p>
                      <a:pPr algn="ctr"/>
                      <a:endParaRPr lang="ru-RU" sz="2000" b="0" dirty="0">
                        <a:latin typeface="Times New Roman" panose="02020603050405020304" pitchFamily="18" charset="0"/>
                        <a:cs typeface="Times New Roman" panose="02020603050405020304" pitchFamily="18" charset="0"/>
                      </a:endParaRPr>
                    </a:p>
                  </a:txBody>
                  <a:tcPr/>
                </a:tc>
                <a:tc>
                  <a:txBody>
                    <a:bodyPr/>
                    <a:lstStyle/>
                    <a:p>
                      <a:pPr algn="ctr"/>
                      <a:r>
                        <a:rPr lang="ru-RU" sz="2000" b="0" dirty="0" smtClean="0">
                          <a:latin typeface="Times New Roman" panose="02020603050405020304" pitchFamily="18" charset="0"/>
                          <a:cs typeface="Times New Roman" panose="02020603050405020304" pitchFamily="18" charset="0"/>
                        </a:rPr>
                        <a:t>БАПО</a:t>
                      </a:r>
                      <a:endParaRPr lang="ru-RU" sz="2000" b="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053700802"/>
                  </a:ext>
                </a:extLst>
              </a:tr>
              <a:tr h="370840">
                <a:tc>
                  <a:txBody>
                    <a:bodyPr/>
                    <a:lstStyle/>
                    <a:p>
                      <a:pPr algn="ctr"/>
                      <a:r>
                        <a:rPr lang="ru-RU" sz="2000" b="0" dirty="0" smtClean="0">
                          <a:latin typeface="Times New Roman" panose="02020603050405020304" pitchFamily="18" charset="0"/>
                          <a:cs typeface="Times New Roman" panose="02020603050405020304" pitchFamily="18" charset="0"/>
                        </a:rPr>
                        <a:t>Функциональная </a:t>
                      </a:r>
                    </a:p>
                    <a:p>
                      <a:pPr algn="ctr"/>
                      <a:r>
                        <a:rPr lang="ru-RU" sz="2000" b="0" dirty="0" smtClean="0">
                          <a:latin typeface="Times New Roman" panose="02020603050405020304" pitchFamily="18" charset="0"/>
                          <a:cs typeface="Times New Roman" panose="02020603050405020304" pitchFamily="18" charset="0"/>
                        </a:rPr>
                        <a:t>грамотность</a:t>
                      </a:r>
                    </a:p>
                    <a:p>
                      <a:pPr algn="ctr"/>
                      <a:endParaRPr lang="ru-RU" sz="2000" b="0" dirty="0">
                        <a:latin typeface="Times New Roman" panose="02020603050405020304" pitchFamily="18" charset="0"/>
                        <a:cs typeface="Times New Roman" panose="02020603050405020304" pitchFamily="18" charset="0"/>
                      </a:endParaRPr>
                    </a:p>
                  </a:txBody>
                  <a:tcPr/>
                </a:tc>
                <a:tc>
                  <a:txBody>
                    <a:bodyPr/>
                    <a:lstStyle/>
                    <a:p>
                      <a:pPr algn="ctr"/>
                      <a:r>
                        <a:rPr lang="ru-RU" sz="2000" b="0" dirty="0" smtClean="0">
                          <a:latin typeface="Times New Roman" panose="02020603050405020304" pitchFamily="18" charset="0"/>
                          <a:cs typeface="Times New Roman" panose="02020603050405020304" pitchFamily="18" charset="0"/>
                        </a:rPr>
                        <a:t>Конкурсы проф. мастерства</a:t>
                      </a:r>
                      <a:endParaRPr lang="ru-RU" sz="2000" b="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783403789"/>
                  </a:ext>
                </a:extLst>
              </a:tr>
              <a:tr h="370840">
                <a:tc>
                  <a:txBody>
                    <a:bodyPr/>
                    <a:lstStyle/>
                    <a:p>
                      <a:pPr algn="ctr"/>
                      <a:r>
                        <a:rPr lang="ru-RU" sz="2000" b="0" dirty="0" smtClean="0">
                          <a:latin typeface="Times New Roman" panose="02020603050405020304" pitchFamily="18" charset="0"/>
                          <a:cs typeface="Times New Roman" panose="02020603050405020304" pitchFamily="18" charset="0"/>
                        </a:rPr>
                        <a:t>Обновлённый ФГОС НОО </a:t>
                      </a:r>
                      <a:endParaRPr lang="ru-RU" sz="2000" b="0" dirty="0">
                        <a:latin typeface="Times New Roman" panose="02020603050405020304" pitchFamily="18" charset="0"/>
                        <a:cs typeface="Times New Roman" panose="02020603050405020304" pitchFamily="18" charset="0"/>
                      </a:endParaRPr>
                    </a:p>
                  </a:txBody>
                  <a:tcPr/>
                </a:tc>
                <a:tc>
                  <a:txBody>
                    <a:bodyPr/>
                    <a:lstStyle/>
                    <a:p>
                      <a:pPr algn="ctr"/>
                      <a:r>
                        <a:rPr lang="ru-RU" sz="2000" b="0" u="sng" dirty="0" smtClean="0">
                          <a:latin typeface="Times New Roman" panose="02020603050405020304" pitchFamily="18" charset="0"/>
                          <a:cs typeface="Times New Roman" panose="02020603050405020304" pitchFamily="18" charset="0"/>
                        </a:rPr>
                        <a:t>Конференция педагогов</a:t>
                      </a:r>
                      <a:endParaRPr lang="ru-RU" sz="2000" b="0" u="sng"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98023209"/>
                  </a:ext>
                </a:extLst>
              </a:tr>
              <a:tr h="370840">
                <a:tc>
                  <a:txBody>
                    <a:bodyPr/>
                    <a:lstStyle/>
                    <a:p>
                      <a:pPr algn="ctr"/>
                      <a:r>
                        <a:rPr lang="ru-RU" sz="2000" b="0" u="sng" dirty="0" smtClean="0">
                          <a:latin typeface="Times New Roman" panose="02020603050405020304" pitchFamily="18" charset="0"/>
                          <a:cs typeface="Times New Roman" panose="02020603050405020304" pitchFamily="18" charset="0"/>
                        </a:rPr>
                        <a:t>Открытые уроки</a:t>
                      </a:r>
                      <a:endParaRPr lang="ru-RU" sz="2000" b="0" u="sng" dirty="0">
                        <a:latin typeface="Times New Roman" panose="02020603050405020304" pitchFamily="18" charset="0"/>
                        <a:cs typeface="Times New Roman" panose="02020603050405020304" pitchFamily="18" charset="0"/>
                      </a:endParaRPr>
                    </a:p>
                  </a:txBody>
                  <a:tcPr/>
                </a:tc>
                <a:tc>
                  <a:txBody>
                    <a:bodyPr/>
                    <a:lstStyle/>
                    <a:p>
                      <a:pPr algn="ctr"/>
                      <a:r>
                        <a:rPr lang="ru-RU" sz="2000" b="0" u="sng" dirty="0" smtClean="0">
                          <a:latin typeface="Times New Roman" panose="02020603050405020304" pitchFamily="18" charset="0"/>
                          <a:cs typeface="Times New Roman" panose="02020603050405020304" pitchFamily="18" charset="0"/>
                        </a:rPr>
                        <a:t>Региональные конкурсы</a:t>
                      </a:r>
                      <a:endParaRPr lang="ru-RU" sz="2000" b="0" u="sng"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035214657"/>
                  </a:ext>
                </a:extLst>
              </a:tr>
              <a:tr h="370840">
                <a:tc>
                  <a:txBody>
                    <a:bodyPr/>
                    <a:lstStyle/>
                    <a:p>
                      <a:pPr algn="ctr"/>
                      <a:r>
                        <a:rPr lang="ru-RU" sz="2000" b="0" u="none" dirty="0" smtClean="0">
                          <a:latin typeface="Times New Roman" panose="02020603050405020304" pitchFamily="18" charset="0"/>
                          <a:cs typeface="Times New Roman" panose="02020603050405020304" pitchFamily="18" charset="0"/>
                        </a:rPr>
                        <a:t>Конференция </a:t>
                      </a:r>
                    </a:p>
                    <a:p>
                      <a:pPr algn="ctr"/>
                      <a:r>
                        <a:rPr lang="ru-RU" sz="2000" b="0" u="none" dirty="0" smtClean="0">
                          <a:latin typeface="Times New Roman" panose="02020603050405020304" pitchFamily="18" charset="0"/>
                          <a:cs typeface="Times New Roman" panose="02020603050405020304" pitchFamily="18" charset="0"/>
                        </a:rPr>
                        <a:t>школьников</a:t>
                      </a:r>
                      <a:r>
                        <a:rPr lang="ru-RU" sz="2000" b="0" dirty="0" smtClean="0">
                          <a:latin typeface="Times New Roman" panose="02020603050405020304" pitchFamily="18" charset="0"/>
                          <a:cs typeface="Times New Roman" panose="02020603050405020304" pitchFamily="18" charset="0"/>
                        </a:rPr>
                        <a:t>, муниципальные конкурсы</a:t>
                      </a:r>
                    </a:p>
                    <a:p>
                      <a:pPr algn="ctr"/>
                      <a:endParaRPr lang="ru-RU" sz="2000" b="0" dirty="0">
                        <a:latin typeface="Times New Roman" panose="02020603050405020304" pitchFamily="18" charset="0"/>
                        <a:cs typeface="Times New Roman" panose="02020603050405020304" pitchFamily="18" charset="0"/>
                      </a:endParaRPr>
                    </a:p>
                  </a:txBody>
                  <a:tcPr/>
                </a:tc>
                <a:tc>
                  <a:txBody>
                    <a:bodyPr/>
                    <a:lstStyle/>
                    <a:p>
                      <a:pPr algn="ctr"/>
                      <a:r>
                        <a:rPr lang="ru-RU" sz="2000" b="0" dirty="0" smtClean="0">
                          <a:latin typeface="Times New Roman" panose="02020603050405020304" pitchFamily="18" charset="0"/>
                          <a:cs typeface="Times New Roman" panose="02020603050405020304" pitchFamily="18" charset="0"/>
                        </a:rPr>
                        <a:t>Курсы повышения квалификации</a:t>
                      </a:r>
                      <a:endParaRPr lang="ru-RU" sz="2000" b="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919397817"/>
                  </a:ext>
                </a:extLst>
              </a:tr>
              <a:tr h="370840">
                <a:tc gridSpan="2">
                  <a:txBody>
                    <a:bodyPr/>
                    <a:lstStyle/>
                    <a:p>
                      <a:pPr algn="ctr"/>
                      <a:r>
                        <a:rPr lang="ru-RU" sz="2000" b="0" dirty="0" smtClean="0">
                          <a:latin typeface="Times New Roman" panose="02020603050405020304" pitchFamily="18" charset="0"/>
                          <a:cs typeface="Times New Roman" panose="02020603050405020304" pitchFamily="18" charset="0"/>
                        </a:rPr>
                        <a:t>Муниципальный конкурс бинарных уроков  «</a:t>
                      </a:r>
                      <a:r>
                        <a:rPr lang="ru-RU" sz="2000" b="0" dirty="0" err="1" smtClean="0">
                          <a:latin typeface="Times New Roman" panose="02020603050405020304" pitchFamily="18" charset="0"/>
                          <a:cs typeface="Times New Roman" panose="02020603050405020304" pitchFamily="18" charset="0"/>
                        </a:rPr>
                        <a:t>неСТАНДАРТНый</a:t>
                      </a:r>
                      <a:r>
                        <a:rPr lang="ru-RU" sz="2000" b="0" dirty="0" smtClean="0">
                          <a:latin typeface="Times New Roman" panose="02020603050405020304" pitchFamily="18" charset="0"/>
                          <a:cs typeface="Times New Roman" panose="02020603050405020304" pitchFamily="18" charset="0"/>
                        </a:rPr>
                        <a:t>  урок»</a:t>
                      </a:r>
                    </a:p>
                    <a:p>
                      <a:pPr algn="ctr"/>
                      <a:endParaRPr lang="ru-RU" sz="2000" b="0" dirty="0">
                        <a:latin typeface="Times New Roman" panose="02020603050405020304" pitchFamily="18" charset="0"/>
                        <a:cs typeface="Times New Roman" panose="02020603050405020304" pitchFamily="18" charset="0"/>
                      </a:endParaRPr>
                    </a:p>
                  </a:txBody>
                  <a:tcPr/>
                </a:tc>
                <a:tc hMerge="1">
                  <a:txBody>
                    <a:bodyPr/>
                    <a:lstStyle/>
                    <a:p>
                      <a:endParaRPr lang="ru-RU" dirty="0"/>
                    </a:p>
                  </a:txBody>
                  <a:tcPr/>
                </a:tc>
                <a:extLst>
                  <a:ext uri="{0D108BD9-81ED-4DB2-BD59-A6C34878D82A}">
                    <a16:rowId xmlns:a16="http://schemas.microsoft.com/office/drawing/2014/main" val="4116625924"/>
                  </a:ext>
                </a:extLst>
              </a:tr>
            </a:tbl>
          </a:graphicData>
        </a:graphic>
      </p:graphicFrame>
    </p:spTree>
    <p:extLst>
      <p:ext uri="{BB962C8B-B14F-4D97-AF65-F5344CB8AC3E}">
        <p14:creationId xmlns:p14="http://schemas.microsoft.com/office/powerpoint/2010/main" val="364532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565328" y="325464"/>
            <a:ext cx="9788471" cy="5851499"/>
          </a:xfrm>
        </p:spPr>
        <p:txBody>
          <a:bodyPr>
            <a:normAutofit/>
          </a:bodyPr>
          <a:lstStyle/>
          <a:p>
            <a:pPr marL="0" indent="0" algn="ctr">
              <a:buNone/>
            </a:pPr>
            <a:r>
              <a:rPr lang="ru-RU" sz="2600" dirty="0">
                <a:latin typeface="Times New Roman" panose="02020603050405020304" pitchFamily="18" charset="0"/>
                <a:cs typeface="Times New Roman" panose="02020603050405020304" pitchFamily="18" charset="0"/>
              </a:rPr>
              <a:t>На заседаниях МО </a:t>
            </a:r>
            <a:r>
              <a:rPr lang="ru-RU" sz="2600" b="1" dirty="0">
                <a:latin typeface="Times New Roman" panose="02020603050405020304" pitchFamily="18" charset="0"/>
                <a:cs typeface="Times New Roman" panose="02020603050405020304" pitchFamily="18" charset="0"/>
              </a:rPr>
              <a:t>запланировать семинары-практикумы </a:t>
            </a:r>
            <a:r>
              <a:rPr lang="ru-RU" sz="2600" dirty="0">
                <a:latin typeface="Times New Roman" panose="02020603050405020304" pitchFamily="18" charset="0"/>
                <a:cs typeface="Times New Roman" panose="02020603050405020304" pitchFamily="18" charset="0"/>
              </a:rPr>
              <a:t>для </a:t>
            </a:r>
            <a:r>
              <a:rPr lang="ru-RU" sz="2600" dirty="0" smtClean="0">
                <a:latin typeface="Times New Roman" panose="02020603050405020304" pitchFamily="18" charset="0"/>
                <a:cs typeface="Times New Roman" panose="02020603050405020304" pitchFamily="18" charset="0"/>
              </a:rPr>
              <a:t>педагогов</a:t>
            </a:r>
            <a:r>
              <a:rPr lang="ru-RU" sz="2600" dirty="0">
                <a:latin typeface="Times New Roman" panose="02020603050405020304" pitchFamily="18" charset="0"/>
                <a:cs typeface="Times New Roman" panose="02020603050405020304" pitchFamily="18" charset="0"/>
              </a:rPr>
              <a:t>:</a:t>
            </a:r>
          </a:p>
          <a:p>
            <a:pPr marL="0" indent="0">
              <a:buNone/>
            </a:pPr>
            <a:r>
              <a:rPr lang="ru-RU" sz="2600" dirty="0">
                <a:latin typeface="Times New Roman" panose="02020603050405020304" pitchFamily="18" charset="0"/>
                <a:cs typeface="Times New Roman" panose="02020603050405020304" pitchFamily="18" charset="0"/>
              </a:rPr>
              <a:t>1) Семинар, направленный на совершенствование профессиональных </a:t>
            </a:r>
            <a:r>
              <a:rPr lang="ru-RU" sz="2600" dirty="0" smtClean="0">
                <a:latin typeface="Times New Roman" panose="02020603050405020304" pitchFamily="18" charset="0"/>
                <a:cs typeface="Times New Roman" panose="02020603050405020304" pitchFamily="18" charset="0"/>
              </a:rPr>
              <a:t>компетентностей </a:t>
            </a:r>
            <a:r>
              <a:rPr lang="ru-RU" sz="2600" dirty="0">
                <a:latin typeface="Times New Roman" panose="02020603050405020304" pitchFamily="18" charset="0"/>
                <a:cs typeface="Times New Roman" panose="02020603050405020304" pitchFamily="18" charset="0"/>
              </a:rPr>
              <a:t>педагогов на основе выявленных профессиональных </a:t>
            </a:r>
            <a:r>
              <a:rPr lang="ru-RU" sz="2600" dirty="0" smtClean="0">
                <a:latin typeface="Times New Roman" panose="02020603050405020304" pitchFamily="18" charset="0"/>
                <a:cs typeface="Times New Roman" panose="02020603050405020304" pitchFamily="18" charset="0"/>
              </a:rPr>
              <a:t>дефицитов </a:t>
            </a:r>
            <a:r>
              <a:rPr lang="ru-RU" sz="2600" dirty="0">
                <a:latin typeface="Times New Roman" panose="02020603050405020304" pitchFamily="18" charset="0"/>
                <a:cs typeface="Times New Roman" panose="02020603050405020304" pitchFamily="18" charset="0"/>
              </a:rPr>
              <a:t>(предметных, </a:t>
            </a:r>
            <a:r>
              <a:rPr lang="ru-RU" sz="2600" dirty="0" err="1">
                <a:latin typeface="Times New Roman" panose="02020603050405020304" pitchFamily="18" charset="0"/>
                <a:cs typeface="Times New Roman" panose="02020603050405020304" pitchFamily="18" charset="0"/>
              </a:rPr>
              <a:t>метапредметных</a:t>
            </a:r>
            <a:r>
              <a:rPr lang="ru-RU" sz="2600" dirty="0">
                <a:latin typeface="Times New Roman" panose="02020603050405020304" pitchFamily="18" charset="0"/>
                <a:cs typeface="Times New Roman" panose="02020603050405020304" pitchFamily="18" charset="0"/>
              </a:rPr>
              <a:t>, методических) и построение на их </a:t>
            </a:r>
            <a:r>
              <a:rPr lang="ru-RU" sz="2600" dirty="0" smtClean="0">
                <a:latin typeface="Times New Roman" panose="02020603050405020304" pitchFamily="18" charset="0"/>
                <a:cs typeface="Times New Roman" panose="02020603050405020304" pitchFamily="18" charset="0"/>
              </a:rPr>
              <a:t>основе </a:t>
            </a:r>
            <a:r>
              <a:rPr lang="ru-RU" sz="2600" dirty="0">
                <a:latin typeface="Times New Roman" panose="02020603050405020304" pitchFamily="18" charset="0"/>
                <a:cs typeface="Times New Roman" panose="02020603050405020304" pitchFamily="18" charset="0"/>
              </a:rPr>
              <a:t>ИОМ;</a:t>
            </a:r>
          </a:p>
          <a:p>
            <a:pPr marL="0" indent="0">
              <a:buNone/>
            </a:pPr>
            <a:r>
              <a:rPr lang="ru-RU" sz="2600" dirty="0">
                <a:latin typeface="Times New Roman" panose="02020603050405020304" pitchFamily="18" charset="0"/>
                <a:cs typeface="Times New Roman" panose="02020603050405020304" pitchFamily="18" charset="0"/>
              </a:rPr>
              <a:t>2</a:t>
            </a:r>
            <a:r>
              <a:rPr lang="ru-RU" sz="2600" dirty="0" smtClean="0">
                <a:latin typeface="Times New Roman" panose="02020603050405020304" pitchFamily="18" charset="0"/>
                <a:cs typeface="Times New Roman" panose="02020603050405020304" pitchFamily="18" charset="0"/>
              </a:rPr>
              <a:t>) </a:t>
            </a:r>
            <a:r>
              <a:rPr lang="ru-RU" sz="2600" dirty="0">
                <a:latin typeface="Times New Roman" panose="02020603050405020304" pitchFamily="18" charset="0"/>
                <a:cs typeface="Times New Roman" panose="02020603050405020304" pitchFamily="18" charset="0"/>
              </a:rPr>
              <a:t>Запланировать открытые уроки (не менее 2-х) с последующим анализом для выявления профессиональных дефицитов и построения ИОМ педагога (возможно педагоги, чей стаж менее 10 лет). </a:t>
            </a:r>
            <a:endParaRPr lang="ru-RU" sz="2600" dirty="0" smtClean="0">
              <a:latin typeface="Times New Roman" panose="02020603050405020304" pitchFamily="18" charset="0"/>
              <a:cs typeface="Times New Roman" panose="02020603050405020304" pitchFamily="18" charset="0"/>
            </a:endParaRPr>
          </a:p>
          <a:p>
            <a:pPr marL="0" indent="0">
              <a:buNone/>
            </a:pPr>
            <a:r>
              <a:rPr lang="ru-RU" sz="2600" dirty="0" smtClean="0">
                <a:latin typeface="Times New Roman" panose="02020603050405020304" pitchFamily="18" charset="0"/>
                <a:cs typeface="Times New Roman" panose="02020603050405020304" pitchFamily="18" charset="0"/>
              </a:rPr>
              <a:t>3) Создание совместного занятия: </a:t>
            </a:r>
            <a:r>
              <a:rPr lang="ru-RU" sz="2600" dirty="0">
                <a:latin typeface="Times New Roman" panose="02020603050405020304" pitchFamily="18" charset="0"/>
                <a:cs typeface="Times New Roman" panose="02020603050405020304" pitchFamily="18" charset="0"/>
              </a:rPr>
              <a:t>молодой педагог – педагог наставник с последующим </a:t>
            </a:r>
            <a:r>
              <a:rPr lang="ru-RU" sz="2600" dirty="0" smtClean="0">
                <a:latin typeface="Times New Roman" panose="02020603050405020304" pitchFamily="18" charset="0"/>
                <a:cs typeface="Times New Roman" panose="02020603050405020304" pitchFamily="18" charset="0"/>
              </a:rPr>
              <a:t>анализом</a:t>
            </a:r>
            <a:r>
              <a:rPr lang="ru-RU" sz="2600" dirty="0">
                <a:latin typeface="Times New Roman" panose="02020603050405020304" pitchFamily="18" charset="0"/>
                <a:cs typeface="Times New Roman" panose="02020603050405020304" pitchFamily="18" charset="0"/>
              </a:rPr>
              <a:t>.</a:t>
            </a:r>
          </a:p>
          <a:p>
            <a:pPr marL="0" indent="0">
              <a:buNone/>
            </a:pPr>
            <a:endParaRPr lang="ru-RU" dirty="0"/>
          </a:p>
        </p:txBody>
      </p:sp>
    </p:spTree>
    <p:extLst>
      <p:ext uri="{BB962C8B-B14F-4D97-AF65-F5344CB8AC3E}">
        <p14:creationId xmlns:p14="http://schemas.microsoft.com/office/powerpoint/2010/main" val="12765660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b="1" dirty="0" smtClean="0">
                <a:latin typeface="Times New Roman" panose="02020603050405020304" pitchFamily="18" charset="0"/>
                <a:cs typeface="Times New Roman" panose="02020603050405020304" pitchFamily="18" charset="0"/>
              </a:rPr>
              <a:t>ВсОШ 2023 – 2024 </a:t>
            </a:r>
            <a:r>
              <a:rPr lang="ru-RU" sz="3200" b="1" dirty="0" err="1" smtClean="0">
                <a:latin typeface="Times New Roman" panose="02020603050405020304" pitchFamily="18" charset="0"/>
                <a:cs typeface="Times New Roman" panose="02020603050405020304" pitchFamily="18" charset="0"/>
              </a:rPr>
              <a:t>уч.год</a:t>
            </a:r>
            <a:endParaRPr lang="ru-RU" sz="32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107770" y="1263113"/>
            <a:ext cx="8936064" cy="4774366"/>
          </a:xfrm>
        </p:spPr>
        <p:txBody>
          <a:bodyPr>
            <a:normAutofit lnSpcReduction="10000"/>
          </a:bodyPr>
          <a:lstStyle/>
          <a:p>
            <a:pPr marL="0" indent="0">
              <a:buNone/>
            </a:pPr>
            <a:r>
              <a:rPr lang="ru-RU" dirty="0">
                <a:latin typeface="Times New Roman" panose="02020603050405020304" pitchFamily="18" charset="0"/>
                <a:cs typeface="Times New Roman" panose="02020603050405020304" pitchFamily="18" charset="0"/>
              </a:rPr>
              <a:t>1. Обеспечить участие не менее 60% обучающихся в ШЭ ВсОШ 2022 - 2023 </a:t>
            </a:r>
            <a:r>
              <a:rPr lang="ru-RU" dirty="0" err="1">
                <a:latin typeface="Times New Roman" panose="02020603050405020304" pitchFamily="18" charset="0"/>
                <a:cs typeface="Times New Roman" panose="02020603050405020304" pitchFamily="18" charset="0"/>
              </a:rPr>
              <a:t>уч.г</a:t>
            </a:r>
            <a:r>
              <a:rPr lang="ru-RU" dirty="0">
                <a:latin typeface="Times New Roman" panose="02020603050405020304" pitchFamily="18" charset="0"/>
                <a:cs typeface="Times New Roman" panose="02020603050405020304" pitchFamily="18" charset="0"/>
              </a:rPr>
              <a:t>., в том числе обучающихся с ОВЗ. </a:t>
            </a:r>
          </a:p>
          <a:p>
            <a:pPr marL="0" indent="0">
              <a:buNone/>
            </a:pPr>
            <a:r>
              <a:rPr lang="ru-RU" dirty="0">
                <a:latin typeface="Times New Roman" panose="02020603050405020304" pitchFamily="18" charset="0"/>
                <a:cs typeface="Times New Roman" panose="02020603050405020304" pitchFamily="18" charset="0"/>
              </a:rPr>
              <a:t>2. Обеспечить участие не менее 95% обучающихся, которые набрали необходимое количество баллов на ШЭ, в МЭ ВсОШ.</a:t>
            </a:r>
          </a:p>
          <a:p>
            <a:pPr marL="0" indent="0">
              <a:buNone/>
            </a:pPr>
            <a:r>
              <a:rPr lang="ru-RU" dirty="0">
                <a:latin typeface="Times New Roman" panose="02020603050405020304" pitchFamily="18" charset="0"/>
                <a:cs typeface="Times New Roman" panose="02020603050405020304" pitchFamily="18" charset="0"/>
              </a:rPr>
              <a:t>3. Сохранить (поддержать) / повысить успешность выполнения заданий МЭ </a:t>
            </a:r>
            <a:r>
              <a:rPr lang="ru-RU" dirty="0" smtClean="0">
                <a:latin typeface="Times New Roman" panose="02020603050405020304" pitchFamily="18" charset="0"/>
                <a:cs typeface="Times New Roman" panose="02020603050405020304" pitchFamily="18" charset="0"/>
              </a:rPr>
              <a:t>ВсОШ</a:t>
            </a:r>
          </a:p>
          <a:p>
            <a:pPr marL="0" indent="0">
              <a:buNone/>
            </a:pPr>
            <a:endParaRPr lang="ru-RU" dirty="0">
              <a:latin typeface="Times New Roman" panose="02020603050405020304" pitchFamily="18" charset="0"/>
              <a:cs typeface="Times New Roman" panose="02020603050405020304" pitchFamily="18" charset="0"/>
            </a:endParaRPr>
          </a:p>
          <a:p>
            <a:pPr marL="0" indent="0">
              <a:buNone/>
            </a:pPr>
            <a:r>
              <a:rPr lang="ru-RU" dirty="0" smtClean="0">
                <a:latin typeface="Times New Roman" panose="02020603050405020304" pitchFamily="18" charset="0"/>
                <a:cs typeface="Times New Roman" panose="02020603050405020304" pitchFamily="18" charset="0"/>
              </a:rPr>
              <a:t>Прислать анализ </a:t>
            </a:r>
            <a:r>
              <a:rPr lang="ru-RU" dirty="0">
                <a:latin typeface="Times New Roman" panose="02020603050405020304" pitchFamily="18" charset="0"/>
                <a:cs typeface="Times New Roman" panose="02020603050405020304" pitchFamily="18" charset="0"/>
              </a:rPr>
              <a:t>выполнения заданий ШЭ ВсОШ по предмету для формирования общего (сводного) отчета (руководители МО сдают сводный отчет к концу октября).</a:t>
            </a:r>
          </a:p>
          <a:p>
            <a:endParaRPr lang="ru-RU" dirty="0"/>
          </a:p>
        </p:txBody>
      </p:sp>
    </p:spTree>
    <p:extLst>
      <p:ext uri="{BB962C8B-B14F-4D97-AF65-F5344CB8AC3E}">
        <p14:creationId xmlns:p14="http://schemas.microsoft.com/office/powerpoint/2010/main" val="27166801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b="1" dirty="0">
                <a:latin typeface="Times New Roman" panose="02020603050405020304" pitchFamily="18" charset="0"/>
                <a:cs typeface="Times New Roman" panose="02020603050405020304" pitchFamily="18" charset="0"/>
              </a:rPr>
              <a:t>Школьный этап ВсОШ</a:t>
            </a:r>
            <a:endParaRPr lang="ru-RU" sz="3200" dirty="0"/>
          </a:p>
        </p:txBody>
      </p:sp>
      <p:sp>
        <p:nvSpPr>
          <p:cNvPr id="3" name="Объект 2"/>
          <p:cNvSpPr>
            <a:spLocks noGrp="1"/>
          </p:cNvSpPr>
          <p:nvPr>
            <p:ph idx="1"/>
          </p:nvPr>
        </p:nvSpPr>
        <p:spPr>
          <a:xfrm>
            <a:off x="2123268" y="1379349"/>
            <a:ext cx="9230532" cy="4797614"/>
          </a:xfrm>
        </p:spPr>
        <p:txBody>
          <a:bodyPr/>
          <a:lstStyle/>
          <a:p>
            <a:pPr marL="0" indent="0">
              <a:buNone/>
            </a:pPr>
            <a:r>
              <a:rPr lang="ru-RU" dirty="0">
                <a:latin typeface="Times New Roman" pitchFamily="18" charset="0"/>
                <a:cs typeface="Times New Roman" pitchFamily="18" charset="0"/>
              </a:rPr>
              <a:t>Сроки: с 1 сентября по 1 ноября 2023 года.</a:t>
            </a:r>
          </a:p>
          <a:p>
            <a:pPr marL="0" indent="0">
              <a:buNone/>
            </a:pPr>
            <a:r>
              <a:rPr lang="ru-RU" dirty="0">
                <a:latin typeface="Times New Roman" pitchFamily="18" charset="0"/>
                <a:cs typeface="Times New Roman" pitchFamily="18" charset="0"/>
              </a:rPr>
              <a:t>Олимпиадные материалы: </a:t>
            </a:r>
          </a:p>
          <a:p>
            <a:pPr marL="0" indent="0">
              <a:buNone/>
            </a:pPr>
            <a:r>
              <a:rPr lang="ru-RU" dirty="0">
                <a:latin typeface="Times New Roman" pitchFamily="18" charset="0"/>
                <a:cs typeface="Times New Roman" pitchFamily="18" charset="0"/>
              </a:rPr>
              <a:t>1. требования к организации и проведению,</a:t>
            </a:r>
          </a:p>
          <a:p>
            <a:pPr marL="0" indent="0">
              <a:buNone/>
            </a:pPr>
            <a:r>
              <a:rPr lang="ru-RU" dirty="0">
                <a:latin typeface="Times New Roman" pitchFamily="18" charset="0"/>
                <a:cs typeface="Times New Roman" pitchFamily="18" charset="0"/>
              </a:rPr>
              <a:t>2. задания, </a:t>
            </a:r>
          </a:p>
          <a:p>
            <a:pPr marL="0" indent="0">
              <a:buNone/>
            </a:pPr>
            <a:r>
              <a:rPr lang="ru-RU" dirty="0">
                <a:latin typeface="Times New Roman" pitchFamily="18" charset="0"/>
                <a:cs typeface="Times New Roman" pitchFamily="18" charset="0"/>
              </a:rPr>
              <a:t>3. ответы и критерии оценивания.</a:t>
            </a:r>
          </a:p>
          <a:p>
            <a:pPr marL="0" indent="0">
              <a:buNone/>
            </a:pPr>
            <a:r>
              <a:rPr lang="ru-RU" u="sng" dirty="0">
                <a:latin typeface="Times New Roman" pitchFamily="18" charset="0"/>
                <a:cs typeface="Times New Roman" pitchFamily="18" charset="0"/>
              </a:rPr>
              <a:t>Подведение итогов ШЭ ВсОШ: </a:t>
            </a:r>
          </a:p>
          <a:p>
            <a:pPr marL="0" indent="0">
              <a:buNone/>
            </a:pPr>
            <a:r>
              <a:rPr lang="ru-RU" dirty="0">
                <a:latin typeface="Times New Roman" pitchFamily="18" charset="0"/>
                <a:cs typeface="Times New Roman" pitchFamily="18" charset="0"/>
              </a:rPr>
              <a:t>в соответствии с местами проведения ИЛИ на основании общего рейтингового списка.</a:t>
            </a:r>
          </a:p>
          <a:p>
            <a:pPr marL="0" indent="0">
              <a:buNone/>
            </a:pPr>
            <a:endParaRPr lang="ru-RU" dirty="0"/>
          </a:p>
        </p:txBody>
      </p:sp>
    </p:spTree>
    <p:extLst>
      <p:ext uri="{BB962C8B-B14F-4D97-AF65-F5344CB8AC3E}">
        <p14:creationId xmlns:p14="http://schemas.microsoft.com/office/powerpoint/2010/main" val="21780351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1050" y="365125"/>
            <a:ext cx="9532750" cy="1325563"/>
          </a:xfrm>
        </p:spPr>
        <p:txBody>
          <a:bodyPr>
            <a:normAutofit fontScale="90000"/>
          </a:bodyPr>
          <a:lstStyle/>
          <a:p>
            <a:pPr algn="ctr"/>
            <a:r>
              <a:rPr lang="ru-RU" sz="3600" b="1" dirty="0">
                <a:latin typeface="Times New Roman" panose="02020603050405020304" pitchFamily="18" charset="0"/>
                <a:cs typeface="Times New Roman" panose="02020603050405020304" pitchFamily="18" charset="0"/>
              </a:rPr>
              <a:t>Повышение профессионального мастерства педагогов</a:t>
            </a:r>
            <a:r>
              <a:rPr lang="ru-RU" sz="4000" dirty="0">
                <a:latin typeface="Times New Roman" panose="02020603050405020304" pitchFamily="18" charset="0"/>
                <a:cs typeface="Times New Roman" panose="02020603050405020304" pitchFamily="18" charset="0"/>
              </a:rPr>
              <a:t/>
            </a:r>
            <a:br>
              <a:rPr lang="ru-RU" sz="4000" dirty="0">
                <a:latin typeface="Times New Roman" panose="02020603050405020304" pitchFamily="18" charset="0"/>
                <a:cs typeface="Times New Roman" panose="02020603050405020304" pitchFamily="18" charset="0"/>
              </a:rPr>
            </a:br>
            <a:endParaRPr lang="ru-RU" dirty="0"/>
          </a:p>
        </p:txBody>
      </p:sp>
      <p:sp>
        <p:nvSpPr>
          <p:cNvPr id="3" name="Объект 2"/>
          <p:cNvSpPr>
            <a:spLocks noGrp="1"/>
          </p:cNvSpPr>
          <p:nvPr>
            <p:ph idx="1"/>
          </p:nvPr>
        </p:nvSpPr>
        <p:spPr>
          <a:xfrm>
            <a:off x="1821050" y="1154624"/>
            <a:ext cx="9532749" cy="5022339"/>
          </a:xfrm>
        </p:spPr>
        <p:txBody>
          <a:bodyPr/>
          <a:lstStyle/>
          <a:p>
            <a:pPr marL="0" indent="0">
              <a:buNone/>
            </a:pPr>
            <a:r>
              <a:rPr lang="ru-RU" dirty="0">
                <a:latin typeface="Times New Roman" panose="02020603050405020304" pitchFamily="18" charset="0"/>
                <a:cs typeface="Times New Roman" panose="02020603050405020304" pitchFamily="18" charset="0"/>
              </a:rPr>
              <a:t>1. </a:t>
            </a:r>
            <a:r>
              <a:rPr lang="ru-RU" u="sng" dirty="0">
                <a:latin typeface="Times New Roman" panose="02020603050405020304" pitchFamily="18" charset="0"/>
                <a:cs typeface="Times New Roman" panose="02020603050405020304" pitchFamily="18" charset="0"/>
              </a:rPr>
              <a:t>Проведение открытых уроков по конкретным методическим темам.</a:t>
            </a:r>
          </a:p>
          <a:p>
            <a:pPr marL="0" indent="0">
              <a:buNone/>
            </a:pPr>
            <a:r>
              <a:rPr lang="ru-RU" dirty="0">
                <a:solidFill>
                  <a:srgbClr val="FF0000"/>
                </a:solidFill>
                <a:latin typeface="Times New Roman" panose="02020603050405020304" pitchFamily="18" charset="0"/>
                <a:cs typeface="Times New Roman" panose="02020603050405020304" pitchFamily="18" charset="0"/>
              </a:rPr>
              <a:t>Запланировать в августе.</a:t>
            </a:r>
          </a:p>
          <a:p>
            <a:pPr marL="0" indent="0">
              <a:buNone/>
            </a:pPr>
            <a:r>
              <a:rPr lang="ru-RU" dirty="0">
                <a:solidFill>
                  <a:srgbClr val="00B050"/>
                </a:solidFill>
                <a:latin typeface="Times New Roman" panose="02020603050405020304" pitchFamily="18" charset="0"/>
                <a:cs typeface="Times New Roman" panose="02020603050405020304" pitchFamily="18" charset="0"/>
              </a:rPr>
              <a:t>1.----</a:t>
            </a:r>
          </a:p>
          <a:p>
            <a:pPr marL="0" indent="0">
              <a:buNone/>
            </a:pPr>
            <a:r>
              <a:rPr lang="ru-RU" dirty="0">
                <a:solidFill>
                  <a:srgbClr val="00B050"/>
                </a:solidFill>
                <a:latin typeface="Times New Roman" panose="02020603050405020304" pitchFamily="18" charset="0"/>
                <a:cs typeface="Times New Roman" panose="02020603050405020304" pitchFamily="18" charset="0"/>
              </a:rPr>
              <a:t>2.----</a:t>
            </a:r>
          </a:p>
          <a:p>
            <a:pPr marL="0" indent="0">
              <a:buNone/>
            </a:pPr>
            <a:r>
              <a:rPr lang="ru-RU" dirty="0">
                <a:solidFill>
                  <a:srgbClr val="00B050"/>
                </a:solidFill>
                <a:latin typeface="Times New Roman" panose="02020603050405020304" pitchFamily="18" charset="0"/>
                <a:cs typeface="Times New Roman" panose="02020603050405020304" pitchFamily="18" charset="0"/>
              </a:rPr>
              <a:t>3</a:t>
            </a:r>
            <a:r>
              <a:rPr lang="ru-RU" dirty="0" smtClean="0">
                <a:solidFill>
                  <a:srgbClr val="00B050"/>
                </a:solidFill>
                <a:latin typeface="Times New Roman" panose="02020603050405020304" pitchFamily="18" charset="0"/>
                <a:cs typeface="Times New Roman" panose="02020603050405020304" pitchFamily="18" charset="0"/>
              </a:rPr>
              <a:t>.(бинарное занятие)---</a:t>
            </a:r>
            <a:endParaRPr lang="ru-RU" dirty="0">
              <a:solidFill>
                <a:srgbClr val="00B050"/>
              </a:solidFill>
              <a:latin typeface="Times New Roman" panose="02020603050405020304" pitchFamily="18" charset="0"/>
              <a:cs typeface="Times New Roman" panose="02020603050405020304" pitchFamily="18" charset="0"/>
            </a:endParaRPr>
          </a:p>
          <a:p>
            <a:pPr marL="0" indent="0">
              <a:buNone/>
            </a:pPr>
            <a:r>
              <a:rPr lang="ru-RU" dirty="0">
                <a:latin typeface="Times New Roman" panose="02020603050405020304" pitchFamily="18" charset="0"/>
                <a:cs typeface="Times New Roman" panose="02020603050405020304" pitchFamily="18" charset="0"/>
              </a:rPr>
              <a:t>2. </a:t>
            </a:r>
            <a:r>
              <a:rPr lang="ru-RU" u="sng" dirty="0" smtClean="0">
                <a:latin typeface="Times New Roman" panose="02020603050405020304" pitchFamily="18" charset="0"/>
                <a:cs typeface="Times New Roman" panose="02020603050405020304" pitchFamily="18" charset="0"/>
              </a:rPr>
              <a:t>Выступление по методическим темам</a:t>
            </a:r>
            <a:endParaRPr lang="ru-RU" u="sng" dirty="0">
              <a:latin typeface="Times New Roman" panose="02020603050405020304" pitchFamily="18" charset="0"/>
              <a:cs typeface="Times New Roman" panose="02020603050405020304" pitchFamily="18" charset="0"/>
            </a:endParaRPr>
          </a:p>
          <a:p>
            <a:pPr marL="0" indent="0">
              <a:buNone/>
            </a:pPr>
            <a:r>
              <a:rPr lang="ru-RU" dirty="0">
                <a:solidFill>
                  <a:srgbClr val="00B050"/>
                </a:solidFill>
                <a:latin typeface="Times New Roman" panose="02020603050405020304" pitchFamily="18" charset="0"/>
                <a:cs typeface="Times New Roman" panose="02020603050405020304" pitchFamily="18" charset="0"/>
              </a:rPr>
              <a:t>1.----</a:t>
            </a:r>
          </a:p>
          <a:p>
            <a:pPr marL="0" indent="0">
              <a:buNone/>
            </a:pPr>
            <a:r>
              <a:rPr lang="ru-RU" dirty="0">
                <a:solidFill>
                  <a:srgbClr val="00B050"/>
                </a:solidFill>
                <a:latin typeface="Times New Roman" panose="02020603050405020304" pitchFamily="18" charset="0"/>
                <a:cs typeface="Times New Roman" panose="02020603050405020304" pitchFamily="18" charset="0"/>
              </a:rPr>
              <a:t>2</a:t>
            </a:r>
            <a:r>
              <a:rPr lang="ru-RU" dirty="0" smtClean="0">
                <a:solidFill>
                  <a:srgbClr val="00B050"/>
                </a:solidFill>
                <a:latin typeface="Times New Roman" panose="02020603050405020304" pitchFamily="18" charset="0"/>
                <a:cs typeface="Times New Roman" panose="02020603050405020304" pitchFamily="18" charset="0"/>
              </a:rPr>
              <a:t>.----</a:t>
            </a:r>
          </a:p>
          <a:p>
            <a:pPr marL="0" indent="0">
              <a:buNone/>
            </a:pPr>
            <a:r>
              <a:rPr lang="ru-RU" dirty="0" smtClean="0">
                <a:solidFill>
                  <a:srgbClr val="00B050"/>
                </a:solidFill>
                <a:latin typeface="Times New Roman" panose="02020603050405020304" pitchFamily="18" charset="0"/>
                <a:cs typeface="Times New Roman" panose="02020603050405020304" pitchFamily="18" charset="0"/>
              </a:rPr>
              <a:t>3.----</a:t>
            </a:r>
            <a:endParaRPr lang="ru-RU" dirty="0">
              <a:solidFill>
                <a:srgbClr val="00B050"/>
              </a:solidFill>
              <a:latin typeface="Times New Roman" panose="02020603050405020304" pitchFamily="18" charset="0"/>
              <a:cs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val="18706061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hlinkClick r:id="rId2" tooltip="На главную"/>
              </a:rPr>
              <a:t>Образовательная </a:t>
            </a:r>
            <a:r>
              <a:rPr lang="ru-RU" dirty="0">
                <a:hlinkClick r:id="rId2" tooltip="На главную"/>
              </a:rPr>
              <a:t>социальная сеть </a:t>
            </a:r>
            <a:r>
              <a:rPr lang="en-US" dirty="0">
                <a:hlinkClick r:id="rId2" tooltip="На главную"/>
              </a:rPr>
              <a:t>nsportal.ru</a:t>
            </a:r>
            <a:endParaRPr lang="ru-RU" dirty="0"/>
          </a:p>
        </p:txBody>
      </p:sp>
      <p:sp>
        <p:nvSpPr>
          <p:cNvPr id="3" name="Объект 2"/>
          <p:cNvSpPr>
            <a:spLocks noGrp="1"/>
          </p:cNvSpPr>
          <p:nvPr>
            <p:ph idx="1"/>
          </p:nvPr>
        </p:nvSpPr>
        <p:spPr>
          <a:xfrm>
            <a:off x="1627322" y="1825625"/>
            <a:ext cx="9726478" cy="4351338"/>
          </a:xfrm>
        </p:spPr>
        <p:txBody>
          <a:bodyPr/>
          <a:lstStyle/>
          <a:p>
            <a:pPr marL="0" indent="0" algn="ctr">
              <a:buNone/>
            </a:pPr>
            <a:r>
              <a:rPr lang="ru-RU" b="1" dirty="0" smtClean="0">
                <a:latin typeface="Times New Roman" panose="02020603050405020304" pitchFamily="18" charset="0"/>
                <a:cs typeface="Times New Roman" panose="02020603050405020304" pitchFamily="18" charset="0"/>
              </a:rPr>
              <a:t>Мини-сайт « Учителей начальных классов Угличского МР Ярославской области»</a:t>
            </a:r>
          </a:p>
          <a:p>
            <a:pPr marL="0" indent="0">
              <a:buNone/>
            </a:pPr>
            <a:r>
              <a:rPr lang="en-US" dirty="0" smtClean="0">
                <a:latin typeface="Times New Roman" panose="02020603050405020304" pitchFamily="18" charset="0"/>
                <a:cs typeface="Times New Roman" panose="02020603050405020304" pitchFamily="18" charset="0"/>
                <a:hlinkClick r:id="rId3"/>
              </a:rPr>
              <a:t>https</a:t>
            </a:r>
            <a:r>
              <a:rPr lang="en-US" dirty="0">
                <a:latin typeface="Times New Roman" panose="02020603050405020304" pitchFamily="18" charset="0"/>
                <a:cs typeface="Times New Roman" panose="02020603050405020304" pitchFamily="18" charset="0"/>
                <a:hlinkClick r:id="rId3"/>
              </a:rPr>
              <a:t>://</a:t>
            </a:r>
            <a:r>
              <a:rPr lang="en-US" dirty="0" smtClean="0">
                <a:latin typeface="Times New Roman" panose="02020603050405020304" pitchFamily="18" charset="0"/>
                <a:cs typeface="Times New Roman" panose="02020603050405020304" pitchFamily="18" charset="0"/>
                <a:hlinkClick r:id="rId3"/>
              </a:rPr>
              <a:t>nsportal.ru/rmo-uchiteley-nachalnyh-klassov-uglich</a:t>
            </a:r>
            <a:r>
              <a:rPr lang="ru-RU" dirty="0" smtClean="0">
                <a:latin typeface="Times New Roman" panose="02020603050405020304" pitchFamily="18" charset="0"/>
                <a:cs typeface="Times New Roman" panose="02020603050405020304" pitchFamily="18" charset="0"/>
              </a:rPr>
              <a:t> </a:t>
            </a:r>
          </a:p>
          <a:p>
            <a:pPr marL="0" indent="0">
              <a:buNone/>
            </a:pPr>
            <a:r>
              <a:rPr lang="ru-RU" dirty="0" smtClean="0">
                <a:latin typeface="Times New Roman" panose="02020603050405020304" pitchFamily="18" charset="0"/>
                <a:cs typeface="Times New Roman" panose="02020603050405020304" pitchFamily="18" charset="0"/>
              </a:rPr>
              <a:t>Прислать материалы выступлений, презентации, фото с мероприятий с описанием работы (или ссылки на выставленные работы и публикации, подтверждающие работу педагога в МО), ссылку на личный сайт, предложения и пожелания</a:t>
            </a:r>
          </a:p>
          <a:p>
            <a:pPr marL="0" indent="0">
              <a:buNone/>
            </a:pPr>
            <a:r>
              <a:rPr lang="ru-RU" dirty="0" smtClean="0">
                <a:latin typeface="Times New Roman" panose="02020603050405020304" pitchFamily="18" charset="0"/>
                <a:cs typeface="Times New Roman" panose="02020603050405020304" pitchFamily="18" charset="0"/>
              </a:rPr>
              <a:t>Коллеги, наполняем НАШ сайт МО</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242768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22528" y="365126"/>
            <a:ext cx="9331272" cy="1107214"/>
          </a:xfrm>
        </p:spPr>
        <p:txBody>
          <a:bodyPr>
            <a:normAutofit/>
          </a:bodyPr>
          <a:lstStyle/>
          <a:p>
            <a:pPr algn="ctr"/>
            <a:r>
              <a:rPr lang="ru-RU" sz="3200" b="1" dirty="0">
                <a:solidFill>
                  <a:schemeClr val="bg2">
                    <a:lumMod val="25000"/>
                  </a:schemeClr>
                </a:solidFill>
                <a:latin typeface="Times New Roman" pitchFamily="18" charset="0"/>
                <a:cs typeface="Times New Roman" pitchFamily="18" charset="0"/>
              </a:rPr>
              <a:t>Мои контакты для связи</a:t>
            </a:r>
            <a:endParaRPr lang="ru-RU" sz="3200" dirty="0"/>
          </a:p>
        </p:txBody>
      </p:sp>
      <p:sp>
        <p:nvSpPr>
          <p:cNvPr id="3" name="Объект 2"/>
          <p:cNvSpPr>
            <a:spLocks noGrp="1"/>
          </p:cNvSpPr>
          <p:nvPr>
            <p:ph idx="1"/>
          </p:nvPr>
        </p:nvSpPr>
        <p:spPr>
          <a:xfrm>
            <a:off x="2022528" y="1825625"/>
            <a:ext cx="9182747" cy="4351338"/>
          </a:xfrm>
        </p:spPr>
        <p:txBody>
          <a:bodyPr/>
          <a:lstStyle/>
          <a:p>
            <a:pPr algn="ctr">
              <a:buNone/>
            </a:pPr>
            <a:r>
              <a:rPr lang="ru-RU" dirty="0">
                <a:latin typeface="Times New Roman" pitchFamily="18" charset="0"/>
                <a:cs typeface="Times New Roman" pitchFamily="18" charset="0"/>
              </a:rPr>
              <a:t>Номер телефона </a:t>
            </a:r>
            <a:r>
              <a:rPr lang="ru-RU" dirty="0">
                <a:solidFill>
                  <a:schemeClr val="bg2">
                    <a:lumMod val="25000"/>
                  </a:schemeClr>
                </a:solidFill>
                <a:latin typeface="Times New Roman" pitchFamily="18" charset="0"/>
                <a:cs typeface="Times New Roman" pitchFamily="18" charset="0"/>
              </a:rPr>
              <a:t>8 906 527 66 45</a:t>
            </a:r>
          </a:p>
          <a:p>
            <a:pPr algn="ctr">
              <a:buNone/>
            </a:pPr>
            <a:endParaRPr lang="ru-RU" dirty="0">
              <a:latin typeface="Times New Roman" pitchFamily="18" charset="0"/>
              <a:cs typeface="Times New Roman" pitchFamily="18" charset="0"/>
            </a:endParaRPr>
          </a:p>
          <a:p>
            <a:pPr algn="ctr">
              <a:buNone/>
            </a:pPr>
            <a:r>
              <a:rPr lang="ru-RU" dirty="0">
                <a:latin typeface="Times New Roman" pitchFamily="18" charset="0"/>
                <a:cs typeface="Times New Roman" pitchFamily="18" charset="0"/>
              </a:rPr>
              <a:t>Адреса эл. почты:</a:t>
            </a:r>
          </a:p>
          <a:p>
            <a:pPr algn="ctr">
              <a:buNone/>
            </a:pPr>
            <a:r>
              <a:rPr lang="en-US" dirty="0">
                <a:solidFill>
                  <a:schemeClr val="bg2">
                    <a:lumMod val="25000"/>
                  </a:schemeClr>
                </a:solidFill>
                <a:latin typeface="Times New Roman" pitchFamily="18" charset="0"/>
                <a:cs typeface="Times New Roman" pitchFamily="18" charset="0"/>
                <a:hlinkClick r:id="rId2"/>
              </a:rPr>
              <a:t>yablokova.nadezhda2014@yandex.ru</a:t>
            </a:r>
            <a:r>
              <a:rPr lang="en-US" dirty="0">
                <a:solidFill>
                  <a:schemeClr val="bg2">
                    <a:lumMod val="25000"/>
                  </a:schemeClr>
                </a:solidFill>
                <a:latin typeface="Times New Roman" pitchFamily="18" charset="0"/>
                <a:cs typeface="Times New Roman" pitchFamily="18" charset="0"/>
              </a:rPr>
              <a:t> </a:t>
            </a:r>
          </a:p>
          <a:p>
            <a:pPr algn="ctr">
              <a:buNone/>
            </a:pPr>
            <a:endParaRPr lang="en-US" dirty="0">
              <a:solidFill>
                <a:schemeClr val="bg2">
                  <a:lumMod val="25000"/>
                </a:schemeClr>
              </a:solidFill>
              <a:latin typeface="Times New Roman" pitchFamily="18" charset="0"/>
              <a:cs typeface="Times New Roman" pitchFamily="18" charset="0"/>
            </a:endParaRPr>
          </a:p>
          <a:p>
            <a:pPr algn="ctr">
              <a:buNone/>
            </a:pPr>
            <a:r>
              <a:rPr lang="en-US" dirty="0">
                <a:solidFill>
                  <a:schemeClr val="bg2">
                    <a:lumMod val="25000"/>
                  </a:schemeClr>
                </a:solidFill>
                <a:latin typeface="Times New Roman" pitchFamily="18" charset="0"/>
                <a:cs typeface="Times New Roman" pitchFamily="18" charset="0"/>
                <a:hlinkClick r:id="rId3"/>
              </a:rPr>
              <a:t>nadejda.yablokowa@yandex.ru</a:t>
            </a:r>
            <a:r>
              <a:rPr lang="en-US" dirty="0">
                <a:latin typeface="Times New Roman" pitchFamily="18" charset="0"/>
                <a:cs typeface="Times New Roman" pitchFamily="18" charset="0"/>
              </a:rPr>
              <a:t> </a:t>
            </a:r>
            <a:endParaRPr lang="ru-RU" dirty="0">
              <a:latin typeface="Times New Roman" pitchFamily="18" charset="0"/>
              <a:cs typeface="Times New Roman" pitchFamily="18" charset="0"/>
            </a:endParaRPr>
          </a:p>
          <a:p>
            <a:pPr marL="0" indent="0">
              <a:buNone/>
            </a:pPr>
            <a:endParaRPr lang="ru-RU" dirty="0"/>
          </a:p>
        </p:txBody>
      </p:sp>
    </p:spTree>
    <p:extLst>
      <p:ext uri="{BB962C8B-B14F-4D97-AF65-F5344CB8AC3E}">
        <p14:creationId xmlns:p14="http://schemas.microsoft.com/office/powerpoint/2010/main" val="14234894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71954" y="2299433"/>
            <a:ext cx="10515600" cy="1325563"/>
          </a:xfrm>
        </p:spPr>
        <p:txBody>
          <a:bodyPr>
            <a:normAutofit/>
          </a:bodyPr>
          <a:lstStyle/>
          <a:p>
            <a:pPr algn="ctr"/>
            <a:r>
              <a:rPr lang="ru-RU" sz="4000" dirty="0" smtClean="0">
                <a:latin typeface="Times New Roman" pitchFamily="18" charset="0"/>
                <a:cs typeface="Times New Roman" pitchFamily="18" charset="0"/>
              </a:rPr>
              <a:t>Спасибо за внимание!</a:t>
            </a:r>
            <a:endParaRPr lang="ru-RU" sz="4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131376" y="1825625"/>
            <a:ext cx="10222424" cy="4351338"/>
          </a:xfrm>
        </p:spPr>
        <p:txBody>
          <a:bodyPr/>
          <a:lstStyle/>
          <a:p>
            <a:pPr lvl="0"/>
            <a:r>
              <a:rPr lang="ru-RU" dirty="0">
                <a:latin typeface="Times New Roman" panose="02020603050405020304" pitchFamily="18" charset="0"/>
                <a:cs typeface="Times New Roman" panose="02020603050405020304" pitchFamily="18" charset="0"/>
              </a:rPr>
              <a:t>«Формирование финансовой грамотности на уроках математики в начальной школе» (</a:t>
            </a:r>
            <a:r>
              <a:rPr lang="ru-RU" dirty="0" err="1">
                <a:latin typeface="Times New Roman" panose="02020603050405020304" pitchFamily="18" charset="0"/>
                <a:cs typeface="Times New Roman" panose="02020603050405020304" pitchFamily="18" charset="0"/>
              </a:rPr>
              <a:t>Шинкова</a:t>
            </a:r>
            <a:r>
              <a:rPr lang="ru-RU" dirty="0">
                <a:latin typeface="Times New Roman" panose="02020603050405020304" pitchFamily="18" charset="0"/>
                <a:cs typeface="Times New Roman" panose="02020603050405020304" pitchFamily="18" charset="0"/>
              </a:rPr>
              <a:t> Е.В. МОУ </a:t>
            </a:r>
            <a:r>
              <a:rPr lang="ru-RU" dirty="0" err="1">
                <a:latin typeface="Times New Roman" panose="02020603050405020304" pitchFamily="18" charset="0"/>
                <a:cs typeface="Times New Roman" panose="02020603050405020304" pitchFamily="18" charset="0"/>
              </a:rPr>
              <a:t>Улейминская</a:t>
            </a:r>
            <a:r>
              <a:rPr lang="ru-RU" dirty="0">
                <a:latin typeface="Times New Roman" panose="02020603050405020304" pitchFamily="18" charset="0"/>
                <a:cs typeface="Times New Roman" panose="02020603050405020304" pitchFamily="18" charset="0"/>
              </a:rPr>
              <a:t> сош)</a:t>
            </a:r>
          </a:p>
          <a:p>
            <a:r>
              <a:rPr lang="ru-RU" dirty="0" smtClean="0">
                <a:latin typeface="Times New Roman" panose="02020603050405020304" pitchFamily="18" charset="0"/>
                <a:cs typeface="Times New Roman" panose="02020603050405020304" pitchFamily="18" charset="0"/>
              </a:rPr>
              <a:t>«</a:t>
            </a:r>
            <a:r>
              <a:rPr lang="ru-RU" dirty="0">
                <a:latin typeface="Times New Roman" panose="02020603050405020304" pitchFamily="18" charset="0"/>
                <a:cs typeface="Times New Roman" panose="02020603050405020304" pitchFamily="18" charset="0"/>
              </a:rPr>
              <a:t>Формирование навыков смыслового чтения на уроках литературного чтения» (Козлова Н.В. МОУ </a:t>
            </a:r>
            <a:r>
              <a:rPr lang="ru-RU" dirty="0" err="1">
                <a:latin typeface="Times New Roman" panose="02020603050405020304" pitchFamily="18" charset="0"/>
                <a:cs typeface="Times New Roman" panose="02020603050405020304" pitchFamily="18" charset="0"/>
              </a:rPr>
              <a:t>Дивногорская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оош</a:t>
            </a:r>
            <a:r>
              <a:rPr lang="ru-RU" dirty="0">
                <a:latin typeface="Times New Roman" panose="02020603050405020304" pitchFamily="18" charset="0"/>
                <a:cs typeface="Times New Roman" panose="02020603050405020304" pitchFamily="18" charset="0"/>
              </a:rPr>
              <a:t>)</a:t>
            </a:r>
          </a:p>
          <a:p>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«Формирование навыков смыслового чтения на уроках математики» (Козлова А.О. МОУ </a:t>
            </a:r>
            <a:r>
              <a:rPr lang="ru-RU" dirty="0" err="1">
                <a:latin typeface="Times New Roman" panose="02020603050405020304" pitchFamily="18" charset="0"/>
                <a:cs typeface="Times New Roman" panose="02020603050405020304" pitchFamily="18" charset="0"/>
              </a:rPr>
              <a:t>Дивногорская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оош</a:t>
            </a:r>
            <a:r>
              <a:rPr lang="ru-RU" dirty="0">
                <a:latin typeface="Times New Roman" panose="02020603050405020304" pitchFamily="18" charset="0"/>
                <a:cs typeface="Times New Roman" panose="02020603050405020304" pitchFamily="18" charset="0"/>
              </a:rPr>
              <a:t>)</a:t>
            </a:r>
          </a:p>
          <a:p>
            <a:r>
              <a:rPr lang="ru-RU" dirty="0" smtClean="0">
                <a:latin typeface="Times New Roman" panose="02020603050405020304" pitchFamily="18" charset="0"/>
                <a:cs typeface="Times New Roman" panose="02020603050405020304" pitchFamily="18" charset="0"/>
              </a:rPr>
              <a:t>«Формирование </a:t>
            </a:r>
            <a:r>
              <a:rPr lang="ru-RU" dirty="0">
                <a:latin typeface="Times New Roman" panose="02020603050405020304" pitchFamily="18" charset="0"/>
                <a:cs typeface="Times New Roman" panose="02020603050405020304" pitchFamily="18" charset="0"/>
              </a:rPr>
              <a:t>читательской грамотности младших школьников через умения и навыки работы с книгой на уроках» (Соколова О.Ю. МОУ Воздвиженская сош)</a:t>
            </a:r>
          </a:p>
          <a:p>
            <a:endParaRPr lang="ru-RU" dirty="0"/>
          </a:p>
        </p:txBody>
      </p:sp>
      <p:sp>
        <p:nvSpPr>
          <p:cNvPr id="3" name="TextBox 2"/>
          <p:cNvSpPr txBox="1"/>
          <p:nvPr/>
        </p:nvSpPr>
        <p:spPr>
          <a:xfrm>
            <a:off x="1007390" y="581186"/>
            <a:ext cx="9802677" cy="1077218"/>
          </a:xfrm>
          <a:prstGeom prst="rect">
            <a:avLst/>
          </a:prstGeom>
          <a:noFill/>
        </p:spPr>
        <p:txBody>
          <a:bodyPr wrap="square" rtlCol="0">
            <a:spAutoFit/>
          </a:bodyPr>
          <a:lstStyle/>
          <a:p>
            <a:pPr lvl="0" algn="ctr"/>
            <a:r>
              <a:rPr lang="ru-RU" sz="3200" b="1" dirty="0">
                <a:solidFill>
                  <a:srgbClr val="000000"/>
                </a:solidFill>
                <a:latin typeface="Times New Roman" pitchFamily="18" charset="0"/>
                <a:cs typeface="Times New Roman" pitchFamily="18" charset="0"/>
              </a:rPr>
              <a:t>Итоги работы МО в 2022/2023 </a:t>
            </a:r>
            <a:r>
              <a:rPr lang="ru-RU" sz="3200" b="1" dirty="0" err="1">
                <a:solidFill>
                  <a:srgbClr val="000000"/>
                </a:solidFill>
                <a:latin typeface="Times New Roman" pitchFamily="18" charset="0"/>
                <a:cs typeface="Times New Roman" pitchFamily="18" charset="0"/>
              </a:rPr>
              <a:t>уч.г</a:t>
            </a:r>
            <a:r>
              <a:rPr lang="ru-RU" sz="3200" b="1" dirty="0" smtClean="0">
                <a:solidFill>
                  <a:srgbClr val="000000"/>
                </a:solidFill>
                <a:latin typeface="Times New Roman" pitchFamily="18" charset="0"/>
                <a:cs typeface="Times New Roman" pitchFamily="18" charset="0"/>
              </a:rPr>
              <a:t>.</a:t>
            </a:r>
          </a:p>
          <a:p>
            <a:pPr lvl="0" algn="ctr"/>
            <a:r>
              <a:rPr lang="ru-RU" sz="3200" b="1" dirty="0">
                <a:solidFill>
                  <a:srgbClr val="000000"/>
                </a:solidFill>
                <a:latin typeface="Times New Roman" pitchFamily="18" charset="0"/>
                <a:cs typeface="Times New Roman" pitchFamily="18" charset="0"/>
              </a:rPr>
              <a:t>выступления педагогов по методическим темам</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131376" y="1825625"/>
            <a:ext cx="10222424" cy="4351338"/>
          </a:xfrm>
        </p:spPr>
        <p:txBody>
          <a:bodyPr/>
          <a:lstStyle/>
          <a:p>
            <a:pPr marL="0" indent="0" algn="ctr">
              <a:buNone/>
            </a:pPr>
            <a:r>
              <a:rPr lang="ru-RU" dirty="0">
                <a:latin typeface="Times New Roman" panose="02020603050405020304" pitchFamily="18" charset="0"/>
                <a:cs typeface="Times New Roman" panose="02020603050405020304" pitchFamily="18" charset="0"/>
              </a:rPr>
              <a:t>«Обеспечение объективности оценочных процедур при проверке ВПР, диагностических работ», на котором теоретическую часть представила Петрова Любовь Александровна (МОУ Покровская </a:t>
            </a:r>
            <a:r>
              <a:rPr lang="ru-RU" dirty="0" err="1">
                <a:latin typeface="Times New Roman" panose="02020603050405020304" pitchFamily="18" charset="0"/>
                <a:cs typeface="Times New Roman" panose="02020603050405020304" pitchFamily="18" charset="0"/>
              </a:rPr>
              <a:t>оош</a:t>
            </a:r>
            <a:r>
              <a:rPr lang="ru-RU" dirty="0">
                <a:latin typeface="Times New Roman" panose="02020603050405020304" pitchFamily="18" charset="0"/>
                <a:cs typeface="Times New Roman" panose="02020603050405020304" pitchFamily="18" charset="0"/>
              </a:rPr>
              <a:t>). На данном этапе рассматривали объективность оценочных процедур, мероприятия по проведению ВПР, работу с родителями, мероприятия с обучающимися и информационное сопровождение. Опытом работы по подготовке к ВПР (практическая часть) поделилась </a:t>
            </a:r>
            <a:r>
              <a:rPr lang="ru-RU" dirty="0" err="1">
                <a:latin typeface="Times New Roman" panose="02020603050405020304" pitchFamily="18" charset="0"/>
                <a:cs typeface="Times New Roman" panose="02020603050405020304" pitchFamily="18" charset="0"/>
              </a:rPr>
              <a:t>Петавкина</a:t>
            </a:r>
            <a:r>
              <a:rPr lang="ru-RU" dirty="0">
                <a:latin typeface="Times New Roman" panose="02020603050405020304" pitchFamily="18" charset="0"/>
                <a:cs typeface="Times New Roman" panose="02020603050405020304" pitchFamily="18" charset="0"/>
              </a:rPr>
              <a:t> Анна Анатольевна (МОУ Покровская </a:t>
            </a:r>
            <a:r>
              <a:rPr lang="ru-RU" dirty="0" err="1">
                <a:latin typeface="Times New Roman" panose="02020603050405020304" pitchFamily="18" charset="0"/>
                <a:cs typeface="Times New Roman" panose="02020603050405020304" pitchFamily="18" charset="0"/>
              </a:rPr>
              <a:t>оош</a:t>
            </a:r>
            <a:r>
              <a:rPr lang="ru-RU" dirty="0">
                <a:latin typeface="Times New Roman" panose="02020603050405020304" pitchFamily="18" charset="0"/>
                <a:cs typeface="Times New Roman" panose="02020603050405020304" pitchFamily="18" charset="0"/>
              </a:rPr>
              <a:t>)</a:t>
            </a:r>
          </a:p>
        </p:txBody>
      </p:sp>
      <p:sp>
        <p:nvSpPr>
          <p:cNvPr id="3" name="TextBox 2"/>
          <p:cNvSpPr txBox="1"/>
          <p:nvPr/>
        </p:nvSpPr>
        <p:spPr>
          <a:xfrm>
            <a:off x="1007390" y="581186"/>
            <a:ext cx="9802677" cy="1077218"/>
          </a:xfrm>
          <a:prstGeom prst="rect">
            <a:avLst/>
          </a:prstGeom>
          <a:noFill/>
        </p:spPr>
        <p:txBody>
          <a:bodyPr wrap="square" rtlCol="0">
            <a:spAutoFit/>
          </a:bodyPr>
          <a:lstStyle/>
          <a:p>
            <a:pPr lvl="0" algn="ctr"/>
            <a:r>
              <a:rPr lang="ru-RU" sz="3200" b="1" dirty="0">
                <a:solidFill>
                  <a:srgbClr val="000000"/>
                </a:solidFill>
                <a:latin typeface="Times New Roman" pitchFamily="18" charset="0"/>
                <a:cs typeface="Times New Roman" pitchFamily="18" charset="0"/>
              </a:rPr>
              <a:t>Итоги работы МО в 2022/2023 уч</a:t>
            </a:r>
            <a:r>
              <a:rPr lang="ru-RU" sz="3200" b="1" dirty="0" smtClean="0">
                <a:solidFill>
                  <a:srgbClr val="000000"/>
                </a:solidFill>
                <a:latin typeface="Times New Roman" pitchFamily="18" charset="0"/>
                <a:cs typeface="Times New Roman" pitchFamily="18" charset="0"/>
              </a:rPr>
              <a:t>. г.</a:t>
            </a:r>
          </a:p>
          <a:p>
            <a:pPr lvl="0" algn="ctr"/>
            <a:r>
              <a:rPr lang="ru-RU" sz="3200" b="1" dirty="0">
                <a:solidFill>
                  <a:srgbClr val="000000"/>
                </a:solidFill>
                <a:latin typeface="Times New Roman" pitchFamily="18" charset="0"/>
                <a:cs typeface="Times New Roman" pitchFamily="18" charset="0"/>
              </a:rPr>
              <a:t>выступления педагогов </a:t>
            </a:r>
            <a:r>
              <a:rPr lang="ru-RU" sz="3200" b="1" dirty="0" smtClean="0">
                <a:solidFill>
                  <a:srgbClr val="000000"/>
                </a:solidFill>
                <a:latin typeface="Times New Roman" pitchFamily="18" charset="0"/>
                <a:cs typeface="Times New Roman" pitchFamily="18" charset="0"/>
              </a:rPr>
              <a:t>на семинарах-практикумах</a:t>
            </a:r>
            <a:endParaRPr lang="ru-RU" sz="3200" b="1" dirty="0">
              <a:solidFill>
                <a:srgbClr val="000000"/>
              </a:solidFill>
              <a:latin typeface="Times New Roman" pitchFamily="18" charset="0"/>
              <a:cs typeface="Times New Roman" pitchFamily="18" charset="0"/>
            </a:endParaRPr>
          </a:p>
        </p:txBody>
      </p:sp>
    </p:spTree>
    <p:extLst>
      <p:ext uri="{BB962C8B-B14F-4D97-AF65-F5344CB8AC3E}">
        <p14:creationId xmlns:p14="http://schemas.microsoft.com/office/powerpoint/2010/main" val="19843921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131376" y="1825625"/>
            <a:ext cx="10222424" cy="4668166"/>
          </a:xfrm>
        </p:spPr>
        <p:txBody>
          <a:bodyPr>
            <a:normAutofit/>
          </a:bodyPr>
          <a:lstStyle/>
          <a:p>
            <a:pPr marL="0" indent="0" algn="ctr">
              <a:buNone/>
            </a:pPr>
            <a:r>
              <a:rPr lang="ru-RU" dirty="0">
                <a:latin typeface="Times New Roman" panose="02020603050405020304" pitchFamily="18" charset="0"/>
                <a:cs typeface="Times New Roman" panose="02020603050405020304" pitchFamily="18" charset="0"/>
              </a:rPr>
              <a:t>«Современные требования к качеству урока – ориентиры на обновление содержания образования</a:t>
            </a:r>
            <a:r>
              <a:rPr lang="ru-RU" dirty="0" smtClean="0">
                <a:latin typeface="Times New Roman" panose="02020603050405020304" pitchFamily="18" charset="0"/>
                <a:cs typeface="Times New Roman" panose="02020603050405020304" pitchFamily="18" charset="0"/>
              </a:rPr>
              <a:t>».</a:t>
            </a:r>
          </a:p>
          <a:p>
            <a:pPr marL="0" indent="0" algn="ctr">
              <a:buNone/>
            </a:pP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Теоретическую часть семинара подготовила Галкина Ольга Владимировна (</a:t>
            </a:r>
            <a:r>
              <a:rPr lang="ru-RU" dirty="0" err="1">
                <a:latin typeface="Times New Roman" panose="02020603050405020304" pitchFamily="18" charset="0"/>
                <a:cs typeface="Times New Roman" panose="02020603050405020304" pitchFamily="18" charset="0"/>
              </a:rPr>
              <a:t>Ординская</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оош</a:t>
            </a:r>
            <a:r>
              <a:rPr lang="ru-RU" dirty="0">
                <a:latin typeface="Times New Roman" panose="02020603050405020304" pitchFamily="18" charset="0"/>
                <a:cs typeface="Times New Roman" panose="02020603050405020304" pitchFamily="18" charset="0"/>
              </a:rPr>
              <a:t>). В данной части рассмотрели и повторили основные требования к качеству урока, структуру системно-</a:t>
            </a:r>
            <a:r>
              <a:rPr lang="ru-RU" dirty="0" err="1">
                <a:latin typeface="Times New Roman" panose="02020603050405020304" pitchFamily="18" charset="0"/>
                <a:cs typeface="Times New Roman" panose="02020603050405020304" pitchFamily="18" charset="0"/>
              </a:rPr>
              <a:t>деятельностного</a:t>
            </a:r>
            <a:r>
              <a:rPr lang="ru-RU" dirty="0">
                <a:latin typeface="Times New Roman" panose="02020603050405020304" pitchFamily="18" charset="0"/>
                <a:cs typeface="Times New Roman" panose="02020603050405020304" pitchFamily="18" charset="0"/>
              </a:rPr>
              <a:t> урока. Отвечали на вопрос «Какой урок считается </a:t>
            </a:r>
            <a:r>
              <a:rPr lang="ru-RU" dirty="0" err="1">
                <a:latin typeface="Times New Roman" panose="02020603050405020304" pitchFamily="18" charset="0"/>
                <a:cs typeface="Times New Roman" panose="02020603050405020304" pitchFamily="18" charset="0"/>
              </a:rPr>
              <a:t>деятельностным</a:t>
            </a:r>
            <a:r>
              <a:rPr lang="ru-RU" dirty="0" smtClean="0">
                <a:latin typeface="Times New Roman" panose="02020603050405020304" pitchFamily="18" charset="0"/>
                <a:cs typeface="Times New Roman" panose="02020603050405020304" pitchFamily="18" charset="0"/>
              </a:rPr>
              <a:t>?».</a:t>
            </a:r>
          </a:p>
          <a:p>
            <a:pPr marL="0" indent="0" algn="ctr">
              <a:buNone/>
            </a:pPr>
            <a:r>
              <a:rPr lang="ru-RU" dirty="0">
                <a:latin typeface="Times New Roman" panose="02020603050405020304" pitchFamily="18" charset="0"/>
                <a:cs typeface="Times New Roman" panose="02020603050405020304" pitchFamily="18" charset="0"/>
              </a:rPr>
              <a:t>Слушали выступление Веденеевой Ларисы Николаевны (МОУ Юрьевская сош) на тему «Развитие функциональной грамотности во внеурочной деятельности в начальной школе» (из опыта работы). Разбирали основные направления работы.</a:t>
            </a:r>
          </a:p>
          <a:p>
            <a:pPr marL="0" indent="0" algn="ctr">
              <a:buNone/>
            </a:pPr>
            <a:endParaRPr lang="ru-RU" dirty="0">
              <a:latin typeface="Times New Roman" panose="02020603050405020304" pitchFamily="18" charset="0"/>
              <a:cs typeface="Times New Roman" panose="02020603050405020304" pitchFamily="18" charset="0"/>
            </a:endParaRPr>
          </a:p>
        </p:txBody>
      </p:sp>
      <p:sp>
        <p:nvSpPr>
          <p:cNvPr id="3" name="TextBox 2"/>
          <p:cNvSpPr txBox="1"/>
          <p:nvPr/>
        </p:nvSpPr>
        <p:spPr>
          <a:xfrm>
            <a:off x="1007390" y="581186"/>
            <a:ext cx="9802677" cy="1077218"/>
          </a:xfrm>
          <a:prstGeom prst="rect">
            <a:avLst/>
          </a:prstGeom>
          <a:noFill/>
        </p:spPr>
        <p:txBody>
          <a:bodyPr wrap="square" rtlCol="0">
            <a:spAutoFit/>
          </a:bodyPr>
          <a:lstStyle/>
          <a:p>
            <a:pPr lvl="0" algn="ctr"/>
            <a:r>
              <a:rPr lang="ru-RU" sz="3200" b="1" dirty="0">
                <a:solidFill>
                  <a:srgbClr val="000000"/>
                </a:solidFill>
                <a:latin typeface="Times New Roman" pitchFamily="18" charset="0"/>
                <a:cs typeface="Times New Roman" pitchFamily="18" charset="0"/>
              </a:rPr>
              <a:t>Итоги работы МО в 2022/2023 уч</a:t>
            </a:r>
            <a:r>
              <a:rPr lang="ru-RU" sz="3200" b="1" dirty="0" smtClean="0">
                <a:solidFill>
                  <a:srgbClr val="000000"/>
                </a:solidFill>
                <a:latin typeface="Times New Roman" pitchFamily="18" charset="0"/>
                <a:cs typeface="Times New Roman" pitchFamily="18" charset="0"/>
              </a:rPr>
              <a:t>. г.</a:t>
            </a:r>
          </a:p>
          <a:p>
            <a:pPr lvl="0" algn="ctr"/>
            <a:r>
              <a:rPr lang="ru-RU" sz="3200" b="1" dirty="0">
                <a:solidFill>
                  <a:srgbClr val="000000"/>
                </a:solidFill>
                <a:latin typeface="Times New Roman" pitchFamily="18" charset="0"/>
                <a:cs typeface="Times New Roman" pitchFamily="18" charset="0"/>
              </a:rPr>
              <a:t>выступления педагогов </a:t>
            </a:r>
            <a:r>
              <a:rPr lang="ru-RU" sz="3200" b="1" dirty="0" smtClean="0">
                <a:solidFill>
                  <a:srgbClr val="000000"/>
                </a:solidFill>
                <a:latin typeface="Times New Roman" pitchFamily="18" charset="0"/>
                <a:cs typeface="Times New Roman" pitchFamily="18" charset="0"/>
              </a:rPr>
              <a:t>на семинарах-практикумах</a:t>
            </a:r>
            <a:endParaRPr lang="ru-RU" sz="3200" b="1" dirty="0">
              <a:solidFill>
                <a:srgbClr val="000000"/>
              </a:solidFill>
              <a:latin typeface="Times New Roman" pitchFamily="18" charset="0"/>
              <a:cs typeface="Times New Roman" pitchFamily="18" charset="0"/>
            </a:endParaRPr>
          </a:p>
        </p:txBody>
      </p:sp>
    </p:spTree>
    <p:extLst>
      <p:ext uri="{BB962C8B-B14F-4D97-AF65-F5344CB8AC3E}">
        <p14:creationId xmlns:p14="http://schemas.microsoft.com/office/powerpoint/2010/main" val="13952812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1052970"/>
          </a:xfrm>
        </p:spPr>
        <p:txBody>
          <a:bodyPr>
            <a:normAutofit/>
          </a:bodyPr>
          <a:lstStyle/>
          <a:p>
            <a:pPr algn="ctr"/>
            <a:r>
              <a:rPr lang="ru-RU" sz="3200" b="1" dirty="0">
                <a:latin typeface="Times New Roman" pitchFamily="18" charset="0"/>
                <a:cs typeface="Times New Roman" pitchFamily="18" charset="0"/>
              </a:rPr>
              <a:t>Работа </a:t>
            </a:r>
            <a:r>
              <a:rPr lang="ru-RU" sz="3200" b="1" dirty="0" smtClean="0">
                <a:latin typeface="Times New Roman" pitchFamily="18" charset="0"/>
                <a:cs typeface="Times New Roman" pitchFamily="18" charset="0"/>
              </a:rPr>
              <a:t>по </a:t>
            </a:r>
            <a:r>
              <a:rPr lang="ru-RU" sz="3200" b="1" dirty="0">
                <a:latin typeface="Times New Roman" pitchFamily="18" charset="0"/>
                <a:cs typeface="Times New Roman" pitchFamily="18" charset="0"/>
              </a:rPr>
              <a:t>методическим темам</a:t>
            </a:r>
          </a:p>
        </p:txBody>
      </p:sp>
      <p:sp>
        <p:nvSpPr>
          <p:cNvPr id="3" name="Объект 2"/>
          <p:cNvSpPr>
            <a:spLocks noGrp="1"/>
          </p:cNvSpPr>
          <p:nvPr>
            <p:ph idx="1"/>
          </p:nvPr>
        </p:nvSpPr>
        <p:spPr>
          <a:xfrm>
            <a:off x="1627322" y="1573078"/>
            <a:ext cx="9726478" cy="4603885"/>
          </a:xfrm>
        </p:spPr>
        <p:txBody>
          <a:bodyPr/>
          <a:lstStyle/>
          <a:p>
            <a:pPr marL="0" indent="0">
              <a:buNone/>
            </a:pPr>
            <a:r>
              <a:rPr lang="ru-RU" dirty="0">
                <a:latin typeface="Times New Roman" panose="02020603050405020304" pitchFamily="18" charset="0"/>
                <a:cs typeface="Times New Roman" panose="02020603050405020304" pitchFamily="18" charset="0"/>
              </a:rPr>
              <a:t>В течение учебного года продолжалась работа над выбранными методическими темами, и результат работы был представлен в различных формах 23 педагогами, что составляет</a:t>
            </a:r>
          </a:p>
          <a:p>
            <a:pPr marL="0" indent="0">
              <a:buNone/>
            </a:pPr>
            <a:r>
              <a:rPr lang="ru-RU" dirty="0">
                <a:latin typeface="Times New Roman" panose="02020603050405020304" pitchFamily="18" charset="0"/>
                <a:cs typeface="Times New Roman" panose="02020603050405020304" pitchFamily="18" charset="0"/>
              </a:rPr>
              <a:t>85% от общего количества педагогов МО.</a:t>
            </a:r>
          </a:p>
          <a:p>
            <a:pPr marL="0" indent="0">
              <a:buNone/>
            </a:pPr>
            <a:r>
              <a:rPr lang="ru-RU" dirty="0">
                <a:latin typeface="Times New Roman" panose="02020603050405020304" pitchFamily="18" charset="0"/>
                <a:cs typeface="Times New Roman" panose="02020603050405020304" pitchFamily="18" charset="0"/>
              </a:rPr>
              <a:t>Форма отчёта: выступление на заседаниях РМО – 9 чел., выступление на муниципальной научно – практической конференции – 2 чел., выступление на педсовете – 2 чел., проведение мастер – класса – 3 чел., проведение открытых уроков по методическим темам и самоанализ их – 7 чел.</a:t>
            </a:r>
          </a:p>
          <a:p>
            <a:pPr marL="0" indent="0">
              <a:buNone/>
            </a:pP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08868" y="365125"/>
            <a:ext cx="3029918" cy="3160739"/>
          </a:xfrm>
        </p:spPr>
        <p:txBody>
          <a:bodyPr>
            <a:noAutofit/>
          </a:bodyPr>
          <a:lstStyle/>
          <a:p>
            <a:pPr algn="ctr"/>
            <a:r>
              <a:rPr lang="ru-RU" sz="3200" dirty="0">
                <a:latin typeface="Times New Roman" pitchFamily="18" charset="0"/>
                <a:cs typeface="Times New Roman" pitchFamily="18" charset="0"/>
              </a:rPr>
              <a:t>Информация об участии </a:t>
            </a:r>
            <a:r>
              <a:rPr lang="ru-RU" sz="3200" dirty="0" smtClean="0">
                <a:latin typeface="Times New Roman" pitchFamily="18" charset="0"/>
                <a:cs typeface="Times New Roman" pitchFamily="18" charset="0"/>
              </a:rPr>
              <a:t>в </a:t>
            </a:r>
            <a:r>
              <a:rPr lang="ru-RU" sz="3200" dirty="0">
                <a:latin typeface="Times New Roman" pitchFamily="18" charset="0"/>
                <a:cs typeface="Times New Roman" pitchFamily="18" charset="0"/>
              </a:rPr>
              <a:t>конференциях, семинарах, </a:t>
            </a:r>
            <a:r>
              <a:rPr lang="ru-RU" sz="3200" dirty="0" smtClean="0">
                <a:latin typeface="Times New Roman" pitchFamily="18" charset="0"/>
                <a:cs typeface="Times New Roman" pitchFamily="18" charset="0"/>
              </a:rPr>
              <a:t>конкурсах, мастер-классах</a:t>
            </a:r>
            <a:endParaRPr lang="ru-RU" sz="3200" dirty="0">
              <a:latin typeface="Times New Roman" pitchFamily="18" charset="0"/>
              <a:cs typeface="Times New Roman" pitchFamily="18" charset="0"/>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3973560934"/>
              </p:ext>
            </p:extLst>
          </p:nvPr>
        </p:nvGraphicFramePr>
        <p:xfrm>
          <a:off x="5215179" y="0"/>
          <a:ext cx="6300061" cy="7173902"/>
        </p:xfrm>
        <a:graphic>
          <a:graphicData uri="http://schemas.openxmlformats.org/drawingml/2006/table">
            <a:tbl>
              <a:tblPr firstRow="1" firstCol="1" bandRow="1">
                <a:tableStyleId>{5C22544A-7EE6-4342-B048-85BDC9FD1C3A}</a:tableStyleId>
              </a:tblPr>
              <a:tblGrid>
                <a:gridCol w="358408">
                  <a:extLst>
                    <a:ext uri="{9D8B030D-6E8A-4147-A177-3AD203B41FA5}">
                      <a16:colId xmlns:a16="http://schemas.microsoft.com/office/drawing/2014/main" val="702106297"/>
                    </a:ext>
                  </a:extLst>
                </a:gridCol>
                <a:gridCol w="3823361">
                  <a:extLst>
                    <a:ext uri="{9D8B030D-6E8A-4147-A177-3AD203B41FA5}">
                      <a16:colId xmlns:a16="http://schemas.microsoft.com/office/drawing/2014/main" val="829155130"/>
                    </a:ext>
                  </a:extLst>
                </a:gridCol>
                <a:gridCol w="1033411">
                  <a:extLst>
                    <a:ext uri="{9D8B030D-6E8A-4147-A177-3AD203B41FA5}">
                      <a16:colId xmlns:a16="http://schemas.microsoft.com/office/drawing/2014/main" val="2368456589"/>
                    </a:ext>
                  </a:extLst>
                </a:gridCol>
                <a:gridCol w="1084881">
                  <a:extLst>
                    <a:ext uri="{9D8B030D-6E8A-4147-A177-3AD203B41FA5}">
                      <a16:colId xmlns:a16="http://schemas.microsoft.com/office/drawing/2014/main" val="402540929"/>
                    </a:ext>
                  </a:extLst>
                </a:gridCol>
              </a:tblGrid>
              <a:tr h="175574">
                <a:tc gridSpan="4">
                  <a:txBody>
                    <a:bodyPr/>
                    <a:lstStyle/>
                    <a:p>
                      <a:pPr algn="ctr">
                        <a:lnSpc>
                          <a:spcPct val="150000"/>
                        </a:lnSpc>
                        <a:spcAft>
                          <a:spcPts val="1000"/>
                        </a:spcAft>
                      </a:pPr>
                      <a:r>
                        <a:rPr lang="ru-RU" sz="1000" dirty="0">
                          <a:effectLst/>
                        </a:rPr>
                        <a:t>Международный уровень</a:t>
                      </a:r>
                      <a:endParaRPr lang="ru-RU" sz="1000" dirty="0">
                        <a:effectLst/>
                        <a:latin typeface="Calibri" panose="020F0502020204030204" pitchFamily="34" charset="0"/>
                        <a:cs typeface="Times New Roman" panose="02020603050405020304" pitchFamily="18" charset="0"/>
                      </a:endParaRPr>
                    </a:p>
                  </a:txBody>
                  <a:tcPr marL="34708" marR="34708" marT="0" marB="0"/>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322140922"/>
                  </a:ext>
                </a:extLst>
              </a:tr>
              <a:tr h="877870">
                <a:tc>
                  <a:txBody>
                    <a:bodyPr/>
                    <a:lstStyle/>
                    <a:p>
                      <a:pPr algn="just">
                        <a:lnSpc>
                          <a:spcPct val="150000"/>
                        </a:lnSpc>
                        <a:spcAft>
                          <a:spcPts val="1000"/>
                        </a:spcAft>
                      </a:pPr>
                      <a:r>
                        <a:rPr lang="ru-RU" sz="600">
                          <a:effectLst/>
                        </a:rPr>
                        <a:t>1.</a:t>
                      </a:r>
                      <a:endParaRPr lang="ru-RU" sz="600">
                        <a:effectLst/>
                        <a:latin typeface="Calibri" panose="020F0502020204030204" pitchFamily="34" charset="0"/>
                        <a:cs typeface="Times New Roman" panose="02020603050405020304" pitchFamily="18" charset="0"/>
                      </a:endParaRPr>
                    </a:p>
                  </a:txBody>
                  <a:tcPr marL="34708" marR="34708" marT="0" marB="0"/>
                </a:tc>
                <a:tc>
                  <a:txBody>
                    <a:bodyPr/>
                    <a:lstStyle/>
                    <a:p>
                      <a:pPr algn="just">
                        <a:lnSpc>
                          <a:spcPct val="150000"/>
                        </a:lnSpc>
                        <a:spcAft>
                          <a:spcPts val="1000"/>
                        </a:spcAft>
                      </a:pPr>
                      <a:r>
                        <a:rPr lang="ru-RU" sz="1100" dirty="0">
                          <a:effectLst/>
                          <a:latin typeface="Times New Roman" panose="02020603050405020304" pitchFamily="18" charset="0"/>
                          <a:cs typeface="Times New Roman" panose="02020603050405020304" pitchFamily="18" charset="0"/>
                        </a:rPr>
                        <a:t>Международная научно-практическая конференции «Великие идеи великого К.Д. Ушинского: инструменты развития сельской школы». Тема выступления «Школьный музей. Реализация идеи народности».</a:t>
                      </a:r>
                    </a:p>
                  </a:txBody>
                  <a:tcPr marL="34708" marR="34708" marT="0" marB="0"/>
                </a:tc>
                <a:tc>
                  <a:txBody>
                    <a:bodyPr/>
                    <a:lstStyle/>
                    <a:p>
                      <a:pPr algn="just">
                        <a:lnSpc>
                          <a:spcPct val="150000"/>
                        </a:lnSpc>
                        <a:spcAft>
                          <a:spcPts val="1000"/>
                        </a:spcAft>
                      </a:pPr>
                      <a:r>
                        <a:rPr lang="ru-RU" sz="1100" dirty="0">
                          <a:effectLst/>
                          <a:latin typeface="Times New Roman" panose="02020603050405020304" pitchFamily="18" charset="0"/>
                          <a:cs typeface="Times New Roman" panose="02020603050405020304" pitchFamily="18" charset="0"/>
                        </a:rPr>
                        <a:t>Евсеева Е.А.</a:t>
                      </a:r>
                    </a:p>
                    <a:p>
                      <a:pPr algn="just">
                        <a:lnSpc>
                          <a:spcPct val="150000"/>
                        </a:lnSpc>
                        <a:spcAft>
                          <a:spcPts val="1000"/>
                        </a:spcAft>
                      </a:pPr>
                      <a:r>
                        <a:rPr lang="ru-RU" sz="1100" dirty="0" err="1">
                          <a:effectLst/>
                          <a:latin typeface="Times New Roman" panose="02020603050405020304" pitchFamily="18" charset="0"/>
                          <a:cs typeface="Times New Roman" panose="02020603050405020304" pitchFamily="18" charset="0"/>
                        </a:rPr>
                        <a:t>Коузова</a:t>
                      </a:r>
                      <a:r>
                        <a:rPr lang="ru-RU" sz="1100" dirty="0">
                          <a:effectLst/>
                          <a:latin typeface="Times New Roman" panose="02020603050405020304" pitchFamily="18" charset="0"/>
                          <a:cs typeface="Times New Roman" panose="02020603050405020304" pitchFamily="18" charset="0"/>
                        </a:rPr>
                        <a:t> М.А.</a:t>
                      </a:r>
                    </a:p>
                  </a:txBody>
                  <a:tcPr marL="34708" marR="34708" marT="0" marB="0"/>
                </a:tc>
                <a:tc>
                  <a:txBody>
                    <a:bodyPr/>
                    <a:lstStyle/>
                    <a:p>
                      <a:pPr algn="just">
                        <a:lnSpc>
                          <a:spcPct val="150000"/>
                        </a:lnSpc>
                        <a:spcAft>
                          <a:spcPts val="1000"/>
                        </a:spcAft>
                      </a:pPr>
                      <a:r>
                        <a:rPr lang="ru-RU" sz="1000" dirty="0">
                          <a:effectLst/>
                          <a:latin typeface="Times New Roman" panose="02020603050405020304" pitchFamily="18" charset="0"/>
                          <a:cs typeface="Times New Roman" panose="02020603050405020304" pitchFamily="18" charset="0"/>
                        </a:rPr>
                        <a:t>выступление</a:t>
                      </a:r>
                    </a:p>
                  </a:txBody>
                  <a:tcPr marL="34708" marR="34708" marT="0" marB="0"/>
                </a:tc>
                <a:extLst>
                  <a:ext uri="{0D108BD9-81ED-4DB2-BD59-A6C34878D82A}">
                    <a16:rowId xmlns:a16="http://schemas.microsoft.com/office/drawing/2014/main" val="456346982"/>
                  </a:ext>
                </a:extLst>
              </a:tr>
              <a:tr h="1344087">
                <a:tc>
                  <a:txBody>
                    <a:bodyPr/>
                    <a:lstStyle/>
                    <a:p>
                      <a:pPr algn="just">
                        <a:lnSpc>
                          <a:spcPct val="150000"/>
                        </a:lnSpc>
                        <a:spcAft>
                          <a:spcPts val="1000"/>
                        </a:spcAft>
                      </a:pPr>
                      <a:r>
                        <a:rPr lang="ru-RU" sz="600">
                          <a:effectLst/>
                        </a:rPr>
                        <a:t>2.</a:t>
                      </a:r>
                      <a:endParaRPr lang="ru-RU" sz="600">
                        <a:effectLst/>
                        <a:latin typeface="Calibri" panose="020F0502020204030204" pitchFamily="34" charset="0"/>
                        <a:cs typeface="Times New Roman" panose="02020603050405020304" pitchFamily="18" charset="0"/>
                      </a:endParaRPr>
                    </a:p>
                  </a:txBody>
                  <a:tcPr marL="34708" marR="34708" marT="0" marB="0"/>
                </a:tc>
                <a:tc>
                  <a:txBody>
                    <a:bodyPr/>
                    <a:lstStyle/>
                    <a:p>
                      <a:pPr algn="just">
                        <a:lnSpc>
                          <a:spcPct val="150000"/>
                        </a:lnSpc>
                        <a:spcAft>
                          <a:spcPts val="1000"/>
                        </a:spcAft>
                      </a:pPr>
                      <a:r>
                        <a:rPr lang="ru-RU" sz="1100" dirty="0">
                          <a:effectLst/>
                          <a:latin typeface="Times New Roman" panose="02020603050405020304" pitchFamily="18" charset="0"/>
                          <a:cs typeface="Times New Roman" panose="02020603050405020304" pitchFamily="18" charset="0"/>
                        </a:rPr>
                        <a:t>Международная онлайн-конференция образовательного центра «Педагоги Ум»</a:t>
                      </a:r>
                    </a:p>
                    <a:p>
                      <a:pPr algn="just">
                        <a:lnSpc>
                          <a:spcPct val="150000"/>
                        </a:lnSpc>
                        <a:spcAft>
                          <a:spcPts val="1000"/>
                        </a:spcAft>
                      </a:pPr>
                      <a:r>
                        <a:rPr lang="ru-RU" sz="1100" dirty="0">
                          <a:effectLst/>
                          <a:latin typeface="Times New Roman" panose="02020603050405020304" pitchFamily="18" charset="0"/>
                          <a:cs typeface="Times New Roman" panose="02020603050405020304" pitchFamily="18" charset="0"/>
                        </a:rPr>
                        <a:t>номинация: «Сохраним природу родного края».</a:t>
                      </a:r>
                    </a:p>
                    <a:p>
                      <a:pPr algn="just">
                        <a:lnSpc>
                          <a:spcPct val="150000"/>
                        </a:lnSpc>
                        <a:spcAft>
                          <a:spcPts val="1000"/>
                        </a:spcAft>
                      </a:pPr>
                      <a:r>
                        <a:rPr lang="ru-RU" sz="1100" dirty="0">
                          <a:effectLst/>
                          <a:latin typeface="Times New Roman" panose="02020603050405020304" pitchFamily="18" charset="0"/>
                          <a:cs typeface="Times New Roman" panose="02020603050405020304" pitchFamily="18" charset="0"/>
                        </a:rPr>
                        <a:t>Тема выступления «Формирование экологической культуры младших школьников на основе краеведческого материала»</a:t>
                      </a:r>
                    </a:p>
                  </a:txBody>
                  <a:tcPr marL="34708" marR="34708" marT="0" marB="0"/>
                </a:tc>
                <a:tc>
                  <a:txBody>
                    <a:bodyPr/>
                    <a:lstStyle/>
                    <a:p>
                      <a:pPr algn="just">
                        <a:lnSpc>
                          <a:spcPct val="150000"/>
                        </a:lnSpc>
                        <a:spcAft>
                          <a:spcPts val="1000"/>
                        </a:spcAft>
                      </a:pPr>
                      <a:r>
                        <a:rPr lang="ru-RU" sz="1100" dirty="0">
                          <a:effectLst/>
                          <a:latin typeface="Times New Roman" panose="02020603050405020304" pitchFamily="18" charset="0"/>
                          <a:cs typeface="Times New Roman" panose="02020603050405020304" pitchFamily="18" charset="0"/>
                        </a:rPr>
                        <a:t>Веденеева Л.Н.</a:t>
                      </a:r>
                    </a:p>
                  </a:txBody>
                  <a:tcPr marL="34708" marR="34708" marT="0" marB="0"/>
                </a:tc>
                <a:tc>
                  <a:txBody>
                    <a:bodyPr/>
                    <a:lstStyle/>
                    <a:p>
                      <a:pPr algn="just">
                        <a:lnSpc>
                          <a:spcPct val="150000"/>
                        </a:lnSpc>
                        <a:spcAft>
                          <a:spcPts val="1000"/>
                        </a:spcAft>
                      </a:pPr>
                      <a:r>
                        <a:rPr lang="ru-RU" sz="1000" dirty="0">
                          <a:effectLst/>
                          <a:latin typeface="Times New Roman" panose="02020603050405020304" pitchFamily="18" charset="0"/>
                          <a:cs typeface="Times New Roman" panose="02020603050405020304" pitchFamily="18" charset="0"/>
                        </a:rPr>
                        <a:t>выступление</a:t>
                      </a:r>
                    </a:p>
                  </a:txBody>
                  <a:tcPr marL="34708" marR="34708" marT="0" marB="0"/>
                </a:tc>
                <a:extLst>
                  <a:ext uri="{0D108BD9-81ED-4DB2-BD59-A6C34878D82A}">
                    <a16:rowId xmlns:a16="http://schemas.microsoft.com/office/drawing/2014/main" val="3882440060"/>
                  </a:ext>
                </a:extLst>
              </a:tr>
              <a:tr h="175574">
                <a:tc gridSpan="4">
                  <a:txBody>
                    <a:bodyPr/>
                    <a:lstStyle/>
                    <a:p>
                      <a:pPr algn="ctr">
                        <a:lnSpc>
                          <a:spcPct val="150000"/>
                        </a:lnSpc>
                        <a:spcAft>
                          <a:spcPts val="1000"/>
                        </a:spcAft>
                      </a:pPr>
                      <a:r>
                        <a:rPr lang="ru-RU" sz="1100" dirty="0">
                          <a:effectLst/>
                          <a:latin typeface="Times New Roman" panose="02020603050405020304" pitchFamily="18" charset="0"/>
                          <a:cs typeface="Times New Roman" panose="02020603050405020304" pitchFamily="18" charset="0"/>
                        </a:rPr>
                        <a:t>Всероссийский уровень</a:t>
                      </a:r>
                    </a:p>
                  </a:txBody>
                  <a:tcPr marL="34708" marR="34708" marT="0" marB="0"/>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2088997661"/>
                  </a:ext>
                </a:extLst>
              </a:tr>
              <a:tr h="526722">
                <a:tc>
                  <a:txBody>
                    <a:bodyPr/>
                    <a:lstStyle/>
                    <a:p>
                      <a:pPr algn="just">
                        <a:lnSpc>
                          <a:spcPct val="150000"/>
                        </a:lnSpc>
                        <a:spcAft>
                          <a:spcPts val="1000"/>
                        </a:spcAft>
                      </a:pPr>
                      <a:r>
                        <a:rPr lang="ru-RU" sz="600">
                          <a:effectLst/>
                        </a:rPr>
                        <a:t>1.</a:t>
                      </a:r>
                      <a:endParaRPr lang="ru-RU" sz="600">
                        <a:effectLst/>
                        <a:latin typeface="Calibri" panose="020F0502020204030204" pitchFamily="34" charset="0"/>
                        <a:cs typeface="Times New Roman" panose="02020603050405020304" pitchFamily="18" charset="0"/>
                      </a:endParaRPr>
                    </a:p>
                  </a:txBody>
                  <a:tcPr marL="34708" marR="34708" marT="0" marB="0"/>
                </a:tc>
                <a:tc>
                  <a:txBody>
                    <a:bodyPr/>
                    <a:lstStyle/>
                    <a:p>
                      <a:pPr algn="just">
                        <a:lnSpc>
                          <a:spcPct val="150000"/>
                        </a:lnSpc>
                        <a:spcAft>
                          <a:spcPts val="1000"/>
                        </a:spcAft>
                      </a:pPr>
                      <a:r>
                        <a:rPr lang="ru-RU" sz="1100" dirty="0">
                          <a:effectLst/>
                          <a:latin typeface="Times New Roman" panose="02020603050405020304" pitchFamily="18" charset="0"/>
                          <a:cs typeface="Times New Roman" panose="02020603050405020304" pitchFamily="18" charset="0"/>
                        </a:rPr>
                        <a:t>Всероссийский конкурс молодёжных образовательных проектов «Территория культуры» Тема: «Читающий класс»</a:t>
                      </a:r>
                    </a:p>
                  </a:txBody>
                  <a:tcPr marL="34708" marR="34708" marT="0" marB="0"/>
                </a:tc>
                <a:tc>
                  <a:txBody>
                    <a:bodyPr/>
                    <a:lstStyle/>
                    <a:p>
                      <a:pPr algn="just">
                        <a:lnSpc>
                          <a:spcPct val="150000"/>
                        </a:lnSpc>
                        <a:spcAft>
                          <a:spcPts val="1000"/>
                        </a:spcAft>
                      </a:pPr>
                      <a:r>
                        <a:rPr lang="ru-RU" sz="1100" dirty="0" err="1">
                          <a:effectLst/>
                          <a:latin typeface="Times New Roman" panose="02020603050405020304" pitchFamily="18" charset="0"/>
                          <a:cs typeface="Times New Roman" panose="02020603050405020304" pitchFamily="18" charset="0"/>
                        </a:rPr>
                        <a:t>Коузова</a:t>
                      </a:r>
                      <a:r>
                        <a:rPr lang="ru-RU" sz="1100" dirty="0">
                          <a:effectLst/>
                          <a:latin typeface="Times New Roman" panose="02020603050405020304" pitchFamily="18" charset="0"/>
                          <a:cs typeface="Times New Roman" panose="02020603050405020304" pitchFamily="18" charset="0"/>
                        </a:rPr>
                        <a:t> М.А.</a:t>
                      </a:r>
                    </a:p>
                  </a:txBody>
                  <a:tcPr marL="34708" marR="34708" marT="0" marB="0"/>
                </a:tc>
                <a:tc>
                  <a:txBody>
                    <a:bodyPr/>
                    <a:lstStyle/>
                    <a:p>
                      <a:pPr algn="just">
                        <a:lnSpc>
                          <a:spcPct val="150000"/>
                        </a:lnSpc>
                        <a:spcAft>
                          <a:spcPts val="1000"/>
                        </a:spcAft>
                      </a:pPr>
                      <a:r>
                        <a:rPr lang="ru-RU" sz="1000" dirty="0">
                          <a:effectLst/>
                          <a:latin typeface="Times New Roman" panose="02020603050405020304" pitchFamily="18" charset="0"/>
                          <a:cs typeface="Times New Roman" panose="02020603050405020304" pitchFamily="18" charset="0"/>
                        </a:rPr>
                        <a:t>выступление</a:t>
                      </a:r>
                    </a:p>
                  </a:txBody>
                  <a:tcPr marL="34708" marR="34708" marT="0" marB="0"/>
                </a:tc>
                <a:extLst>
                  <a:ext uri="{0D108BD9-81ED-4DB2-BD59-A6C34878D82A}">
                    <a16:rowId xmlns:a16="http://schemas.microsoft.com/office/drawing/2014/main" val="819270343"/>
                  </a:ext>
                </a:extLst>
              </a:tr>
              <a:tr h="175574">
                <a:tc gridSpan="4">
                  <a:txBody>
                    <a:bodyPr/>
                    <a:lstStyle/>
                    <a:p>
                      <a:pPr algn="ctr">
                        <a:lnSpc>
                          <a:spcPct val="150000"/>
                        </a:lnSpc>
                        <a:spcAft>
                          <a:spcPts val="1000"/>
                        </a:spcAft>
                      </a:pPr>
                      <a:r>
                        <a:rPr lang="ru-RU" sz="1100" dirty="0">
                          <a:effectLst/>
                          <a:latin typeface="Times New Roman" panose="02020603050405020304" pitchFamily="18" charset="0"/>
                          <a:cs typeface="Times New Roman" panose="02020603050405020304" pitchFamily="18" charset="0"/>
                        </a:rPr>
                        <a:t>Региональный уровень</a:t>
                      </a:r>
                    </a:p>
                  </a:txBody>
                  <a:tcPr marL="34708" marR="34708" marT="0" marB="0"/>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4631951"/>
                  </a:ext>
                </a:extLst>
              </a:tr>
              <a:tr h="1404592">
                <a:tc>
                  <a:txBody>
                    <a:bodyPr/>
                    <a:lstStyle/>
                    <a:p>
                      <a:pPr algn="just">
                        <a:lnSpc>
                          <a:spcPct val="150000"/>
                        </a:lnSpc>
                        <a:spcAft>
                          <a:spcPts val="1000"/>
                        </a:spcAft>
                      </a:pPr>
                      <a:r>
                        <a:rPr lang="ru-RU" sz="600">
                          <a:effectLst/>
                        </a:rPr>
                        <a:t>1.</a:t>
                      </a:r>
                      <a:endParaRPr lang="ru-RU" sz="600">
                        <a:effectLst/>
                        <a:latin typeface="Calibri" panose="020F0502020204030204" pitchFamily="34" charset="0"/>
                        <a:cs typeface="Times New Roman" panose="02020603050405020304" pitchFamily="18" charset="0"/>
                      </a:endParaRPr>
                    </a:p>
                  </a:txBody>
                  <a:tcPr marL="34708" marR="34708" marT="0" marB="0"/>
                </a:tc>
                <a:tc>
                  <a:txBody>
                    <a:bodyPr/>
                    <a:lstStyle/>
                    <a:p>
                      <a:pPr algn="just">
                        <a:lnSpc>
                          <a:spcPct val="150000"/>
                        </a:lnSpc>
                        <a:spcAft>
                          <a:spcPts val="1000"/>
                        </a:spcAft>
                      </a:pPr>
                      <a:r>
                        <a:rPr lang="ru-RU" sz="1100" dirty="0">
                          <a:effectLst/>
                          <a:latin typeface="Times New Roman" panose="02020603050405020304" pitchFamily="18" charset="0"/>
                          <a:cs typeface="Times New Roman" panose="02020603050405020304" pitchFamily="18" charset="0"/>
                        </a:rPr>
                        <a:t>Заседание МО педагогов краеведческого профиля «Организация активного познания обучающимися исторического, культурного и природного наследия родного края». Тема выступления «Экскурсия как одна из форм организации активного познания школьниками исторического, культурного и природного наследия родного края».</a:t>
                      </a:r>
                    </a:p>
                  </a:txBody>
                  <a:tcPr marL="34708" marR="34708" marT="0" marB="0"/>
                </a:tc>
                <a:tc>
                  <a:txBody>
                    <a:bodyPr/>
                    <a:lstStyle/>
                    <a:p>
                      <a:pPr algn="just">
                        <a:lnSpc>
                          <a:spcPct val="150000"/>
                        </a:lnSpc>
                        <a:spcAft>
                          <a:spcPts val="1000"/>
                        </a:spcAft>
                      </a:pPr>
                      <a:r>
                        <a:rPr lang="ru-RU" sz="1100" dirty="0">
                          <a:effectLst/>
                          <a:latin typeface="Times New Roman" panose="02020603050405020304" pitchFamily="18" charset="0"/>
                          <a:cs typeface="Times New Roman" panose="02020603050405020304" pitchFamily="18" charset="0"/>
                        </a:rPr>
                        <a:t>Веденеева Л.Н.</a:t>
                      </a:r>
                    </a:p>
                  </a:txBody>
                  <a:tcPr marL="34708" marR="34708" marT="0" marB="0"/>
                </a:tc>
                <a:tc>
                  <a:txBody>
                    <a:bodyPr/>
                    <a:lstStyle/>
                    <a:p>
                      <a:pPr algn="just">
                        <a:lnSpc>
                          <a:spcPct val="150000"/>
                        </a:lnSpc>
                        <a:spcAft>
                          <a:spcPts val="1000"/>
                        </a:spcAft>
                      </a:pPr>
                      <a:r>
                        <a:rPr lang="ru-RU" sz="1000" dirty="0">
                          <a:effectLst/>
                          <a:latin typeface="Times New Roman" panose="02020603050405020304" pitchFamily="18" charset="0"/>
                          <a:cs typeface="Times New Roman" panose="02020603050405020304" pitchFamily="18" charset="0"/>
                        </a:rPr>
                        <a:t>выступление</a:t>
                      </a:r>
                    </a:p>
                  </a:txBody>
                  <a:tcPr marL="34708" marR="34708" marT="0" marB="0"/>
                </a:tc>
                <a:extLst>
                  <a:ext uri="{0D108BD9-81ED-4DB2-BD59-A6C34878D82A}">
                    <a16:rowId xmlns:a16="http://schemas.microsoft.com/office/drawing/2014/main" val="319734206"/>
                  </a:ext>
                </a:extLst>
              </a:tr>
              <a:tr h="175574">
                <a:tc gridSpan="4">
                  <a:txBody>
                    <a:bodyPr/>
                    <a:lstStyle/>
                    <a:p>
                      <a:pPr algn="ctr">
                        <a:lnSpc>
                          <a:spcPct val="150000"/>
                        </a:lnSpc>
                        <a:spcAft>
                          <a:spcPts val="1000"/>
                        </a:spcAft>
                      </a:pPr>
                      <a:r>
                        <a:rPr lang="ru-RU" sz="1100" dirty="0">
                          <a:effectLst/>
                          <a:latin typeface="Times New Roman" panose="02020603050405020304" pitchFamily="18" charset="0"/>
                          <a:cs typeface="Times New Roman" panose="02020603050405020304" pitchFamily="18" charset="0"/>
                        </a:rPr>
                        <a:t>Муниципальный уровень</a:t>
                      </a:r>
                    </a:p>
                  </a:txBody>
                  <a:tcPr marL="34708" marR="34708" marT="0" marB="0"/>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3583208815"/>
                  </a:ext>
                </a:extLst>
              </a:tr>
              <a:tr h="1157777">
                <a:tc>
                  <a:txBody>
                    <a:bodyPr/>
                    <a:lstStyle/>
                    <a:p>
                      <a:pPr algn="just">
                        <a:lnSpc>
                          <a:spcPct val="150000"/>
                        </a:lnSpc>
                        <a:spcAft>
                          <a:spcPts val="1000"/>
                        </a:spcAft>
                      </a:pPr>
                      <a:r>
                        <a:rPr lang="ru-RU" sz="600">
                          <a:effectLst/>
                        </a:rPr>
                        <a:t>1.</a:t>
                      </a:r>
                      <a:endParaRPr lang="ru-RU" sz="600">
                        <a:effectLst/>
                        <a:latin typeface="Calibri" panose="020F0502020204030204" pitchFamily="34" charset="0"/>
                        <a:cs typeface="Times New Roman" panose="02020603050405020304" pitchFamily="18" charset="0"/>
                      </a:endParaRPr>
                    </a:p>
                  </a:txBody>
                  <a:tcPr marL="34708" marR="34708" marT="0" marB="0"/>
                </a:tc>
                <a:tc>
                  <a:txBody>
                    <a:bodyPr/>
                    <a:lstStyle/>
                    <a:p>
                      <a:pPr algn="just">
                        <a:lnSpc>
                          <a:spcPct val="150000"/>
                        </a:lnSpc>
                        <a:spcAft>
                          <a:spcPts val="1000"/>
                        </a:spcAft>
                      </a:pPr>
                      <a:r>
                        <a:rPr lang="ru-RU" sz="1100" dirty="0">
                          <a:effectLst/>
                          <a:latin typeface="Times New Roman" panose="02020603050405020304" pitchFamily="18" charset="0"/>
                          <a:cs typeface="Times New Roman" panose="02020603050405020304" pitchFamily="18" charset="0"/>
                        </a:rPr>
                        <a:t>Научно-практическая конференция педагогов</a:t>
                      </a:r>
                    </a:p>
                    <a:p>
                      <a:pPr algn="just">
                        <a:lnSpc>
                          <a:spcPct val="150000"/>
                        </a:lnSpc>
                        <a:spcAft>
                          <a:spcPts val="1000"/>
                        </a:spcAft>
                      </a:pPr>
                      <a:r>
                        <a:rPr lang="ru-RU" sz="1100" dirty="0">
                          <a:effectLst/>
                          <a:latin typeface="Times New Roman" panose="02020603050405020304" pitchFamily="18" charset="0"/>
                          <a:cs typeface="Times New Roman" panose="02020603050405020304" pitchFamily="18" charset="0"/>
                        </a:rPr>
                        <a:t>УМР «Обучение и воспитание: методики и</a:t>
                      </a:r>
                    </a:p>
                    <a:p>
                      <a:pPr algn="just">
                        <a:lnSpc>
                          <a:spcPct val="150000"/>
                        </a:lnSpc>
                        <a:spcAft>
                          <a:spcPts val="1000"/>
                        </a:spcAft>
                      </a:pPr>
                      <a:r>
                        <a:rPr lang="ru-RU" sz="1100" dirty="0">
                          <a:effectLst/>
                          <a:latin typeface="Times New Roman" panose="02020603050405020304" pitchFamily="18" charset="0"/>
                          <a:cs typeface="Times New Roman" panose="02020603050405020304" pitchFamily="18" charset="0"/>
                        </a:rPr>
                        <a:t>практики деятельности педагога в условиях</a:t>
                      </a:r>
                    </a:p>
                    <a:p>
                      <a:pPr algn="just">
                        <a:lnSpc>
                          <a:spcPct val="150000"/>
                        </a:lnSpc>
                        <a:spcAft>
                          <a:spcPts val="1000"/>
                        </a:spcAft>
                      </a:pPr>
                      <a:r>
                        <a:rPr lang="ru-RU" sz="1100" dirty="0">
                          <a:effectLst/>
                          <a:latin typeface="Times New Roman" panose="02020603050405020304" pitchFamily="18" charset="0"/>
                          <a:cs typeface="Times New Roman" panose="02020603050405020304" pitchFamily="18" charset="0"/>
                        </a:rPr>
                        <a:t>реализации требований ФГОС»</a:t>
                      </a:r>
                    </a:p>
                  </a:txBody>
                  <a:tcPr marL="34708" marR="34708" marT="0" marB="0"/>
                </a:tc>
                <a:tc>
                  <a:txBody>
                    <a:bodyPr/>
                    <a:lstStyle/>
                    <a:p>
                      <a:pPr algn="just">
                        <a:lnSpc>
                          <a:spcPct val="150000"/>
                        </a:lnSpc>
                        <a:spcAft>
                          <a:spcPts val="1000"/>
                        </a:spcAft>
                      </a:pPr>
                      <a:r>
                        <a:rPr lang="ru-RU" sz="1100" dirty="0">
                          <a:effectLst/>
                          <a:latin typeface="Times New Roman" panose="02020603050405020304" pitchFamily="18" charset="0"/>
                          <a:cs typeface="Times New Roman" panose="02020603050405020304" pitchFamily="18" charset="0"/>
                        </a:rPr>
                        <a:t>Яблокова Н.А</a:t>
                      </a:r>
                    </a:p>
                    <a:p>
                      <a:pPr algn="just">
                        <a:lnSpc>
                          <a:spcPct val="150000"/>
                        </a:lnSpc>
                        <a:spcAft>
                          <a:spcPts val="1000"/>
                        </a:spcAft>
                      </a:pPr>
                      <a:r>
                        <a:rPr lang="ru-RU" sz="1100" dirty="0" err="1">
                          <a:effectLst/>
                          <a:latin typeface="Times New Roman" panose="02020603050405020304" pitchFamily="18" charset="0"/>
                          <a:cs typeface="Times New Roman" panose="02020603050405020304" pitchFamily="18" charset="0"/>
                        </a:rPr>
                        <a:t>Коузова</a:t>
                      </a:r>
                      <a:r>
                        <a:rPr lang="ru-RU" sz="1100" dirty="0">
                          <a:effectLst/>
                          <a:latin typeface="Times New Roman" panose="02020603050405020304" pitchFamily="18" charset="0"/>
                          <a:cs typeface="Times New Roman" panose="02020603050405020304" pitchFamily="18" charset="0"/>
                        </a:rPr>
                        <a:t> М.А.</a:t>
                      </a:r>
                    </a:p>
                  </a:txBody>
                  <a:tcPr marL="34708" marR="34708" marT="0" marB="0"/>
                </a:tc>
                <a:tc>
                  <a:txBody>
                    <a:bodyPr/>
                    <a:lstStyle/>
                    <a:p>
                      <a:pPr algn="just">
                        <a:lnSpc>
                          <a:spcPct val="150000"/>
                        </a:lnSpc>
                        <a:spcAft>
                          <a:spcPts val="1000"/>
                        </a:spcAft>
                      </a:pPr>
                      <a:r>
                        <a:rPr lang="ru-RU" sz="1000" dirty="0">
                          <a:effectLst/>
                          <a:latin typeface="Times New Roman" panose="02020603050405020304" pitchFamily="18" charset="0"/>
                          <a:cs typeface="Times New Roman" panose="02020603050405020304" pitchFamily="18" charset="0"/>
                        </a:rPr>
                        <a:t>выступление</a:t>
                      </a:r>
                    </a:p>
                  </a:txBody>
                  <a:tcPr marL="34708" marR="34708" marT="0" marB="0"/>
                </a:tc>
                <a:extLst>
                  <a:ext uri="{0D108BD9-81ED-4DB2-BD59-A6C34878D82A}">
                    <a16:rowId xmlns:a16="http://schemas.microsoft.com/office/drawing/2014/main" val="406016259"/>
                  </a:ext>
                </a:extLst>
              </a:tr>
            </a:tbl>
          </a:graphicData>
        </a:graphic>
      </p:graphicFrame>
      <p:pic>
        <p:nvPicPr>
          <p:cNvPr id="6" name="Рисунок 5"/>
          <p:cNvPicPr>
            <a:picLocks noChangeAspect="1"/>
          </p:cNvPicPr>
          <p:nvPr/>
        </p:nvPicPr>
        <p:blipFill>
          <a:blip r:embed="rId2"/>
          <a:stretch>
            <a:fillRect/>
          </a:stretch>
        </p:blipFill>
        <p:spPr>
          <a:xfrm>
            <a:off x="1520978" y="3442858"/>
            <a:ext cx="2950720" cy="3005588"/>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634516"/>
          </a:xfrm>
        </p:spPr>
        <p:txBody>
          <a:bodyPr>
            <a:normAutofit/>
          </a:bodyPr>
          <a:lstStyle/>
          <a:p>
            <a:pPr algn="ctr"/>
            <a:r>
              <a:rPr lang="ru-RU" sz="3200" b="1" dirty="0">
                <a:latin typeface="Times New Roman" panose="02020603050405020304" pitchFamily="18" charset="0"/>
                <a:cs typeface="Times New Roman" panose="02020603050405020304" pitchFamily="18" charset="0"/>
              </a:rPr>
              <a:t>Курсы ПК</a:t>
            </a:r>
          </a:p>
        </p:txBody>
      </p:sp>
      <p:graphicFrame>
        <p:nvGraphicFramePr>
          <p:cNvPr id="4" name="Объект 3"/>
          <p:cNvGraphicFramePr>
            <a:graphicFrameLocks noGrp="1"/>
          </p:cNvGraphicFramePr>
          <p:nvPr>
            <p:ph idx="1"/>
            <p:extLst>
              <p:ext uri="{D42A27DB-BD31-4B8C-83A1-F6EECF244321}">
                <p14:modId xmlns:p14="http://schemas.microsoft.com/office/powerpoint/2010/main" val="4258923768"/>
              </p:ext>
            </p:extLst>
          </p:nvPr>
        </p:nvGraphicFramePr>
        <p:xfrm>
          <a:off x="1505966" y="1095771"/>
          <a:ext cx="4590034" cy="5593080"/>
        </p:xfrm>
        <a:graphic>
          <a:graphicData uri="http://schemas.openxmlformats.org/drawingml/2006/table">
            <a:tbl>
              <a:tblPr firstRow="1" firstCol="1" bandRow="1">
                <a:tableStyleId>{5C22544A-7EE6-4342-B048-85BDC9FD1C3A}</a:tableStyleId>
              </a:tblPr>
              <a:tblGrid>
                <a:gridCol w="326106">
                  <a:extLst>
                    <a:ext uri="{9D8B030D-6E8A-4147-A177-3AD203B41FA5}">
                      <a16:colId xmlns:a16="http://schemas.microsoft.com/office/drawing/2014/main" val="1216460271"/>
                    </a:ext>
                  </a:extLst>
                </a:gridCol>
                <a:gridCol w="2429582">
                  <a:extLst>
                    <a:ext uri="{9D8B030D-6E8A-4147-A177-3AD203B41FA5}">
                      <a16:colId xmlns:a16="http://schemas.microsoft.com/office/drawing/2014/main" val="2303394730"/>
                    </a:ext>
                  </a:extLst>
                </a:gridCol>
                <a:gridCol w="1049190">
                  <a:extLst>
                    <a:ext uri="{9D8B030D-6E8A-4147-A177-3AD203B41FA5}">
                      <a16:colId xmlns:a16="http://schemas.microsoft.com/office/drawing/2014/main" val="2332315402"/>
                    </a:ext>
                  </a:extLst>
                </a:gridCol>
                <a:gridCol w="785156">
                  <a:extLst>
                    <a:ext uri="{9D8B030D-6E8A-4147-A177-3AD203B41FA5}">
                      <a16:colId xmlns:a16="http://schemas.microsoft.com/office/drawing/2014/main" val="1010139048"/>
                    </a:ext>
                  </a:extLst>
                </a:gridCol>
              </a:tblGrid>
              <a:tr h="0">
                <a:tc>
                  <a:txBody>
                    <a:bodyPr/>
                    <a:lstStyle/>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1.</a:t>
                      </a:r>
                    </a:p>
                  </a:txBody>
                  <a:tcPr marL="68580" marR="68580" marT="0" marB="0"/>
                </a:tc>
                <a:tc>
                  <a:txBody>
                    <a:bodyPr/>
                    <a:lstStyle/>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«Разговоры о важном», система работы классного руководителя</a:t>
                      </a:r>
                    </a:p>
                  </a:txBody>
                  <a:tcPr marL="68580" marR="68580" marT="0" marB="0"/>
                </a:tc>
                <a:tc>
                  <a:txBody>
                    <a:bodyPr/>
                    <a:lstStyle/>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Галкина О.В. Соколова О.Ю</a:t>
                      </a:r>
                    </a:p>
                  </a:txBody>
                  <a:tcPr marL="68580" marR="68580" marT="0" marB="0"/>
                </a:tc>
                <a:tc>
                  <a:txBody>
                    <a:bodyPr/>
                    <a:lstStyle/>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 </a:t>
                      </a:r>
                    </a:p>
                  </a:txBody>
                  <a:tcPr marL="68580" marR="68580" marT="0" marB="0"/>
                </a:tc>
                <a:extLst>
                  <a:ext uri="{0D108BD9-81ED-4DB2-BD59-A6C34878D82A}">
                    <a16:rowId xmlns:a16="http://schemas.microsoft.com/office/drawing/2014/main" val="772237561"/>
                  </a:ext>
                </a:extLst>
              </a:tr>
              <a:tr h="0">
                <a:tc>
                  <a:txBody>
                    <a:bodyPr/>
                    <a:lstStyle/>
                    <a:p>
                      <a:pPr algn="just">
                        <a:lnSpc>
                          <a:spcPct val="150000"/>
                        </a:lnSpc>
                        <a:spcAft>
                          <a:spcPts val="1000"/>
                        </a:spcAft>
                      </a:pPr>
                      <a:r>
                        <a:rPr lang="ru-RU" sz="1200">
                          <a:effectLst/>
                          <a:latin typeface="Times New Roman" panose="02020603050405020304" pitchFamily="18" charset="0"/>
                          <a:cs typeface="Times New Roman" panose="02020603050405020304" pitchFamily="18" charset="0"/>
                        </a:rPr>
                        <a:t>2.</a:t>
                      </a:r>
                    </a:p>
                  </a:txBody>
                  <a:tcPr marL="68580" marR="68580" marT="0" marB="0"/>
                </a:tc>
                <a:tc>
                  <a:txBody>
                    <a:bodyPr/>
                    <a:lstStyle/>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Использование современного учебного оборудования в ЦО естественной и технологической направленности «Точка роста»</a:t>
                      </a:r>
                    </a:p>
                  </a:txBody>
                  <a:tcPr marL="68580" marR="68580" marT="0" marB="0"/>
                </a:tc>
                <a:tc>
                  <a:txBody>
                    <a:bodyPr/>
                    <a:lstStyle/>
                    <a:p>
                      <a:pPr algn="just">
                        <a:lnSpc>
                          <a:spcPct val="150000"/>
                        </a:lnSpc>
                        <a:spcAft>
                          <a:spcPts val="1000"/>
                        </a:spcAft>
                      </a:pPr>
                      <a:r>
                        <a:rPr lang="ru-RU" sz="1200">
                          <a:effectLst/>
                          <a:latin typeface="Times New Roman" panose="02020603050405020304" pitchFamily="18" charset="0"/>
                          <a:cs typeface="Times New Roman" panose="02020603050405020304" pitchFamily="18" charset="0"/>
                        </a:rPr>
                        <a:t>Галкина О.В.</a:t>
                      </a:r>
                    </a:p>
                  </a:txBody>
                  <a:tcPr marL="68580" marR="68580" marT="0" marB="0"/>
                </a:tc>
                <a:tc>
                  <a:txBody>
                    <a:bodyPr/>
                    <a:lstStyle/>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 </a:t>
                      </a:r>
                    </a:p>
                  </a:txBody>
                  <a:tcPr marL="68580" marR="68580" marT="0" marB="0"/>
                </a:tc>
                <a:extLst>
                  <a:ext uri="{0D108BD9-81ED-4DB2-BD59-A6C34878D82A}">
                    <a16:rowId xmlns:a16="http://schemas.microsoft.com/office/drawing/2014/main" val="3845746258"/>
                  </a:ext>
                </a:extLst>
              </a:tr>
              <a:tr h="0">
                <a:tc>
                  <a:txBody>
                    <a:bodyPr/>
                    <a:lstStyle/>
                    <a:p>
                      <a:pPr algn="just">
                        <a:lnSpc>
                          <a:spcPct val="150000"/>
                        </a:lnSpc>
                        <a:spcAft>
                          <a:spcPts val="1000"/>
                        </a:spcAft>
                      </a:pPr>
                      <a:r>
                        <a:rPr lang="ru-RU" sz="1200">
                          <a:effectLst/>
                          <a:latin typeface="Times New Roman" panose="02020603050405020304" pitchFamily="18" charset="0"/>
                          <a:cs typeface="Times New Roman" panose="02020603050405020304" pitchFamily="18" charset="0"/>
                        </a:rPr>
                        <a:t>3.</a:t>
                      </a:r>
                    </a:p>
                  </a:txBody>
                  <a:tcPr marL="68580" marR="68580" marT="0" marB="0"/>
                </a:tc>
                <a:tc>
                  <a:txBody>
                    <a:bodyPr/>
                    <a:lstStyle/>
                    <a:p>
                      <a:pPr algn="just">
                        <a:lnSpc>
                          <a:spcPct val="150000"/>
                        </a:lnSpc>
                        <a:spcAft>
                          <a:spcPts val="1000"/>
                        </a:spcAft>
                      </a:pPr>
                      <a:r>
                        <a:rPr lang="ru-RU" sz="1200">
                          <a:effectLst/>
                          <a:latin typeface="Times New Roman" panose="02020603050405020304" pitchFamily="18" charset="0"/>
                          <a:cs typeface="Times New Roman" panose="02020603050405020304" pitchFamily="18" charset="0"/>
                        </a:rPr>
                        <a:t>Реализация требований обновлённых ФГОС НОО и ФГОС ООО в работе учителя.</a:t>
                      </a:r>
                    </a:p>
                  </a:txBody>
                  <a:tcPr marL="68580" marR="68580" marT="0" marB="0"/>
                </a:tc>
                <a:tc>
                  <a:txBody>
                    <a:bodyPr/>
                    <a:lstStyle/>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Липина В.А.</a:t>
                      </a:r>
                    </a:p>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Веденеева Л.Н.</a:t>
                      </a:r>
                    </a:p>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Белянчикова И.Л.</a:t>
                      </a:r>
                    </a:p>
                    <a:p>
                      <a:pPr algn="just">
                        <a:lnSpc>
                          <a:spcPct val="150000"/>
                        </a:lnSpc>
                        <a:spcAft>
                          <a:spcPts val="1000"/>
                        </a:spcAft>
                      </a:pPr>
                      <a:r>
                        <a:rPr lang="ru-RU" sz="1200" dirty="0" err="1">
                          <a:effectLst/>
                          <a:latin typeface="Times New Roman" panose="02020603050405020304" pitchFamily="18" charset="0"/>
                          <a:cs typeface="Times New Roman" panose="02020603050405020304" pitchFamily="18" charset="0"/>
                        </a:rPr>
                        <a:t>Коузова</a:t>
                      </a:r>
                      <a:r>
                        <a:rPr lang="ru-RU" sz="1200" dirty="0">
                          <a:effectLst/>
                          <a:latin typeface="Times New Roman" panose="02020603050405020304" pitchFamily="18" charset="0"/>
                          <a:cs typeface="Times New Roman" panose="02020603050405020304" pitchFamily="18" charset="0"/>
                        </a:rPr>
                        <a:t> М.А.</a:t>
                      </a:r>
                    </a:p>
                  </a:txBody>
                  <a:tcPr marL="68580" marR="68580" marT="0" marB="0"/>
                </a:tc>
                <a:tc>
                  <a:txBody>
                    <a:bodyPr/>
                    <a:lstStyle/>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 </a:t>
                      </a:r>
                    </a:p>
                  </a:txBody>
                  <a:tcPr marL="68580" marR="68580" marT="0" marB="0"/>
                </a:tc>
                <a:extLst>
                  <a:ext uri="{0D108BD9-81ED-4DB2-BD59-A6C34878D82A}">
                    <a16:rowId xmlns:a16="http://schemas.microsoft.com/office/drawing/2014/main" val="3928753188"/>
                  </a:ext>
                </a:extLst>
              </a:tr>
              <a:tr h="0">
                <a:tc>
                  <a:txBody>
                    <a:bodyPr/>
                    <a:lstStyle/>
                    <a:p>
                      <a:pPr algn="just">
                        <a:lnSpc>
                          <a:spcPct val="150000"/>
                        </a:lnSpc>
                        <a:spcAft>
                          <a:spcPts val="1000"/>
                        </a:spcAft>
                      </a:pPr>
                      <a:r>
                        <a:rPr lang="ru-RU" sz="1200">
                          <a:effectLst/>
                          <a:latin typeface="Times New Roman" panose="02020603050405020304" pitchFamily="18" charset="0"/>
                          <a:cs typeface="Times New Roman" panose="02020603050405020304" pitchFamily="18" charset="0"/>
                        </a:rPr>
                        <a:t>4.</a:t>
                      </a:r>
                    </a:p>
                  </a:txBody>
                  <a:tcPr marL="68580" marR="68580" marT="0" marB="0"/>
                </a:tc>
                <a:tc>
                  <a:txBody>
                    <a:bodyPr/>
                    <a:lstStyle/>
                    <a:p>
                      <a:pPr algn="just">
                        <a:lnSpc>
                          <a:spcPct val="150000"/>
                        </a:lnSpc>
                        <a:spcAft>
                          <a:spcPts val="1000"/>
                        </a:spcAft>
                      </a:pPr>
                      <a:r>
                        <a:rPr lang="ru-RU" sz="1200">
                          <a:effectLst/>
                          <a:latin typeface="Times New Roman" panose="02020603050405020304" pitchFamily="18" charset="0"/>
                          <a:cs typeface="Times New Roman" panose="02020603050405020304" pitchFamily="18" charset="0"/>
                        </a:rPr>
                        <a:t>Организация внеурочной деятельности в соответствии с ФГОС.</a:t>
                      </a:r>
                    </a:p>
                  </a:txBody>
                  <a:tcPr marL="68580" marR="68580" marT="0" marB="0"/>
                </a:tc>
                <a:tc>
                  <a:txBody>
                    <a:bodyPr/>
                    <a:lstStyle/>
                    <a:p>
                      <a:pPr algn="just">
                        <a:lnSpc>
                          <a:spcPct val="150000"/>
                        </a:lnSpc>
                        <a:spcAft>
                          <a:spcPts val="1000"/>
                        </a:spcAft>
                      </a:pPr>
                      <a:r>
                        <a:rPr lang="ru-RU" sz="1200">
                          <a:effectLst/>
                          <a:latin typeface="Times New Roman" panose="02020603050405020304" pitchFamily="18" charset="0"/>
                          <a:cs typeface="Times New Roman" panose="02020603050405020304" pitchFamily="18" charset="0"/>
                        </a:rPr>
                        <a:t>Веденеева Л.Н.</a:t>
                      </a:r>
                    </a:p>
                  </a:txBody>
                  <a:tcPr marL="68580" marR="68580" marT="0" marB="0"/>
                </a:tc>
                <a:tc>
                  <a:txBody>
                    <a:bodyPr/>
                    <a:lstStyle/>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 </a:t>
                      </a:r>
                    </a:p>
                  </a:txBody>
                  <a:tcPr marL="68580" marR="68580" marT="0" marB="0"/>
                </a:tc>
                <a:extLst>
                  <a:ext uri="{0D108BD9-81ED-4DB2-BD59-A6C34878D82A}">
                    <a16:rowId xmlns:a16="http://schemas.microsoft.com/office/drawing/2014/main" val="4137623249"/>
                  </a:ext>
                </a:extLst>
              </a:tr>
              <a:tr h="0">
                <a:tc>
                  <a:txBody>
                    <a:bodyPr/>
                    <a:lstStyle/>
                    <a:p>
                      <a:pPr algn="just">
                        <a:lnSpc>
                          <a:spcPct val="150000"/>
                        </a:lnSpc>
                        <a:spcAft>
                          <a:spcPts val="1000"/>
                        </a:spcAft>
                      </a:pPr>
                      <a:r>
                        <a:rPr lang="ru-RU" sz="1200">
                          <a:effectLst/>
                          <a:latin typeface="Times New Roman" panose="02020603050405020304" pitchFamily="18" charset="0"/>
                          <a:cs typeface="Times New Roman" panose="02020603050405020304" pitchFamily="18" charset="0"/>
                        </a:rPr>
                        <a:t>5.</a:t>
                      </a:r>
                    </a:p>
                  </a:txBody>
                  <a:tcPr marL="68580" marR="68580" marT="0" marB="0"/>
                </a:tc>
                <a:tc>
                  <a:txBody>
                    <a:bodyPr/>
                    <a:lstStyle/>
                    <a:p>
                      <a:pPr algn="just">
                        <a:lnSpc>
                          <a:spcPct val="150000"/>
                        </a:lnSpc>
                        <a:spcAft>
                          <a:spcPts val="1000"/>
                        </a:spcAft>
                      </a:pPr>
                      <a:r>
                        <a:rPr lang="ru-RU" sz="1200">
                          <a:effectLst/>
                          <a:latin typeface="Times New Roman" panose="02020603050405020304" pitchFamily="18" charset="0"/>
                          <a:cs typeface="Times New Roman" panose="02020603050405020304" pitchFamily="18" charset="0"/>
                        </a:rPr>
                        <a:t>Инклюзивное образование для детей с ОВЗ и инвалидностью.</a:t>
                      </a:r>
                    </a:p>
                  </a:txBody>
                  <a:tcPr marL="68580" marR="68580" marT="0" marB="0"/>
                </a:tc>
                <a:tc>
                  <a:txBody>
                    <a:bodyPr/>
                    <a:lstStyle/>
                    <a:p>
                      <a:pPr algn="just">
                        <a:lnSpc>
                          <a:spcPct val="150000"/>
                        </a:lnSpc>
                        <a:spcAft>
                          <a:spcPts val="1000"/>
                        </a:spcAft>
                      </a:pPr>
                      <a:r>
                        <a:rPr lang="ru-RU" sz="1200">
                          <a:effectLst/>
                          <a:latin typeface="Times New Roman" panose="02020603050405020304" pitchFamily="18" charset="0"/>
                          <a:cs typeface="Times New Roman" panose="02020603050405020304" pitchFamily="18" charset="0"/>
                        </a:rPr>
                        <a:t>Конуркина О.В.</a:t>
                      </a:r>
                    </a:p>
                  </a:txBody>
                  <a:tcPr marL="68580" marR="68580" marT="0" marB="0"/>
                </a:tc>
                <a:tc>
                  <a:txBody>
                    <a:bodyPr/>
                    <a:lstStyle/>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 </a:t>
                      </a:r>
                    </a:p>
                  </a:txBody>
                  <a:tcPr marL="68580" marR="68580" marT="0" marB="0"/>
                </a:tc>
                <a:extLst>
                  <a:ext uri="{0D108BD9-81ED-4DB2-BD59-A6C34878D82A}">
                    <a16:rowId xmlns:a16="http://schemas.microsoft.com/office/drawing/2014/main" val="2038107762"/>
                  </a:ext>
                </a:extLst>
              </a:tr>
            </a:tbl>
          </a:graphicData>
        </a:graphic>
      </p:graphicFrame>
      <p:graphicFrame>
        <p:nvGraphicFramePr>
          <p:cNvPr id="5" name="Таблица 4"/>
          <p:cNvGraphicFramePr>
            <a:graphicFrameLocks noGrp="1"/>
          </p:cNvGraphicFramePr>
          <p:nvPr>
            <p:extLst>
              <p:ext uri="{D42A27DB-BD31-4B8C-83A1-F6EECF244321}">
                <p14:modId xmlns:p14="http://schemas.microsoft.com/office/powerpoint/2010/main" val="566472255"/>
              </p:ext>
            </p:extLst>
          </p:nvPr>
        </p:nvGraphicFramePr>
        <p:xfrm>
          <a:off x="6842502" y="1095771"/>
          <a:ext cx="4414385" cy="3291840"/>
        </p:xfrm>
        <a:graphic>
          <a:graphicData uri="http://schemas.openxmlformats.org/drawingml/2006/table">
            <a:tbl>
              <a:tblPr firstRow="1" firstCol="1" bandRow="1">
                <a:tableStyleId>{5C22544A-7EE6-4342-B048-85BDC9FD1C3A}</a:tableStyleId>
              </a:tblPr>
              <a:tblGrid>
                <a:gridCol w="313627">
                  <a:extLst>
                    <a:ext uri="{9D8B030D-6E8A-4147-A177-3AD203B41FA5}">
                      <a16:colId xmlns:a16="http://schemas.microsoft.com/office/drawing/2014/main" val="4070620993"/>
                    </a:ext>
                  </a:extLst>
                </a:gridCol>
                <a:gridCol w="2336608">
                  <a:extLst>
                    <a:ext uri="{9D8B030D-6E8A-4147-A177-3AD203B41FA5}">
                      <a16:colId xmlns:a16="http://schemas.microsoft.com/office/drawing/2014/main" val="2333982772"/>
                    </a:ext>
                  </a:extLst>
                </a:gridCol>
                <a:gridCol w="1009040">
                  <a:extLst>
                    <a:ext uri="{9D8B030D-6E8A-4147-A177-3AD203B41FA5}">
                      <a16:colId xmlns:a16="http://schemas.microsoft.com/office/drawing/2014/main" val="1331067795"/>
                    </a:ext>
                  </a:extLst>
                </a:gridCol>
                <a:gridCol w="755110">
                  <a:extLst>
                    <a:ext uri="{9D8B030D-6E8A-4147-A177-3AD203B41FA5}">
                      <a16:colId xmlns:a16="http://schemas.microsoft.com/office/drawing/2014/main" val="3160722904"/>
                    </a:ext>
                  </a:extLst>
                </a:gridCol>
              </a:tblGrid>
              <a:tr h="0">
                <a:tc>
                  <a:txBody>
                    <a:bodyPr/>
                    <a:lstStyle/>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6.</a:t>
                      </a:r>
                      <a:endParaRPr lang="ru-RU" sz="1100" dirty="0">
                        <a:effectLst/>
                        <a:latin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Цифровая образовательная среда: новые компетенции педагога.</a:t>
                      </a:r>
                      <a:endParaRPr lang="ru-RU" sz="1100" dirty="0">
                        <a:effectLst/>
                        <a:latin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Соколова О.Ю.</a:t>
                      </a:r>
                      <a:endParaRPr lang="ru-RU" sz="1100" dirty="0">
                        <a:effectLst/>
                        <a:latin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ru-RU" sz="1200">
                          <a:effectLst/>
                        </a:rPr>
                        <a:t> </a:t>
                      </a:r>
                      <a:endParaRPr lang="ru-RU" sz="1100">
                        <a:effectLst/>
                        <a:latin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97978912"/>
                  </a:ext>
                </a:extLst>
              </a:tr>
              <a:tr h="0">
                <a:tc>
                  <a:txBody>
                    <a:bodyPr/>
                    <a:lstStyle/>
                    <a:p>
                      <a:pPr algn="just">
                        <a:lnSpc>
                          <a:spcPct val="150000"/>
                        </a:lnSpc>
                        <a:spcAft>
                          <a:spcPts val="1000"/>
                        </a:spcAft>
                      </a:pPr>
                      <a:r>
                        <a:rPr lang="ru-RU" sz="1200">
                          <a:effectLst/>
                          <a:latin typeface="Times New Roman" panose="02020603050405020304" pitchFamily="18" charset="0"/>
                          <a:cs typeface="Times New Roman" panose="02020603050405020304" pitchFamily="18" charset="0"/>
                        </a:rPr>
                        <a:t>7.</a:t>
                      </a:r>
                      <a:endParaRPr lang="ru-RU" sz="1100">
                        <a:effectLst/>
                        <a:latin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Содержание и методика преподавания курса финансовой грамотности для детей младшего школьного возраста в соответствии с требованиями ФГОС НОО.</a:t>
                      </a:r>
                      <a:endParaRPr lang="ru-RU" sz="1100" dirty="0">
                        <a:effectLst/>
                        <a:latin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ru-RU" sz="1200" dirty="0" err="1">
                          <a:effectLst/>
                          <a:latin typeface="Times New Roman" panose="02020603050405020304" pitchFamily="18" charset="0"/>
                          <a:cs typeface="Times New Roman" panose="02020603050405020304" pitchFamily="18" charset="0"/>
                        </a:rPr>
                        <a:t>Коузова</a:t>
                      </a:r>
                      <a:r>
                        <a:rPr lang="ru-RU" sz="1200" dirty="0">
                          <a:effectLst/>
                          <a:latin typeface="Times New Roman" panose="02020603050405020304" pitchFamily="18" charset="0"/>
                          <a:cs typeface="Times New Roman" panose="02020603050405020304" pitchFamily="18" charset="0"/>
                        </a:rPr>
                        <a:t> М.А.</a:t>
                      </a:r>
                      <a:endParaRPr lang="ru-RU" sz="1100" dirty="0">
                        <a:effectLst/>
                        <a:latin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ru-RU" sz="1200" dirty="0">
                          <a:effectLst/>
                        </a:rPr>
                        <a:t> </a:t>
                      </a:r>
                      <a:endParaRPr lang="ru-RU" sz="1100" dirty="0">
                        <a:effectLst/>
                        <a:latin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43333842"/>
                  </a:ext>
                </a:extLst>
              </a:tr>
              <a:tr h="0">
                <a:tc>
                  <a:txBody>
                    <a:bodyPr/>
                    <a:lstStyle/>
                    <a:p>
                      <a:pPr algn="just">
                        <a:lnSpc>
                          <a:spcPct val="150000"/>
                        </a:lnSpc>
                        <a:spcAft>
                          <a:spcPts val="1000"/>
                        </a:spcAft>
                      </a:pPr>
                      <a:r>
                        <a:rPr lang="ru-RU" sz="1200">
                          <a:effectLst/>
                          <a:latin typeface="Times New Roman" panose="02020603050405020304" pitchFamily="18" charset="0"/>
                          <a:cs typeface="Times New Roman" panose="02020603050405020304" pitchFamily="18" charset="0"/>
                        </a:rPr>
                        <a:t>8.</a:t>
                      </a:r>
                      <a:endParaRPr lang="ru-RU" sz="1100">
                        <a:effectLst/>
                        <a:latin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ru-RU" sz="1200">
                          <a:effectLst/>
                          <a:latin typeface="Times New Roman" panose="02020603050405020304" pitchFamily="18" charset="0"/>
                          <a:cs typeface="Times New Roman" panose="02020603050405020304" pitchFamily="18" charset="0"/>
                        </a:rPr>
                        <a:t>Межрегиональный сетевой тренинг «Новые форматы для новых результатов»</a:t>
                      </a:r>
                      <a:endParaRPr lang="ru-RU" sz="1100">
                        <a:effectLst/>
                        <a:latin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ru-RU" sz="1200" dirty="0">
                          <a:effectLst/>
                          <a:latin typeface="Times New Roman" panose="02020603050405020304" pitchFamily="18" charset="0"/>
                          <a:cs typeface="Times New Roman" panose="02020603050405020304" pitchFamily="18" charset="0"/>
                        </a:rPr>
                        <a:t>Яблокова Н.А.</a:t>
                      </a:r>
                      <a:endParaRPr lang="ru-RU" sz="1100" dirty="0">
                        <a:effectLst/>
                        <a:latin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ru-RU" sz="1200" dirty="0">
                          <a:effectLst/>
                        </a:rPr>
                        <a:t> </a:t>
                      </a:r>
                      <a:endParaRPr lang="ru-RU" sz="1100" dirty="0">
                        <a:effectLst/>
                        <a:latin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34241734"/>
                  </a:ext>
                </a:extLst>
              </a:tr>
            </a:tbl>
          </a:graphicData>
        </a:graphic>
      </p:graphicFrame>
    </p:spTree>
    <p:extLst>
      <p:ext uri="{BB962C8B-B14F-4D97-AF65-F5344CB8AC3E}">
        <p14:creationId xmlns:p14="http://schemas.microsoft.com/office/powerpoint/2010/main" val="34503730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387508044"/>
              </p:ext>
            </p:extLst>
          </p:nvPr>
        </p:nvGraphicFramePr>
        <p:xfrm>
          <a:off x="2456480" y="325292"/>
          <a:ext cx="6526847" cy="5668215"/>
        </p:xfrm>
        <a:graphic>
          <a:graphicData uri="http://schemas.openxmlformats.org/drawingml/2006/table">
            <a:tbl>
              <a:tblPr firstRow="1" firstCol="1" bandRow="1">
                <a:tableStyleId>{5C22544A-7EE6-4342-B048-85BDC9FD1C3A}</a:tableStyleId>
              </a:tblPr>
              <a:tblGrid>
                <a:gridCol w="519205">
                  <a:extLst>
                    <a:ext uri="{9D8B030D-6E8A-4147-A177-3AD203B41FA5}">
                      <a16:colId xmlns:a16="http://schemas.microsoft.com/office/drawing/2014/main" val="2416731316"/>
                    </a:ext>
                  </a:extLst>
                </a:gridCol>
                <a:gridCol w="3868224">
                  <a:extLst>
                    <a:ext uri="{9D8B030D-6E8A-4147-A177-3AD203B41FA5}">
                      <a16:colId xmlns:a16="http://schemas.microsoft.com/office/drawing/2014/main" val="2880153895"/>
                    </a:ext>
                  </a:extLst>
                </a:gridCol>
                <a:gridCol w="1804145">
                  <a:extLst>
                    <a:ext uri="{9D8B030D-6E8A-4147-A177-3AD203B41FA5}">
                      <a16:colId xmlns:a16="http://schemas.microsoft.com/office/drawing/2014/main" val="2634570834"/>
                    </a:ext>
                  </a:extLst>
                </a:gridCol>
                <a:gridCol w="335273">
                  <a:extLst>
                    <a:ext uri="{9D8B030D-6E8A-4147-A177-3AD203B41FA5}">
                      <a16:colId xmlns:a16="http://schemas.microsoft.com/office/drawing/2014/main" val="3419078900"/>
                    </a:ext>
                  </a:extLst>
                </a:gridCol>
              </a:tblGrid>
              <a:tr h="353238">
                <a:tc gridSpan="4">
                  <a:txBody>
                    <a:bodyPr/>
                    <a:lstStyle/>
                    <a:p>
                      <a:pPr algn="ctr">
                        <a:lnSpc>
                          <a:spcPct val="150000"/>
                        </a:lnSpc>
                        <a:spcAft>
                          <a:spcPts val="1000"/>
                        </a:spcAft>
                      </a:pPr>
                      <a:r>
                        <a:rPr lang="ru-RU" sz="1800" dirty="0">
                          <a:effectLst/>
                          <a:latin typeface="Times New Roman" panose="02020603050405020304" pitchFamily="18" charset="0"/>
                          <a:cs typeface="Times New Roman" panose="02020603050405020304" pitchFamily="18" charset="0"/>
                        </a:rPr>
                        <a:t>Работа в экспертных комиссиях</a:t>
                      </a:r>
                    </a:p>
                  </a:txBody>
                  <a:tcPr marL="68580" marR="68580" marT="0" marB="0"/>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3057047476"/>
                  </a:ext>
                </a:extLst>
              </a:tr>
              <a:tr h="1276360">
                <a:tc>
                  <a:txBody>
                    <a:bodyPr/>
                    <a:lstStyle/>
                    <a:p>
                      <a:pPr algn="just">
                        <a:lnSpc>
                          <a:spcPct val="150000"/>
                        </a:lnSpc>
                        <a:spcAft>
                          <a:spcPts val="1000"/>
                        </a:spcAft>
                      </a:pPr>
                      <a:r>
                        <a:rPr lang="ru-RU" sz="1200">
                          <a:effectLst/>
                        </a:rPr>
                        <a:t>1.</a:t>
                      </a:r>
                      <a:endParaRPr lang="ru-RU" sz="1100">
                        <a:effectLst/>
                        <a:latin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ru-RU" sz="1800" dirty="0">
                          <a:effectLst/>
                          <a:latin typeface="Times New Roman" panose="02020603050405020304" pitchFamily="18" charset="0"/>
                          <a:cs typeface="Times New Roman" panose="02020603050405020304" pitchFamily="18" charset="0"/>
                        </a:rPr>
                        <a:t>Областной этап Всероссийского конкурса</a:t>
                      </a:r>
                    </a:p>
                    <a:p>
                      <a:pPr algn="just">
                        <a:lnSpc>
                          <a:spcPct val="150000"/>
                        </a:lnSpc>
                        <a:spcAft>
                          <a:spcPts val="1000"/>
                        </a:spcAft>
                      </a:pPr>
                      <a:r>
                        <a:rPr lang="ru-RU" sz="1800" dirty="0">
                          <a:effectLst/>
                          <a:latin typeface="Times New Roman" panose="02020603050405020304" pitchFamily="18" charset="0"/>
                          <a:cs typeface="Times New Roman" panose="02020603050405020304" pitchFamily="18" charset="0"/>
                        </a:rPr>
                        <a:t>«Учитель года России» в 2023 году.</a:t>
                      </a:r>
                    </a:p>
                  </a:txBody>
                  <a:tcPr marL="68580" marR="68580" marT="0" marB="0"/>
                </a:tc>
                <a:tc>
                  <a:txBody>
                    <a:bodyPr/>
                    <a:lstStyle/>
                    <a:p>
                      <a:pPr algn="just">
                        <a:lnSpc>
                          <a:spcPct val="150000"/>
                        </a:lnSpc>
                        <a:spcAft>
                          <a:spcPts val="1000"/>
                        </a:spcAft>
                      </a:pPr>
                      <a:r>
                        <a:rPr lang="ru-RU" sz="1800" dirty="0">
                          <a:effectLst/>
                          <a:latin typeface="Times New Roman" panose="02020603050405020304" pitchFamily="18" charset="0"/>
                          <a:cs typeface="Times New Roman" panose="02020603050405020304" pitchFamily="18" charset="0"/>
                        </a:rPr>
                        <a:t>Яблокова Н.А.</a:t>
                      </a:r>
                    </a:p>
                  </a:txBody>
                  <a:tcPr marL="68580" marR="68580" marT="0" marB="0"/>
                </a:tc>
                <a:tc>
                  <a:txBody>
                    <a:bodyPr/>
                    <a:lstStyle/>
                    <a:p>
                      <a:endParaRPr lang="ru-RU"/>
                    </a:p>
                  </a:txBody>
                  <a:tcPr/>
                </a:tc>
                <a:extLst>
                  <a:ext uri="{0D108BD9-81ED-4DB2-BD59-A6C34878D82A}">
                    <a16:rowId xmlns:a16="http://schemas.microsoft.com/office/drawing/2014/main" val="698143839"/>
                  </a:ext>
                </a:extLst>
              </a:tr>
              <a:tr h="3895295">
                <a:tc>
                  <a:txBody>
                    <a:bodyPr/>
                    <a:lstStyle/>
                    <a:p>
                      <a:pPr algn="just">
                        <a:lnSpc>
                          <a:spcPct val="150000"/>
                        </a:lnSpc>
                        <a:spcAft>
                          <a:spcPts val="1000"/>
                        </a:spcAft>
                      </a:pPr>
                      <a:r>
                        <a:rPr lang="ru-RU" sz="1200">
                          <a:effectLst/>
                        </a:rPr>
                        <a:t>2.</a:t>
                      </a:r>
                      <a:endParaRPr lang="ru-RU" sz="1100">
                        <a:effectLst/>
                        <a:latin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spcAft>
                          <a:spcPts val="1000"/>
                        </a:spcAft>
                      </a:pPr>
                      <a:r>
                        <a:rPr lang="ru-RU" sz="1800">
                          <a:effectLst/>
                          <a:latin typeface="Times New Roman" panose="02020603050405020304" pitchFamily="18" charset="0"/>
                          <a:cs typeface="Times New Roman" panose="02020603050405020304" pitchFamily="18" charset="0"/>
                        </a:rPr>
                        <a:t>Жюри муниципальной научно-исследовательской конференции школьников.</a:t>
                      </a:r>
                    </a:p>
                  </a:txBody>
                  <a:tcPr marL="68580" marR="68580" marT="0" marB="0"/>
                </a:tc>
                <a:tc>
                  <a:txBody>
                    <a:bodyPr/>
                    <a:lstStyle/>
                    <a:p>
                      <a:pPr algn="just">
                        <a:lnSpc>
                          <a:spcPct val="150000"/>
                        </a:lnSpc>
                        <a:spcAft>
                          <a:spcPts val="1000"/>
                        </a:spcAft>
                      </a:pPr>
                      <a:r>
                        <a:rPr lang="ru-RU" sz="1800" dirty="0" err="1">
                          <a:effectLst/>
                          <a:latin typeface="Times New Roman" panose="02020603050405020304" pitchFamily="18" charset="0"/>
                          <a:cs typeface="Times New Roman" panose="02020603050405020304" pitchFamily="18" charset="0"/>
                        </a:rPr>
                        <a:t>Конуркина</a:t>
                      </a:r>
                      <a:r>
                        <a:rPr lang="ru-RU" sz="1800" dirty="0">
                          <a:effectLst/>
                          <a:latin typeface="Times New Roman" panose="02020603050405020304" pitchFamily="18" charset="0"/>
                          <a:cs typeface="Times New Roman" panose="02020603050405020304" pitchFamily="18" charset="0"/>
                        </a:rPr>
                        <a:t> О.В.</a:t>
                      </a:r>
                    </a:p>
                    <a:p>
                      <a:pPr algn="just">
                        <a:lnSpc>
                          <a:spcPct val="150000"/>
                        </a:lnSpc>
                        <a:spcAft>
                          <a:spcPts val="1000"/>
                        </a:spcAft>
                      </a:pPr>
                      <a:r>
                        <a:rPr lang="ru-RU" sz="1800" dirty="0">
                          <a:effectLst/>
                          <a:latin typeface="Times New Roman" panose="02020603050405020304" pitchFamily="18" charset="0"/>
                          <a:cs typeface="Times New Roman" panose="02020603050405020304" pitchFamily="18" charset="0"/>
                        </a:rPr>
                        <a:t>Липина В.А.</a:t>
                      </a:r>
                    </a:p>
                    <a:p>
                      <a:pPr algn="just">
                        <a:lnSpc>
                          <a:spcPct val="150000"/>
                        </a:lnSpc>
                        <a:spcAft>
                          <a:spcPts val="1000"/>
                        </a:spcAft>
                      </a:pPr>
                      <a:r>
                        <a:rPr lang="ru-RU" sz="1800" dirty="0">
                          <a:effectLst/>
                          <a:latin typeface="Times New Roman" panose="02020603050405020304" pitchFamily="18" charset="0"/>
                          <a:cs typeface="Times New Roman" panose="02020603050405020304" pitchFamily="18" charset="0"/>
                        </a:rPr>
                        <a:t>Галкина О.В.</a:t>
                      </a:r>
                    </a:p>
                    <a:p>
                      <a:pPr algn="just">
                        <a:lnSpc>
                          <a:spcPct val="150000"/>
                        </a:lnSpc>
                        <a:spcAft>
                          <a:spcPts val="1000"/>
                        </a:spcAft>
                      </a:pPr>
                      <a:r>
                        <a:rPr lang="ru-RU" sz="1800" dirty="0">
                          <a:effectLst/>
                          <a:latin typeface="Times New Roman" panose="02020603050405020304" pitchFamily="18" charset="0"/>
                          <a:cs typeface="Times New Roman" panose="02020603050405020304" pitchFamily="18" charset="0"/>
                        </a:rPr>
                        <a:t>Петрова Л.А.</a:t>
                      </a:r>
                    </a:p>
                    <a:p>
                      <a:pPr algn="just">
                        <a:lnSpc>
                          <a:spcPct val="150000"/>
                        </a:lnSpc>
                        <a:spcAft>
                          <a:spcPts val="1000"/>
                        </a:spcAft>
                      </a:pPr>
                      <a:r>
                        <a:rPr lang="ru-RU" sz="1800" dirty="0" err="1">
                          <a:effectLst/>
                          <a:latin typeface="Times New Roman" panose="02020603050405020304" pitchFamily="18" charset="0"/>
                          <a:cs typeface="Times New Roman" panose="02020603050405020304" pitchFamily="18" charset="0"/>
                        </a:rPr>
                        <a:t>Петавкина</a:t>
                      </a:r>
                      <a:r>
                        <a:rPr lang="ru-RU" sz="1800" dirty="0">
                          <a:effectLst/>
                          <a:latin typeface="Times New Roman" panose="02020603050405020304" pitchFamily="18" charset="0"/>
                          <a:cs typeface="Times New Roman" panose="02020603050405020304" pitchFamily="18" charset="0"/>
                        </a:rPr>
                        <a:t> А.А.</a:t>
                      </a:r>
                    </a:p>
                    <a:p>
                      <a:pPr algn="just">
                        <a:lnSpc>
                          <a:spcPct val="150000"/>
                        </a:lnSpc>
                        <a:spcAft>
                          <a:spcPts val="1000"/>
                        </a:spcAft>
                      </a:pPr>
                      <a:r>
                        <a:rPr lang="ru-RU" sz="1800" dirty="0" err="1">
                          <a:effectLst/>
                          <a:latin typeface="Times New Roman" panose="02020603050405020304" pitchFamily="18" charset="0"/>
                          <a:cs typeface="Times New Roman" panose="02020603050405020304" pitchFamily="18" charset="0"/>
                        </a:rPr>
                        <a:t>Шарова</a:t>
                      </a:r>
                      <a:r>
                        <a:rPr lang="ru-RU" sz="1800" dirty="0">
                          <a:effectLst/>
                          <a:latin typeface="Times New Roman" panose="02020603050405020304" pitchFamily="18" charset="0"/>
                          <a:cs typeface="Times New Roman" panose="02020603050405020304" pitchFamily="18" charset="0"/>
                        </a:rPr>
                        <a:t> М.В.</a:t>
                      </a:r>
                    </a:p>
                    <a:p>
                      <a:pPr algn="just">
                        <a:lnSpc>
                          <a:spcPct val="150000"/>
                        </a:lnSpc>
                        <a:spcAft>
                          <a:spcPts val="1000"/>
                        </a:spcAft>
                      </a:pPr>
                      <a:r>
                        <a:rPr lang="ru-RU" sz="1800" dirty="0">
                          <a:effectLst/>
                          <a:latin typeface="Times New Roman" panose="02020603050405020304" pitchFamily="18" charset="0"/>
                          <a:cs typeface="Times New Roman" panose="02020603050405020304" pitchFamily="18" charset="0"/>
                        </a:rPr>
                        <a:t>Яблокова Н.А.</a:t>
                      </a:r>
                    </a:p>
                  </a:txBody>
                  <a:tcPr marL="68580" marR="68580" marT="0" marB="0"/>
                </a:tc>
                <a:tc>
                  <a:txBody>
                    <a:bodyPr/>
                    <a:lstStyle/>
                    <a:p>
                      <a:endParaRPr lang="ru-RU" dirty="0"/>
                    </a:p>
                  </a:txBody>
                  <a:tcPr/>
                </a:tc>
                <a:extLst>
                  <a:ext uri="{0D108BD9-81ED-4DB2-BD59-A6C34878D82A}">
                    <a16:rowId xmlns:a16="http://schemas.microsoft.com/office/drawing/2014/main" val="2034275181"/>
                  </a:ext>
                </a:extLst>
              </a:tr>
            </a:tbl>
          </a:graphicData>
        </a:graphic>
      </p:graphicFrame>
    </p:spTree>
    <p:extLst>
      <p:ext uri="{BB962C8B-B14F-4D97-AF65-F5344CB8AC3E}">
        <p14:creationId xmlns:p14="http://schemas.microsoft.com/office/powerpoint/2010/main" val="103592733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457</TotalTime>
  <Words>2001</Words>
  <Application>Microsoft Office PowerPoint</Application>
  <PresentationFormat>Широкоэкранный</PresentationFormat>
  <Paragraphs>227</Paragraphs>
  <Slides>28</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28</vt:i4>
      </vt:variant>
    </vt:vector>
  </HeadingPairs>
  <TitlesOfParts>
    <vt:vector size="33" baseType="lpstr">
      <vt:lpstr>Arial</vt:lpstr>
      <vt:lpstr>Calibri</vt:lpstr>
      <vt:lpstr>Calibri Light</vt:lpstr>
      <vt:lpstr>Times New Roman</vt:lpstr>
      <vt:lpstr>Тема Office</vt:lpstr>
      <vt:lpstr>Методическое  объединение учителей  начальных классов «Организация методической работы учителей начальных классов на 2023-2024  учебный год»</vt:lpstr>
      <vt:lpstr>План работы:</vt:lpstr>
      <vt:lpstr>Презентация PowerPoint</vt:lpstr>
      <vt:lpstr>Презентация PowerPoint</vt:lpstr>
      <vt:lpstr>Презентация PowerPoint</vt:lpstr>
      <vt:lpstr>Работа по методическим темам</vt:lpstr>
      <vt:lpstr>Информация об участии в конференциях, семинарах, конкурсах, мастер-классах</vt:lpstr>
      <vt:lpstr>Курсы ПК</vt:lpstr>
      <vt:lpstr>Презентация PowerPoint</vt:lpstr>
      <vt:lpstr>Презентация PowerPoint</vt:lpstr>
      <vt:lpstr>Информация об участии обучающихся во внеклассных мероприятиях</vt:lpstr>
      <vt:lpstr>Информация об участии обучающихся во внеклассных мероприятиях</vt:lpstr>
      <vt:lpstr>Презентация PowerPoint</vt:lpstr>
      <vt:lpstr>Презентация PowerPoint</vt:lpstr>
      <vt:lpstr>Презентация PowerPoint</vt:lpstr>
      <vt:lpstr>Презентация PowerPoint</vt:lpstr>
      <vt:lpstr>По результатам работы МО план практически выполнен  (67% участие в педагогической конференции) </vt:lpstr>
      <vt:lpstr>Презентация PowerPoint</vt:lpstr>
      <vt:lpstr>Направления работы МО:</vt:lpstr>
      <vt:lpstr>Тема методического объединения:</vt:lpstr>
      <vt:lpstr>События, направления</vt:lpstr>
      <vt:lpstr>Презентация PowerPoint</vt:lpstr>
      <vt:lpstr>ВсОШ 2023 – 2024 уч.год</vt:lpstr>
      <vt:lpstr>Школьный этап ВсОШ</vt:lpstr>
      <vt:lpstr>Повышение профессионального мастерства педагогов </vt:lpstr>
      <vt:lpstr>Образовательная социальная сеть nsportal.ru</vt:lpstr>
      <vt:lpstr>Мои контакты для связи</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user</dc:creator>
  <cp:lastModifiedBy>User</cp:lastModifiedBy>
  <cp:revision>31</cp:revision>
  <dcterms:created xsi:type="dcterms:W3CDTF">2021-07-20T13:09:20Z</dcterms:created>
  <dcterms:modified xsi:type="dcterms:W3CDTF">2023-08-31T18:31:03Z</dcterms:modified>
</cp:coreProperties>
</file>