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63" r:id="rId3"/>
    <p:sldId id="262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9" r:id="rId15"/>
    <p:sldId id="280" r:id="rId16"/>
    <p:sldId id="281" r:id="rId17"/>
    <p:sldId id="274" r:id="rId18"/>
    <p:sldId id="275" r:id="rId19"/>
    <p:sldId id="276" r:id="rId20"/>
    <p:sldId id="277" r:id="rId21"/>
    <p:sldId id="278" r:id="rId22"/>
    <p:sldId id="282" r:id="rId23"/>
    <p:sldId id="283" r:id="rId24"/>
    <p:sldId id="260" r:id="rId25"/>
  </p:sldIdLst>
  <p:sldSz cx="9144000" cy="6858000" type="screen4x3"/>
  <p:notesSz cx="6858000" cy="9144000"/>
  <p:custDataLst>
    <p:tags r:id="rId2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74A"/>
    <a:srgbClr val="3399FF"/>
    <a:srgbClr val="666699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84583" autoAdjust="0"/>
  </p:normalViewPr>
  <p:slideViewPr>
    <p:cSldViewPr>
      <p:cViewPr varScale="1">
        <p:scale>
          <a:sx n="107" d="100"/>
          <a:sy n="107" d="100"/>
        </p:scale>
        <p:origin x="135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dirty="0" smtClean="0"/>
              <a:t>Бесплатно и без регистрации.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99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2381537"/>
            <a:ext cx="6480720" cy="1080120"/>
          </a:xfrm>
        </p:spPr>
        <p:txBody>
          <a:bodyPr/>
          <a:lstStyle>
            <a:lvl1pPr>
              <a:defRPr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51520" y="191549"/>
            <a:ext cx="7344816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Текст 2"/>
          <p:cNvSpPr>
            <a:spLocks noGrp="1"/>
          </p:cNvSpPr>
          <p:nvPr>
            <p:ph idx="1"/>
          </p:nvPr>
        </p:nvSpPr>
        <p:spPr>
          <a:xfrm>
            <a:off x="971600" y="1556792"/>
            <a:ext cx="7344816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1549"/>
            <a:ext cx="7344816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1556792"/>
            <a:ext cx="7344816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2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soripkro.ru/news/minprosveshheniya-rf-menyaet-programmy-po-predmetam-istoriya-obshhestvoznanie-trud-tehnologiya-fizicheskaya-kultura-geografiya-litera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nadejda.yablokowa@yandex.ru" TargetMode="External"/><Relationship Id="rId2" Type="http://schemas.openxmlformats.org/officeDocument/2006/relationships/hyperlink" Target="mailto:yablokova.nadezhda2014@yandex.r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nsportal.ru/rmo-uchiteley-nachalnyh-klassov-uglich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16633"/>
            <a:ext cx="6480720" cy="6192687"/>
          </a:xfrm>
        </p:spPr>
        <p:txBody>
          <a:bodyPr>
            <a:noAutofit/>
          </a:bodyPr>
          <a:lstStyle/>
          <a:p>
            <a:r>
              <a:rPr lang="ru-RU" sz="3200" b="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Методическое</a:t>
            </a:r>
            <a:br>
              <a:rPr lang="ru-RU" sz="3200" b="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объединение учителей </a:t>
            </a:r>
            <a:br>
              <a:rPr lang="ru-RU" sz="3200" b="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начальных </a:t>
            </a:r>
            <a:r>
              <a:rPr lang="ru-RU" sz="3200" b="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классов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Семинар-практикум </a:t>
            </a:r>
            <a:br>
              <a:rPr 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 современного урока и их эффективное использование для достижения нового качества образования» </a:t>
            </a:r>
            <a:r>
              <a:rPr 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19 марта 2024 г.</a:t>
            </a:r>
            <a:r>
              <a:rPr lang="ru-RU"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620688"/>
            <a:ext cx="7872129" cy="4500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298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04664"/>
            <a:ext cx="8262432" cy="4830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179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Справляемость по ВПР (математика, 4 класс) в разрезе муниципальных образований области 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2603408"/>
              </p:ext>
            </p:extLst>
          </p:nvPr>
        </p:nvGraphicFramePr>
        <p:xfrm>
          <a:off x="1165389" y="1772816"/>
          <a:ext cx="6430947" cy="176133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635398">
                  <a:extLst>
                    <a:ext uri="{9D8B030D-6E8A-4147-A177-3AD203B41FA5}">
                      <a16:colId xmlns:a16="http://schemas.microsoft.com/office/drawing/2014/main" val="16629221"/>
                    </a:ext>
                  </a:extLst>
                </a:gridCol>
                <a:gridCol w="1557624">
                  <a:extLst>
                    <a:ext uri="{9D8B030D-6E8A-4147-A177-3AD203B41FA5}">
                      <a16:colId xmlns:a16="http://schemas.microsoft.com/office/drawing/2014/main" val="3143133150"/>
                    </a:ext>
                  </a:extLst>
                </a:gridCol>
                <a:gridCol w="1168389">
                  <a:extLst>
                    <a:ext uri="{9D8B030D-6E8A-4147-A177-3AD203B41FA5}">
                      <a16:colId xmlns:a16="http://schemas.microsoft.com/office/drawing/2014/main" val="1330006021"/>
                    </a:ext>
                  </a:extLst>
                </a:gridCol>
                <a:gridCol w="1069536">
                  <a:extLst>
                    <a:ext uri="{9D8B030D-6E8A-4147-A177-3AD203B41FA5}">
                      <a16:colId xmlns:a16="http://schemas.microsoft.com/office/drawing/2014/main" val="3014493021"/>
                    </a:ext>
                  </a:extLst>
                </a:gridCol>
              </a:tblGrid>
              <a:tr h="425321">
                <a:tc rowSpan="2">
                  <a:txBody>
                    <a:bodyPr/>
                    <a:lstStyle/>
                    <a:p>
                      <a:pPr marL="1082675" marR="1070610" algn="ctr"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944245">
                        <a:lnSpc>
                          <a:spcPts val="1320"/>
                        </a:lnSpc>
                        <a:spcBef>
                          <a:spcPts val="42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ВПР</a:t>
                      </a:r>
                      <a:r>
                        <a:rPr lang="ru-RU" sz="1600" spc="-3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</a:t>
                      </a:r>
                      <a:r>
                        <a:rPr lang="ru-RU" sz="1600" spc="-3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600" spc="-3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3203531"/>
                  </a:ext>
                </a:extLst>
              </a:tr>
              <a:tr h="4241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591820" algn="r">
                        <a:lnSpc>
                          <a:spcPts val="1320"/>
                        </a:lnSpc>
                        <a:spcBef>
                          <a:spcPts val="42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«2»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9080" marR="248920" algn="ctr">
                        <a:lnSpc>
                          <a:spcPts val="1320"/>
                        </a:lnSpc>
                        <a:spcBef>
                          <a:spcPts val="42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«3»,</a:t>
                      </a:r>
                      <a:r>
                        <a:rPr lang="ru-RU" sz="1600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«4»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08610" marR="298450" algn="ctr">
                        <a:lnSpc>
                          <a:spcPts val="1320"/>
                        </a:lnSpc>
                        <a:spcBef>
                          <a:spcPts val="42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«5»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9396740"/>
                  </a:ext>
                </a:extLst>
              </a:tr>
              <a:tr h="366537">
                <a:tc>
                  <a:txBody>
                    <a:bodyPr/>
                    <a:lstStyle/>
                    <a:p>
                      <a:pPr marL="5715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Общероссийский</a:t>
                      </a:r>
                      <a:r>
                        <a:rPr lang="ru-RU" sz="1600" b="1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73405" algn="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2,85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6540" marR="24892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66,49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09245" marR="298450" algn="ctr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30,65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4051392"/>
                  </a:ext>
                </a:extLst>
              </a:tr>
              <a:tr h="424168">
                <a:tc>
                  <a:txBody>
                    <a:bodyPr/>
                    <a:lstStyle/>
                    <a:p>
                      <a:pPr marL="43815">
                        <a:lnSpc>
                          <a:spcPts val="1295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Региональный</a:t>
                      </a:r>
                      <a:r>
                        <a:rPr lang="ru-RU" sz="1600" b="1" spc="-4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73405" algn="r">
                        <a:lnSpc>
                          <a:spcPts val="1295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2,07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6540" marR="248920" algn="ctr">
                        <a:lnSpc>
                          <a:spcPts val="1295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62,74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09245" marR="298450" algn="ctr">
                        <a:lnSpc>
                          <a:spcPts val="1295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35,19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4335283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763551" y="-1032352"/>
            <a:ext cx="988531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Таблице 4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700955"/>
              </p:ext>
            </p:extLst>
          </p:nvPr>
        </p:nvGraphicFramePr>
        <p:xfrm>
          <a:off x="1165389" y="3717032"/>
          <a:ext cx="6453182" cy="43204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644510">
                  <a:extLst>
                    <a:ext uri="{9D8B030D-6E8A-4147-A177-3AD203B41FA5}">
                      <a16:colId xmlns:a16="http://schemas.microsoft.com/office/drawing/2014/main" val="1985251378"/>
                    </a:ext>
                  </a:extLst>
                </a:gridCol>
                <a:gridCol w="1563009">
                  <a:extLst>
                    <a:ext uri="{9D8B030D-6E8A-4147-A177-3AD203B41FA5}">
                      <a16:colId xmlns:a16="http://schemas.microsoft.com/office/drawing/2014/main" val="1682015375"/>
                    </a:ext>
                  </a:extLst>
                </a:gridCol>
                <a:gridCol w="1172429">
                  <a:extLst>
                    <a:ext uri="{9D8B030D-6E8A-4147-A177-3AD203B41FA5}">
                      <a16:colId xmlns:a16="http://schemas.microsoft.com/office/drawing/2014/main" val="128149958"/>
                    </a:ext>
                  </a:extLst>
                </a:gridCol>
                <a:gridCol w="1073234">
                  <a:extLst>
                    <a:ext uri="{9D8B030D-6E8A-4147-A177-3AD203B41FA5}">
                      <a16:colId xmlns:a16="http://schemas.microsoft.com/office/drawing/2014/main" val="1618927020"/>
                    </a:ext>
                  </a:extLst>
                </a:gridCol>
              </a:tblGrid>
              <a:tr h="432047">
                <a:tc>
                  <a:txBody>
                    <a:bodyPr/>
                    <a:lstStyle/>
                    <a:p>
                      <a:pPr marL="5715">
                        <a:lnSpc>
                          <a:spcPts val="1320"/>
                        </a:lnSpc>
                        <a:spcBef>
                          <a:spcPts val="425"/>
                        </a:spcBef>
                        <a:spcAft>
                          <a:spcPts val="0"/>
                        </a:spcAft>
                      </a:pPr>
                      <a:r>
                        <a:rPr lang="ru-RU" sz="1600" spc="-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Угличский</a:t>
                      </a:r>
                      <a:r>
                        <a:rPr lang="ru-RU" sz="1600" spc="-6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МР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73405" algn="r">
                        <a:lnSpc>
                          <a:spcPts val="1320"/>
                        </a:lnSpc>
                        <a:spcBef>
                          <a:spcPts val="42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0,72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6540" marR="248920" algn="ctr">
                        <a:lnSpc>
                          <a:spcPts val="1320"/>
                        </a:lnSpc>
                        <a:spcBef>
                          <a:spcPts val="42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66,91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09245" marR="298450" algn="ctr">
                        <a:lnSpc>
                          <a:spcPts val="1320"/>
                        </a:lnSpc>
                        <a:spcBef>
                          <a:spcPts val="42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32,37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29385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4230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91548"/>
            <a:ext cx="8028384" cy="1293235"/>
          </a:xfrm>
        </p:spPr>
        <p:txBody>
          <a:bodyPr>
            <a:normAutofit fontScale="90000"/>
          </a:bodyPr>
          <a:lstStyle/>
          <a:p>
            <a:pPr marL="255270" marR="346710" indent="448945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Анализ данных исследования по учебному предмету «Математика» показал, что</a:t>
            </a:r>
            <a:r>
              <a:rPr lang="ru-RU" sz="2400" spc="5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особые</a:t>
            </a:r>
            <a:r>
              <a:rPr lang="ru-RU" sz="2400" spc="-15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затруднения</a:t>
            </a:r>
            <a:r>
              <a:rPr lang="ru-RU" sz="2400" spc="1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ru-RU" sz="2400" spc="-15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обучающихся</a:t>
            </a:r>
            <a:r>
              <a:rPr lang="ru-RU" sz="2400" spc="5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региона</a:t>
            </a:r>
            <a:r>
              <a:rPr lang="ru-RU" sz="2400" spc="-1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вызывали</a:t>
            </a:r>
            <a:r>
              <a:rPr lang="ru-RU" sz="2400" spc="1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задания: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255270" marR="346075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№ 8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Умение решать текстовые задачи. Читать, записывать и сравнивать величины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(массу,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время,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длину,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площадь,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скорость),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используя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основные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единицы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измерения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величин и соотношения между ними (килограмм – грамм; час – минута, минута – секунда;</a:t>
            </a:r>
            <a:r>
              <a:rPr lang="ru-RU" spc="-2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километр – метр, метр – дециметр, дециметр – сантиметр, метр – сантиметр, сантиметр –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миллиметр);</a:t>
            </a:r>
            <a:r>
              <a:rPr lang="ru-RU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решать задачи в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3-4 действия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255270" marR="346075" indent="0" algn="just">
              <a:lnSpc>
                <a:spcPct val="107000"/>
              </a:lnSpc>
              <a:spcAft>
                <a:spcPts val="0"/>
              </a:spcAft>
              <a:buNone/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№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9.2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Овладение основами логического и алгоритмического мышления. Умение</a:t>
            </a:r>
            <a:r>
              <a:rPr lang="ru-RU" sz="2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интерпретировать информацию, полученную при проведении несложных исследований</a:t>
            </a:r>
            <a:r>
              <a:rPr lang="ru-RU" sz="2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(объяснять,</a:t>
            </a:r>
            <a:r>
              <a:rPr lang="ru-RU" sz="28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сравнивать</a:t>
            </a:r>
            <a:r>
              <a:rPr lang="ru-RU" sz="28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обобщать</a:t>
            </a:r>
            <a:r>
              <a:rPr lang="ru-RU" sz="28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данные,</a:t>
            </a:r>
            <a:r>
              <a:rPr lang="ru-RU" sz="2800" spc="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делать выводы</a:t>
            </a:r>
            <a:r>
              <a:rPr lang="ru-RU" sz="2800" u="sng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800" u="sng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прогнозы)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895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  <a:r>
              <a:rPr lang="ru-RU" b="1" dirty="0">
                <a:effectLst/>
              </a:rPr>
              <a:t/>
            </a:r>
            <a:br>
              <a:rPr lang="ru-RU" b="1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124744"/>
            <a:ext cx="7344816" cy="4680520"/>
          </a:xfrm>
        </p:spPr>
        <p:txBody>
          <a:bodyPr>
            <a:normAutofit fontScale="92500" lnSpcReduction="10000"/>
          </a:bodyPr>
          <a:lstStyle/>
          <a:p>
            <a:pPr marL="0" lv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показателей ВПР по русскому языку и математике на уровне начального общего образования за 2023 год показывает, что доля обучающихся 4-х классов, не преодолевших минимальный порог и получивших отметку «2», приближен к результатам 2021 года. Вместе с тем, достаточно доказательств того, считать значимыми результаты ВПР обучающихся, получивших отметки «4», «5» отличаются в 2022 и 2023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годах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185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6632"/>
            <a:ext cx="7992888" cy="61206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для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условия для объективности проведения/проверки ВПР;</a:t>
            </a:r>
          </a:p>
          <a:p>
            <a:pPr lvl="0" algn="ctr"/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на уровне ОО анализ результатов ВПР, выявлять динамику результатов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 algn="ctr"/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определять 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дефициты в виде недостаточно сформированных планируемых результатов на основе данных о выполнении каждого из заданий ВПР по учебным предметам на уровне ОО, параллели, каждого отдельного класса и учителя;</a:t>
            </a:r>
          </a:p>
          <a:p>
            <a:pPr lvl="0" algn="ctr"/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организовывать работу с различными категориями обучающихся с учетом достигнутых уровней подготовки по результатам ВПР;</a:t>
            </a:r>
          </a:p>
          <a:p>
            <a:pPr lvl="0" algn="ctr"/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работу школьных методических объединений учителей с учѐтом выявленных дефицитов, выявление успешных практик;</a:t>
            </a:r>
          </a:p>
          <a:p>
            <a:pPr lvl="0" algn="ctr"/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трансляцию опыта работы учителей, у которых обучающиеся показывают достаточно высокие объективные результаты по ВПР;</a:t>
            </a:r>
          </a:p>
          <a:p>
            <a:pPr lvl="0" algn="ctr"/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адресную работу с учителями, у которых обучающиеся демонстрируют низкие результаты ВПР;</a:t>
            </a:r>
          </a:p>
          <a:p>
            <a:pPr lvl="0" algn="ctr"/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информационную работу с родителями (законными представителями) о проведении ВПР и их результатах;</a:t>
            </a:r>
          </a:p>
          <a:p>
            <a:pPr lvl="0" algn="ctr"/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повышать объективности процедуры проведения (ОН), проверки/перепроверки ВПР (общешкольная комиссия) для ОО, демонстрирующих признаки необъективности результатов ВПР.</a:t>
            </a:r>
          </a:p>
          <a:p>
            <a:pPr algn="ctr"/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222701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7873821"/>
              </p:ext>
            </p:extLst>
          </p:nvPr>
        </p:nvGraphicFramePr>
        <p:xfrm>
          <a:off x="1475656" y="980728"/>
          <a:ext cx="6624737" cy="5524209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86582">
                  <a:extLst>
                    <a:ext uri="{9D8B030D-6E8A-4147-A177-3AD203B41FA5}">
                      <a16:colId xmlns:a16="http://schemas.microsoft.com/office/drawing/2014/main" val="4004087691"/>
                    </a:ext>
                  </a:extLst>
                </a:gridCol>
                <a:gridCol w="3354016">
                  <a:extLst>
                    <a:ext uri="{9D8B030D-6E8A-4147-A177-3AD203B41FA5}">
                      <a16:colId xmlns:a16="http://schemas.microsoft.com/office/drawing/2014/main" val="2645972555"/>
                    </a:ext>
                  </a:extLst>
                </a:gridCol>
                <a:gridCol w="1461135">
                  <a:extLst>
                    <a:ext uri="{9D8B030D-6E8A-4147-A177-3AD203B41FA5}">
                      <a16:colId xmlns:a16="http://schemas.microsoft.com/office/drawing/2014/main" val="745491046"/>
                    </a:ext>
                  </a:extLst>
                </a:gridCol>
                <a:gridCol w="1323004">
                  <a:extLst>
                    <a:ext uri="{9D8B030D-6E8A-4147-A177-3AD203B41FA5}">
                      <a16:colId xmlns:a16="http://schemas.microsoft.com/office/drawing/2014/main" val="1716761922"/>
                    </a:ext>
                  </a:extLst>
                </a:gridCol>
              </a:tblGrid>
              <a:tr h="757735">
                <a:tc>
                  <a:txBody>
                    <a:bodyPr/>
                    <a:lstStyle/>
                    <a:p>
                      <a:pPr marR="194310" algn="r">
                        <a:spcBef>
                          <a:spcPts val="31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7070">
                        <a:spcBef>
                          <a:spcPts val="31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r>
                        <a:rPr lang="ru-RU" sz="1400" spc="-6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показателя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2245" marR="173355" algn="ctr">
                        <a:spcBef>
                          <a:spcPts val="31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</a:t>
                      </a:r>
                      <a:r>
                        <a:rPr lang="ru-RU" sz="14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показателя (%)</a:t>
                      </a:r>
                      <a:r>
                        <a:rPr lang="ru-RU" sz="1400" spc="-28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r>
                        <a:rPr lang="ru-RU" sz="14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1285" marR="107950" algn="ctr">
                        <a:spcBef>
                          <a:spcPts val="31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</a:t>
                      </a:r>
                      <a:r>
                        <a:rPr lang="ru-RU" sz="14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показателя (%)</a:t>
                      </a:r>
                      <a:r>
                        <a:rPr lang="ru-RU" sz="1400" spc="-28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r>
                        <a:rPr lang="ru-RU" sz="14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r>
                        <a:rPr lang="ru-RU" sz="140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6249968"/>
                  </a:ext>
                </a:extLst>
              </a:tr>
              <a:tr h="757735">
                <a:tc>
                  <a:txBody>
                    <a:bodyPr/>
                    <a:lstStyle/>
                    <a:p>
                      <a:pPr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152400" algn="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55">
                        <a:spcBef>
                          <a:spcPts val="32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Доля</a:t>
                      </a:r>
                      <a:r>
                        <a:rPr lang="ru-RU" sz="1400" spc="-3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обучающихся</a:t>
                      </a:r>
                      <a:r>
                        <a:rPr lang="ru-RU" sz="1400" spc="-3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4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классов,</a:t>
                      </a:r>
                      <a:r>
                        <a:rPr lang="ru-RU" sz="14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достигших</a:t>
                      </a:r>
                    </a:p>
                    <a:p>
                      <a:pPr marL="8255" marR="212090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базового</a:t>
                      </a:r>
                      <a:r>
                        <a:rPr lang="ru-RU" sz="1400" spc="-4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уровня</a:t>
                      </a:r>
                      <a:r>
                        <a:rPr lang="ru-RU" sz="140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предметной</a:t>
                      </a:r>
                      <a:r>
                        <a:rPr lang="ru-RU" sz="1400" spc="-6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подготовки</a:t>
                      </a:r>
                      <a:r>
                        <a:rPr lang="ru-RU" sz="1400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400" spc="-28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русскому</a:t>
                      </a:r>
                      <a:r>
                        <a:rPr lang="ru-RU" sz="1400" spc="-3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языку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96570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46,32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100330" algn="r">
                        <a:spcAft>
                          <a:spcPts val="0"/>
                        </a:spcAft>
                        <a:tabLst>
                          <a:tab pos="65595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53,17*</a:t>
                      </a:r>
                      <a:r>
                        <a:rPr lang="ru-RU" sz="140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	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0629309"/>
                  </a:ext>
                </a:extLst>
              </a:tr>
              <a:tr h="759296"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152400" algn="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55" marR="179070"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обучающихся 4 классов, достигших</a:t>
                      </a:r>
                      <a:r>
                        <a:rPr lang="ru-RU" sz="1400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высокого</a:t>
                      </a:r>
                      <a:r>
                        <a:rPr lang="ru-RU" sz="1400" spc="-6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уровня</a:t>
                      </a:r>
                      <a:r>
                        <a:rPr lang="ru-RU" sz="1400" spc="-6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предметной</a:t>
                      </a:r>
                      <a:r>
                        <a:rPr lang="ru-RU" sz="1400" spc="-6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подготовки</a:t>
                      </a:r>
                      <a:r>
                        <a:rPr lang="ru-RU" sz="1400" spc="-6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400" spc="-28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русскому</a:t>
                      </a:r>
                      <a:r>
                        <a:rPr lang="ru-RU" sz="1400" spc="-3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языку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96570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57,67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96520" algn="r">
                        <a:spcAft>
                          <a:spcPts val="0"/>
                        </a:spcAft>
                        <a:tabLst>
                          <a:tab pos="63309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67,58*	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6837812"/>
                  </a:ext>
                </a:extLst>
              </a:tr>
              <a:tr h="9731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152400" algn="r">
                        <a:spcBef>
                          <a:spcPts val="89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55" marR="327025" algn="just">
                        <a:spcBef>
                          <a:spcPts val="31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обучающихся 4 классов, достигших</a:t>
                      </a:r>
                      <a:r>
                        <a:rPr lang="ru-RU" sz="1400" spc="-28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минимального уровня сформированности</a:t>
                      </a:r>
                      <a:r>
                        <a:rPr lang="ru-RU" sz="1400" spc="-29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метапредметных</a:t>
                      </a:r>
                      <a:r>
                        <a:rPr lang="ru-RU" sz="1400" spc="-6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результатов</a:t>
                      </a:r>
                      <a:r>
                        <a:rPr lang="ru-RU" sz="1400" spc="-7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400" spc="-7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русскому</a:t>
                      </a:r>
                      <a:r>
                        <a:rPr lang="ru-RU" sz="1400" spc="-29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языку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96570">
                        <a:spcBef>
                          <a:spcPts val="89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44,57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32435" algn="ctr"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41,7*	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3943183"/>
                  </a:ext>
                </a:extLst>
              </a:tr>
              <a:tr h="757735">
                <a:tc>
                  <a:txBody>
                    <a:bodyPr/>
                    <a:lstStyle/>
                    <a:p>
                      <a:pPr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152400" algn="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55">
                        <a:spcBef>
                          <a:spcPts val="31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Доля</a:t>
                      </a:r>
                      <a:r>
                        <a:rPr lang="ru-RU" sz="1400" spc="-3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обучающихся</a:t>
                      </a:r>
                      <a:r>
                        <a:rPr lang="ru-RU" sz="1400" spc="-3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4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классов,</a:t>
                      </a:r>
                      <a:r>
                        <a:rPr lang="ru-RU" sz="14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достигших</a:t>
                      </a:r>
                    </a:p>
                    <a:p>
                      <a:pPr marL="8255" marR="211455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базового</a:t>
                      </a:r>
                      <a:r>
                        <a:rPr lang="ru-RU" sz="1400" spc="-4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уровня</a:t>
                      </a:r>
                      <a:r>
                        <a:rPr lang="ru-RU" sz="1400" spc="-4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предметной</a:t>
                      </a:r>
                      <a:r>
                        <a:rPr lang="ru-RU" sz="1400" spc="-6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подготовки</a:t>
                      </a:r>
                      <a:r>
                        <a:rPr lang="ru-RU" sz="14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400" spc="-28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математике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96570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51,20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130810" algn="r">
                        <a:spcAft>
                          <a:spcPts val="0"/>
                        </a:spcAft>
                        <a:tabLst>
                          <a:tab pos="599440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60,96*	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9647106"/>
                  </a:ext>
                </a:extLst>
              </a:tr>
              <a:tr h="759296"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152400" algn="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55" marR="179070">
                        <a:spcBef>
                          <a:spcPts val="33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обучающихся 4 классов, достигших</a:t>
                      </a:r>
                      <a:r>
                        <a:rPr lang="ru-RU" sz="1400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высокого</a:t>
                      </a:r>
                      <a:r>
                        <a:rPr lang="ru-RU" sz="1400" spc="-6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уровня</a:t>
                      </a:r>
                      <a:r>
                        <a:rPr lang="ru-RU" sz="1400" spc="-6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предметной</a:t>
                      </a:r>
                      <a:r>
                        <a:rPr lang="ru-RU" sz="1400" spc="-6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подготовки</a:t>
                      </a:r>
                      <a:r>
                        <a:rPr lang="ru-RU" sz="1400" spc="-6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1400" spc="-28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математике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96570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10,43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5"/>
                        </a:spcBef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127635" algn="r">
                        <a:spcAft>
                          <a:spcPts val="0"/>
                        </a:spcAft>
                        <a:tabLst>
                          <a:tab pos="602615" algn="l"/>
                        </a:tabLs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14,59*	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7920367"/>
                  </a:ext>
                </a:extLst>
              </a:tr>
              <a:tr h="759296">
                <a:tc>
                  <a:txBody>
                    <a:bodyPr/>
                    <a:lstStyle/>
                    <a:p>
                      <a:pPr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152400" algn="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55" marR="26035">
                        <a:spcBef>
                          <a:spcPts val="31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Доля</a:t>
                      </a:r>
                      <a:r>
                        <a:rPr lang="ru-RU" sz="1400" spc="-4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обучающихся</a:t>
                      </a:r>
                      <a:r>
                        <a:rPr lang="ru-RU" sz="1400" spc="-4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400" spc="-3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классов,</a:t>
                      </a:r>
                      <a:r>
                        <a:rPr lang="ru-RU" sz="1400" spc="-3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справившихся</a:t>
                      </a:r>
                      <a:r>
                        <a:rPr lang="ru-RU" sz="1400" spc="-3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400" spc="-28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заданиями, направленными на оценку</a:t>
                      </a:r>
                      <a:r>
                        <a:rPr lang="ru-RU" sz="1400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функциональной</a:t>
                      </a:r>
                      <a:r>
                        <a:rPr lang="ru-RU" sz="1400" spc="-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грамотности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96570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32,84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168275" algn="r">
                        <a:spcAft>
                          <a:spcPts val="0"/>
                        </a:spcAft>
                        <a:tabLst>
                          <a:tab pos="56134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40,51*	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6434588"/>
                  </a:ext>
                </a:extLst>
              </a:tr>
            </a:tbl>
          </a:graphicData>
        </a:graphic>
      </p:graphicFrame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988840"/>
            <a:ext cx="81938" cy="175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image4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5" y="2707117"/>
            <a:ext cx="81939" cy="187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233" y="3567250"/>
            <a:ext cx="81938" cy="175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image3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233" y="4485624"/>
            <a:ext cx="81938" cy="175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image4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233" y="5121963"/>
            <a:ext cx="81938" cy="175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image4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233" y="5989033"/>
            <a:ext cx="81938" cy="198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1475655" y="0"/>
            <a:ext cx="6624737" cy="11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41224" tIns="45720" rIns="336444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Динамика показателей качества подготовки обучающихся 4 классов.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Оценка ключевых характеристик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303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1"/>
            <a:ext cx="7344816" cy="1296145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Arial" charset="0"/>
              </a:rPr>
              <a:t>Ресурсы современного урока и их эффективное использование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charset="0"/>
              </a:rPr>
              <a:t/>
            </a:r>
            <a:b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7920880" cy="511256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Ключевая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задача образования – мотивация готовности к изменениям.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Нам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нужно смысловое образование, а не образование памяти.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Александр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Григорьевич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Асмолов</a:t>
            </a:r>
            <a:endParaRPr lang="ru-RU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106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764704"/>
            <a:ext cx="7344816" cy="468052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обновленных ФГОС усилены результаты, которые развивают систему ценностей. Социальные ценности прописаны как </a:t>
            </a: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межличностного общения, научных знаний, безопасного поведения и отношения к труду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ичностные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теперь разделили на две группы. Первая группа – социально значимые понятия. Вторая – позитивные ценностные отношения и социально значимые навыки, умения и способности. </a:t>
            </a:r>
          </a:p>
        </p:txBody>
      </p:sp>
    </p:spTree>
    <p:extLst>
      <p:ext uri="{BB962C8B-B14F-4D97-AF65-F5344CB8AC3E}">
        <p14:creationId xmlns:p14="http://schemas.microsoft.com/office/powerpoint/2010/main" val="2107889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191549"/>
            <a:ext cx="8784976" cy="93319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Новые форматы </a:t>
            </a:r>
            <a:r>
              <a:rPr lang="ru-RU" sz="36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процессе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обучения:</a:t>
            </a:r>
            <a:b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1434220"/>
              </p:ext>
            </p:extLst>
          </p:nvPr>
        </p:nvGraphicFramePr>
        <p:xfrm>
          <a:off x="251520" y="658147"/>
          <a:ext cx="8640960" cy="60310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val="1094946688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238202289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845176823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3993119170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338869694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489965412"/>
                    </a:ext>
                  </a:extLst>
                </a:gridCol>
              </a:tblGrid>
              <a:tr h="6345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Состязательные форматы 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Дискуссионные форматы 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Игровые форматы 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Познавательные форматы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Творческие форматы 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Просветительские форматы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extLst>
                  <a:ext uri="{0D108BD9-81ED-4DB2-BD59-A6C34878D82A}">
                    <a16:rowId xmlns:a16="http://schemas.microsoft.com/office/drawing/2014/main" val="2305050037"/>
                  </a:ext>
                </a:extLst>
              </a:tr>
              <a:tr h="7189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конкурсы (социальной рекламы)</a:t>
                      </a:r>
                      <a:endParaRPr lang="ru-RU" sz="14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спор-клуб</a:t>
                      </a:r>
                      <a:endParaRPr lang="ru-RU" sz="14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квест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парковый урок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флешмоб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панельная дискуссия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extLst>
                  <a:ext uri="{0D108BD9-81ED-4DB2-BD59-A6C34878D82A}">
                    <a16:rowId xmlns:a16="http://schemas.microsoft.com/office/drawing/2014/main" val="2188638457"/>
                  </a:ext>
                </a:extLst>
              </a:tr>
              <a:tr h="4331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квиз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сторителлинг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квиз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музейный урок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фотоквест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открытая лекция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extLst>
                  <a:ext uri="{0D108BD9-81ED-4DB2-BD59-A6C34878D82A}">
                    <a16:rowId xmlns:a16="http://schemas.microsoft.com/office/drawing/2014/main" val="3470517584"/>
                  </a:ext>
                </a:extLst>
              </a:tr>
              <a:tr h="7189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турнир</a:t>
                      </a:r>
                      <a:endParaRPr lang="ru-RU" sz="14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Pecha </a:t>
                      </a:r>
                      <a:r>
                        <a:rPr lang="ru-RU" sz="1400" u="sng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Kucha</a:t>
                      </a:r>
                      <a:r>
                        <a:rPr lang="ru-RU" sz="1400" u="sng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u="sng" dirty="0" smtClean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(«печа-куча»)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тим-билдинг</a:t>
                      </a:r>
                      <a:endParaRPr lang="ru-RU" sz="14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кейс-чемпионат</a:t>
                      </a:r>
                      <a:endParaRPr lang="ru-RU" sz="14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перфоманс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тренинг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extLst>
                  <a:ext uri="{0D108BD9-81ED-4DB2-BD59-A6C34878D82A}">
                    <a16:rowId xmlns:a16="http://schemas.microsoft.com/office/drawing/2014/main" val="4138145579"/>
                  </a:ext>
                </a:extLst>
              </a:tr>
              <a:tr h="7189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Интеллектуаль</a:t>
                      </a:r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ный</a:t>
                      </a:r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ринг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World </a:t>
                      </a:r>
                      <a:r>
                        <a:rPr lang="ru-RU" sz="1400" u="sng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Cafe</a:t>
                      </a:r>
                      <a:r>
                        <a:rPr lang="ru-RU" sz="1400" u="sng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(«мировое кафе»)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челлендж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научное шоу</a:t>
                      </a:r>
                      <a:endParaRPr lang="ru-RU" sz="14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акция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арт-терапия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extLst>
                  <a:ext uri="{0D108BD9-81ED-4DB2-BD59-A6C34878D82A}">
                    <a16:rowId xmlns:a16="http://schemas.microsoft.com/office/drawing/2014/main" val="2169976105"/>
                  </a:ext>
                </a:extLst>
              </a:tr>
              <a:tr h="4791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олимпиада</a:t>
                      </a:r>
                      <a:endParaRPr lang="ru-RU" sz="14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хакатон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онлайн-игра</a:t>
                      </a:r>
                      <a:endParaRPr lang="ru-RU" sz="14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проектная мастерская</a:t>
                      </a:r>
                      <a:endParaRPr lang="ru-RU" sz="14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баттл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сказкотерапия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extLst>
                  <a:ext uri="{0D108BD9-81ED-4DB2-BD59-A6C34878D82A}">
                    <a16:rowId xmlns:a16="http://schemas.microsoft.com/office/drawing/2014/main" val="6262940"/>
                  </a:ext>
                </a:extLst>
              </a:tr>
              <a:tr h="4791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фестиваль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дискуссия в аквариуме</a:t>
                      </a:r>
                      <a:endParaRPr lang="ru-RU" sz="14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тематический день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концерт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штурм-лаборатория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extLst>
                  <a:ext uri="{0D108BD9-81ED-4DB2-BD59-A6C34878D82A}">
                    <a16:rowId xmlns:a16="http://schemas.microsoft.com/office/drawing/2014/main" val="2654729044"/>
                  </a:ext>
                </a:extLst>
              </a:tr>
              <a:tr h="6345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челлендж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профессиональная экскурсия</a:t>
                      </a:r>
                      <a:endParaRPr lang="ru-RU" sz="14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бенефис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«честный разговор»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extLst>
                  <a:ext uri="{0D108BD9-81ED-4DB2-BD59-A6C34878D82A}">
                    <a16:rowId xmlns:a16="http://schemas.microsoft.com/office/drawing/2014/main" val="2380201393"/>
                  </a:ext>
                </a:extLst>
              </a:tr>
              <a:tr h="4791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мини-экспедиция</a:t>
                      </a:r>
                      <a:endParaRPr lang="ru-RU" sz="14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биеннале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день открытых дверей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extLst>
                  <a:ext uri="{0D108BD9-81ED-4DB2-BD59-A6C34878D82A}">
                    <a16:rowId xmlns:a16="http://schemas.microsoft.com/office/drawing/2014/main" val="765519940"/>
                  </a:ext>
                </a:extLst>
              </a:tr>
              <a:tr h="2555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ru-RU" sz="14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поход</a:t>
                      </a:r>
                      <a:endParaRPr lang="ru-RU" sz="14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воркшоп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extLst>
                  <a:ext uri="{0D108BD9-81ED-4DB2-BD59-A6C34878D82A}">
                    <a16:rowId xmlns:a16="http://schemas.microsoft.com/office/drawing/2014/main" val="1937611633"/>
                  </a:ext>
                </a:extLst>
              </a:tr>
              <a:tr h="4791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техническая мастерская</a:t>
                      </a:r>
                      <a:endParaRPr lang="ru-RU" sz="140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коворкинг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7513" anchor="ctr"/>
                </a:tc>
                <a:extLst>
                  <a:ext uri="{0D108BD9-81ED-4DB2-BD59-A6C34878D82A}">
                    <a16:rowId xmlns:a16="http://schemas.microsoft.com/office/drawing/2014/main" val="22675027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1360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11760" y="191549"/>
            <a:ext cx="5184576" cy="1224136"/>
          </a:xfrm>
        </p:spPr>
        <p:txBody>
          <a:bodyPr/>
          <a:lstStyle/>
          <a:p>
            <a:r>
              <a:rPr lang="ru-RU" dirty="0" smtClean="0"/>
              <a:t>План работы: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9" name="Line 253"/>
          <p:cNvSpPr>
            <a:spLocks noChangeShapeType="1"/>
          </p:cNvSpPr>
          <p:nvPr/>
        </p:nvSpPr>
        <p:spPr bwMode="gray">
          <a:xfrm>
            <a:off x="2651720" y="4946182"/>
            <a:ext cx="4224536" cy="0"/>
          </a:xfrm>
          <a:prstGeom prst="line">
            <a:avLst/>
          </a:prstGeom>
          <a:noFill/>
          <a:ln w="25400">
            <a:solidFill>
              <a:schemeClr val="accent4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Rectangle 254"/>
          <p:cNvSpPr>
            <a:spLocks noChangeArrowheads="1"/>
          </p:cNvSpPr>
          <p:nvPr/>
        </p:nvSpPr>
        <p:spPr bwMode="gray">
          <a:xfrm rot="3419336">
            <a:off x="2063092" y="4352690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1" name="Text Box 255"/>
          <p:cNvSpPr txBox="1">
            <a:spLocks noChangeArrowheads="1"/>
          </p:cNvSpPr>
          <p:nvPr/>
        </p:nvSpPr>
        <p:spPr bwMode="gray">
          <a:xfrm>
            <a:off x="2185690" y="4389294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22" name="Line 256"/>
          <p:cNvSpPr>
            <a:spLocks noChangeShapeType="1"/>
          </p:cNvSpPr>
          <p:nvPr/>
        </p:nvSpPr>
        <p:spPr bwMode="gray">
          <a:xfrm>
            <a:off x="2651720" y="2431582"/>
            <a:ext cx="4224536" cy="0"/>
          </a:xfrm>
          <a:prstGeom prst="line">
            <a:avLst/>
          </a:prstGeom>
          <a:noFill/>
          <a:ln w="25400">
            <a:solidFill>
              <a:schemeClr val="accent4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" name="Rectangle 257"/>
          <p:cNvSpPr>
            <a:spLocks noChangeArrowheads="1"/>
          </p:cNvSpPr>
          <p:nvPr/>
        </p:nvSpPr>
        <p:spPr bwMode="gray">
          <a:xfrm rot="3419336">
            <a:off x="2063092" y="1918096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37" name="Text Box 258"/>
          <p:cNvSpPr txBox="1">
            <a:spLocks noChangeArrowheads="1"/>
          </p:cNvSpPr>
          <p:nvPr/>
        </p:nvSpPr>
        <p:spPr bwMode="gray">
          <a:xfrm>
            <a:off x="2915817" y="1942632"/>
            <a:ext cx="5544616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Arial" charset="0"/>
              </a:rPr>
              <a:t>Результаты ВПР за 2023 год по ЯО</a:t>
            </a:r>
            <a:endParaRPr lang="en-US" sz="2400" dirty="0">
              <a:solidFill>
                <a:schemeClr val="bg2">
                  <a:lumMod val="25000"/>
                </a:schemeClr>
              </a:solidFill>
              <a:latin typeface="Arial" charset="0"/>
            </a:endParaRPr>
          </a:p>
        </p:txBody>
      </p:sp>
      <p:sp>
        <p:nvSpPr>
          <p:cNvPr id="38" name="Text Box 259"/>
          <p:cNvSpPr txBox="1">
            <a:spLocks noChangeArrowheads="1"/>
          </p:cNvSpPr>
          <p:nvPr/>
        </p:nvSpPr>
        <p:spPr bwMode="gray">
          <a:xfrm>
            <a:off x="2123728" y="1940227"/>
            <a:ext cx="459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9" name="Line 260"/>
          <p:cNvSpPr>
            <a:spLocks noChangeShapeType="1"/>
          </p:cNvSpPr>
          <p:nvPr/>
        </p:nvSpPr>
        <p:spPr bwMode="gray">
          <a:xfrm>
            <a:off x="2651720" y="3269782"/>
            <a:ext cx="4224536" cy="0"/>
          </a:xfrm>
          <a:prstGeom prst="line">
            <a:avLst/>
          </a:prstGeom>
          <a:noFill/>
          <a:ln w="25400">
            <a:solidFill>
              <a:schemeClr val="accent4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3" name="Rectangle 261"/>
          <p:cNvSpPr>
            <a:spLocks noChangeArrowheads="1"/>
          </p:cNvSpPr>
          <p:nvPr/>
        </p:nvSpPr>
        <p:spPr bwMode="gray">
          <a:xfrm rot="3419336">
            <a:off x="2063092" y="2686423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44" name="Text Box 262"/>
          <p:cNvSpPr txBox="1">
            <a:spLocks noChangeArrowheads="1"/>
          </p:cNvSpPr>
          <p:nvPr/>
        </p:nvSpPr>
        <p:spPr bwMode="gray">
          <a:xfrm>
            <a:off x="2123728" y="2696017"/>
            <a:ext cx="483541" cy="4737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45" name="Line 263"/>
          <p:cNvSpPr>
            <a:spLocks noChangeShapeType="1"/>
          </p:cNvSpPr>
          <p:nvPr/>
        </p:nvSpPr>
        <p:spPr bwMode="gray">
          <a:xfrm>
            <a:off x="2653308" y="4106396"/>
            <a:ext cx="4222948" cy="0"/>
          </a:xfrm>
          <a:prstGeom prst="line">
            <a:avLst/>
          </a:prstGeom>
          <a:noFill/>
          <a:ln w="25400">
            <a:solidFill>
              <a:schemeClr val="accent4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6" name="Rectangle 264"/>
          <p:cNvSpPr>
            <a:spLocks noChangeArrowheads="1"/>
          </p:cNvSpPr>
          <p:nvPr/>
        </p:nvSpPr>
        <p:spPr bwMode="gray">
          <a:xfrm rot="3419336">
            <a:off x="2063092" y="3504779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47" name="Text Box 265"/>
          <p:cNvSpPr txBox="1">
            <a:spLocks noChangeArrowheads="1"/>
          </p:cNvSpPr>
          <p:nvPr/>
        </p:nvSpPr>
        <p:spPr bwMode="gray">
          <a:xfrm>
            <a:off x="2134543" y="3525042"/>
            <a:ext cx="437381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48" name="Line 266"/>
          <p:cNvSpPr>
            <a:spLocks noChangeShapeType="1"/>
          </p:cNvSpPr>
          <p:nvPr/>
        </p:nvSpPr>
        <p:spPr bwMode="gray">
          <a:xfrm>
            <a:off x="2651720" y="5806607"/>
            <a:ext cx="4224536" cy="0"/>
          </a:xfrm>
          <a:prstGeom prst="line">
            <a:avLst/>
          </a:prstGeom>
          <a:noFill/>
          <a:ln w="25400">
            <a:solidFill>
              <a:schemeClr val="accent4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9" name="Rectangle 267"/>
          <p:cNvSpPr>
            <a:spLocks noChangeArrowheads="1"/>
          </p:cNvSpPr>
          <p:nvPr/>
        </p:nvSpPr>
        <p:spPr bwMode="ltGray">
          <a:xfrm rot="3419336">
            <a:off x="2063091" y="5185470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50" name="Text Box 268"/>
          <p:cNvSpPr txBox="1">
            <a:spLocks noChangeArrowheads="1"/>
          </p:cNvSpPr>
          <p:nvPr/>
        </p:nvSpPr>
        <p:spPr bwMode="gray">
          <a:xfrm>
            <a:off x="2171243" y="5217220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51" name="Text Box 269"/>
          <p:cNvSpPr txBox="1">
            <a:spLocks noChangeArrowheads="1"/>
          </p:cNvSpPr>
          <p:nvPr/>
        </p:nvSpPr>
        <p:spPr bwMode="gray">
          <a:xfrm>
            <a:off x="2909429" y="2467864"/>
            <a:ext cx="521616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Arial" charset="0"/>
              </a:rPr>
              <a:t>Ресурсы современного урока и их эффективное использование</a:t>
            </a:r>
            <a:endParaRPr lang="en-US" sz="2400" dirty="0">
              <a:solidFill>
                <a:schemeClr val="bg2">
                  <a:lumMod val="25000"/>
                </a:schemeClr>
              </a:solidFill>
              <a:latin typeface="Arial" charset="0"/>
            </a:endParaRPr>
          </a:p>
        </p:txBody>
      </p:sp>
      <p:sp>
        <p:nvSpPr>
          <p:cNvPr id="52" name="Text Box 270"/>
          <p:cNvSpPr txBox="1">
            <a:spLocks noChangeArrowheads="1"/>
          </p:cNvSpPr>
          <p:nvPr/>
        </p:nvSpPr>
        <p:spPr bwMode="gray">
          <a:xfrm>
            <a:off x="2915817" y="3349630"/>
            <a:ext cx="521616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Arial" charset="0"/>
              </a:rPr>
              <a:t>Выступление по методическим темам</a:t>
            </a:r>
            <a:endParaRPr lang="en-US" sz="2400" dirty="0">
              <a:solidFill>
                <a:schemeClr val="bg2">
                  <a:lumMod val="25000"/>
                </a:schemeClr>
              </a:solidFill>
              <a:latin typeface="Arial" charset="0"/>
            </a:endParaRPr>
          </a:p>
        </p:txBody>
      </p:sp>
      <p:sp>
        <p:nvSpPr>
          <p:cNvPr id="53" name="Text Box 271"/>
          <p:cNvSpPr txBox="1">
            <a:spLocks noChangeArrowheads="1"/>
          </p:cNvSpPr>
          <p:nvPr/>
        </p:nvSpPr>
        <p:spPr bwMode="gray">
          <a:xfrm>
            <a:off x="2915817" y="4485807"/>
            <a:ext cx="379990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Arial" charset="0"/>
              </a:rPr>
              <a:t>Изменения в ФООП</a:t>
            </a:r>
            <a:endParaRPr lang="en-US" sz="2400" dirty="0">
              <a:solidFill>
                <a:schemeClr val="bg2">
                  <a:lumMod val="25000"/>
                </a:schemeClr>
              </a:solidFill>
              <a:latin typeface="Arial" charset="0"/>
            </a:endParaRPr>
          </a:p>
        </p:txBody>
      </p:sp>
      <p:sp>
        <p:nvSpPr>
          <p:cNvPr id="54" name="Text Box 272"/>
          <p:cNvSpPr txBox="1">
            <a:spLocks noChangeArrowheads="1"/>
          </p:cNvSpPr>
          <p:nvPr/>
        </p:nvSpPr>
        <p:spPr bwMode="gray">
          <a:xfrm>
            <a:off x="2915817" y="5336707"/>
            <a:ext cx="475252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Arial" charset="0"/>
              </a:rPr>
              <a:t>Организационные вопросы</a:t>
            </a:r>
            <a:endParaRPr lang="en-US" sz="2400" dirty="0">
              <a:solidFill>
                <a:schemeClr val="bg2">
                  <a:lumMod val="2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844824"/>
            <a:ext cx="7344816" cy="43924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Выступления по методическим темам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956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1549"/>
            <a:ext cx="7344816" cy="1149219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Arial" charset="0"/>
              </a:rPr>
              <a:t>Изменения в ФООП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rial" charset="0"/>
              </a:rPr>
              <a:t/>
            </a:r>
            <a:br>
              <a:rPr lang="en-US" dirty="0">
                <a:solidFill>
                  <a:schemeClr val="bg2">
                    <a:lumMod val="25000"/>
                  </a:schemeClr>
                </a:solidFill>
                <a:latin typeface="Arial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80728"/>
            <a:ext cx="7992888" cy="52565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 РФ меняет программы по предметам «История», «Обществознание», «Труд (технология)», «Физическая культура», «География», «Литература» и по преподаванию родных языков.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Включены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федеральные рабочие программы по родным языкам на всех уровнях общего образования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dirty="0">
                <a:hlinkClick r:id="rId2"/>
              </a:rPr>
              <a:t>С</a:t>
            </a:r>
            <a:r>
              <a:rPr lang="ru-RU" b="1" dirty="0" smtClean="0">
                <a:hlinkClick r:id="rId2"/>
              </a:rPr>
              <a:t>сылка </a:t>
            </a:r>
            <a:r>
              <a:rPr lang="ru-RU" b="1" dirty="0">
                <a:hlinkClick r:id="rId2"/>
              </a:rPr>
              <a:t>на </a:t>
            </a:r>
            <a:r>
              <a:rPr lang="ru-RU" b="1" dirty="0" smtClean="0">
                <a:hlinkClick r:id="rId2"/>
              </a:rPr>
              <a:t>информацию Минпросвещения</a:t>
            </a:r>
            <a:endParaRPr lang="ru-RU" dirty="0"/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116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1549"/>
            <a:ext cx="7344816" cy="717171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Разное</a:t>
            </a:r>
            <a:endParaRPr lang="ru-RU" sz="40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052736"/>
            <a:ext cx="7344816" cy="468052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экспертной комиссии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муниципальную учебно-исследовательскую конференцию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школьников;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Отчёт по внеурочной деятельности (включить своё участие + аттестацию и курсы ПК)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765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91549"/>
            <a:ext cx="6552728" cy="1224136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Контакты для связи</a:t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052736"/>
            <a:ext cx="7344816" cy="46805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Номер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телефона 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8 906 527 66 45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Адреса эл. почты:</a:t>
            </a:r>
          </a:p>
          <a:p>
            <a:pPr algn="ctr">
              <a:buNone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yablokova.nadezhda2014@yandex.ru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nadejda.yablokowa@yandex.ru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Сайт нашего МО</a:t>
            </a:r>
          </a:p>
          <a:p>
            <a:pPr marL="0" indent="0" algn="ctr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https://nsportal.ru/rmo-uchiteley-nachalnyh-klassov-uglich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76565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988840"/>
            <a:ext cx="7344816" cy="1224136"/>
          </a:xfrm>
        </p:spPr>
        <p:txBody>
          <a:bodyPr/>
          <a:lstStyle/>
          <a:p>
            <a:r>
              <a:rPr lang="ru-RU" dirty="0" smtClean="0"/>
              <a:t>Спасибо за работу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91549"/>
            <a:ext cx="7344816" cy="933195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ВПР за 2023 год по ЯО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971600" y="764704"/>
            <a:ext cx="6840760" cy="54725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/>
              <a:t>Результаты ВПР по учебному предмету « Русский язык», 4 </a:t>
            </a:r>
            <a:r>
              <a:rPr lang="ru-RU" sz="2400" dirty="0" smtClean="0"/>
              <a:t>класс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126" name="Рисунок 212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4504" y="1697899"/>
            <a:ext cx="6547856" cy="3674600"/>
          </a:xfrm>
          <a:prstGeom prst="rect">
            <a:avLst/>
          </a:prstGeom>
        </p:spPr>
      </p:pic>
      <p:sp>
        <p:nvSpPr>
          <p:cNvPr id="2127" name="Прямоугольник 2126"/>
          <p:cNvSpPr/>
          <p:nvPr/>
        </p:nvSpPr>
        <p:spPr>
          <a:xfrm>
            <a:off x="1907704" y="5590957"/>
            <a:ext cx="56886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Две школы УМР в 2023 году попали в список с необъективностью результатов! 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91549"/>
            <a:ext cx="6624736" cy="789179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ВПР за 2023 год по ЯО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052736"/>
            <a:ext cx="7344816" cy="51845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/>
              <a:t>Результаты ВПР по учебному предмету «Русский язык» за 4 класс в Ярославской области за четыре последних года (2020-2023гг.) нестабильны. </a:t>
            </a:r>
            <a:endParaRPr lang="ru-RU" sz="2800" dirty="0" smtClean="0"/>
          </a:p>
          <a:p>
            <a:pPr marL="0" indent="0" algn="ctr">
              <a:buNone/>
            </a:pPr>
            <a:r>
              <a:rPr lang="ru-RU" sz="2800" dirty="0" smtClean="0"/>
              <a:t>Нестабильность может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быть связана с особенностями проведения ВПР (ВПР в 2020, 2022 годах проводились в два этапа: весенний и осенний). ВПР в осенний период проводились по программе предыдущего года обучения.</a:t>
            </a:r>
          </a:p>
        </p:txBody>
      </p:sp>
    </p:spTree>
    <p:extLst>
      <p:ext uri="{BB962C8B-B14F-4D97-AF65-F5344CB8AC3E}">
        <p14:creationId xmlns:p14="http://schemas.microsoft.com/office/powerpoint/2010/main" val="3136573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91549"/>
            <a:ext cx="6552728" cy="501147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ВПР за 2023 год по ЯО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836712"/>
            <a:ext cx="7538649" cy="5155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324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1549"/>
            <a:ext cx="7344816" cy="717171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ACCBF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ВПР за 2023 год по ЯО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692696"/>
            <a:ext cx="7859782" cy="524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473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16632"/>
            <a:ext cx="6696744" cy="908383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611" y="1772816"/>
            <a:ext cx="7315278" cy="172819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561" y="3630117"/>
            <a:ext cx="7204164" cy="94156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619672" y="753786"/>
            <a:ext cx="59766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Справляемость (% от максимально возможного балла) по ВПР (русский язык, 4</a:t>
            </a:r>
            <a:r>
              <a:rPr lang="ru-RU" spc="5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класс)</a:t>
            </a:r>
            <a:r>
              <a:rPr lang="ru-RU" spc="-5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pc="-15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разрезе</a:t>
            </a:r>
            <a:r>
              <a:rPr lang="ru-RU" spc="-1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муниципальных образований</a:t>
            </a:r>
            <a:r>
              <a:rPr lang="ru-RU" spc="-15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области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388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1549"/>
            <a:ext cx="7344816" cy="1437251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результатов исследования по учебному предмету «Русский язык» показал, что особые затруднения у выпускников начальной школы вызвали задания: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№№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15.1,15.2. Умение на основе данной информации и собственного жизненного опыта определять конкретную жизненную ситуацию для адекватной интерпретации данной информации, соблюдая при письме изученные орфографические и пунктуационные нормы (подбор ситуации, где уместно употребить пословицу, правописание в предложениях по заданию). Справляемость с заданиями составила меньше 50%.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Также выявлены дефициты (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</a:rPr>
              <a:t>справляемость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 с заданиями ниже общероссийских показателей) в следующих заданиях: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№№ 1К1, 1К2 Диктант, орфография, пунктуация;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№ 6. Определение темы и главной мысли текста;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№ 8. Построение вопроса по содержанию текста;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№ 9. Определение значения слова по контексту.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676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7344816" cy="864096"/>
          </a:xfrm>
        </p:spPr>
        <p:txBody>
          <a:bodyPr>
            <a:normAutofit fontScale="90000"/>
          </a:bodyPr>
          <a:lstStyle/>
          <a:p>
            <a:pPr marL="342900" lvl="0" indent="-342900">
              <a:spcAft>
                <a:spcPts val="0"/>
              </a:spcAft>
              <a:tabLst>
                <a:tab pos="1271905" algn="l"/>
              </a:tabLst>
            </a:pPr>
            <a:r>
              <a:rPr lang="ru-RU" sz="3600" b="1" kern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Результаты</a:t>
            </a:r>
            <a:r>
              <a:rPr lang="ru-RU" sz="3600" b="1" kern="0" spc="-1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b="1" kern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ВПР</a:t>
            </a:r>
            <a:r>
              <a:rPr lang="ru-RU" sz="3600" b="1" kern="0" spc="-25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b="1" kern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z="3600" b="1" kern="0" spc="-1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b="1" kern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учебному</a:t>
            </a:r>
            <a:r>
              <a:rPr lang="ru-RU" sz="3600" b="1" kern="0" spc="-1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b="1" kern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предмету</a:t>
            </a:r>
            <a:r>
              <a:rPr lang="ru-RU" sz="3600" b="1" kern="0" spc="-1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b="1" kern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«Математика»,</a:t>
            </a:r>
            <a:r>
              <a:rPr lang="ru-RU" sz="3600" b="1" kern="0" spc="-1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b="1" kern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ru-RU" sz="3600" b="1" kern="0" spc="-5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b="1" kern="0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класс</a:t>
            </a:r>
            <a:r>
              <a:rPr lang="ru-RU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Rectangle 69"/>
          <p:cNvSpPr>
            <a:spLocks noChangeArrowheads="1"/>
          </p:cNvSpPr>
          <p:nvPr/>
        </p:nvSpPr>
        <p:spPr bwMode="auto">
          <a:xfrm>
            <a:off x="-314916" y="500309"/>
            <a:ext cx="8307977" cy="2200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25240" tIns="660192" rIns="190440" bIns="177744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диаграмме показана доля обучающихся региона, получивших 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учебному предмету</a:t>
            </a: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«Математика» </a:t>
            </a: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4 классе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отметки «2», «3», «4»,«5» в динамике за четыре года (2022-2023 гг.).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971600" y="1988840"/>
            <a:ext cx="6341740" cy="2594570"/>
            <a:chOff x="0" y="0"/>
            <a:chExt cx="9363" cy="4229"/>
          </a:xfrm>
        </p:grpSpPr>
        <p:sp>
          <p:nvSpPr>
            <p:cNvPr id="6" name="AutoShape 68"/>
            <p:cNvSpPr>
              <a:spLocks/>
            </p:cNvSpPr>
            <p:nvPr/>
          </p:nvSpPr>
          <p:spPr bwMode="auto">
            <a:xfrm>
              <a:off x="1949" y="695"/>
              <a:ext cx="2" cy="2304"/>
            </a:xfrm>
            <a:custGeom>
              <a:avLst/>
              <a:gdLst>
                <a:gd name="T0" fmla="+- 0 2876 695"/>
                <a:gd name="T1" fmla="*/ 2876 h 2304"/>
                <a:gd name="T2" fmla="+- 0 2999 695"/>
                <a:gd name="T3" fmla="*/ 2999 h 2304"/>
                <a:gd name="T4" fmla="+- 0 695 695"/>
                <a:gd name="T5" fmla="*/ 695 h 2304"/>
                <a:gd name="T6" fmla="+- 0 2547 695"/>
                <a:gd name="T7" fmla="*/ 2547 h 2304"/>
              </a:gdLst>
              <a:ahLst/>
              <a:cxnLst>
                <a:cxn ang="0">
                  <a:pos x="0" y="T1"/>
                </a:cxn>
                <a:cxn ang="0">
                  <a:pos x="0" y="T3"/>
                </a:cxn>
                <a:cxn ang="0">
                  <a:pos x="0" y="T5"/>
                </a:cxn>
                <a:cxn ang="0">
                  <a:pos x="0" y="T7"/>
                </a:cxn>
              </a:cxnLst>
              <a:rect l="0" t="0" r="r" b="b"/>
              <a:pathLst>
                <a:path h="2304">
                  <a:moveTo>
                    <a:pt x="0" y="2181"/>
                  </a:moveTo>
                  <a:lnTo>
                    <a:pt x="0" y="2304"/>
                  </a:lnTo>
                  <a:moveTo>
                    <a:pt x="0" y="0"/>
                  </a:moveTo>
                  <a:lnTo>
                    <a:pt x="0" y="1852"/>
                  </a:lnTo>
                </a:path>
              </a:pathLst>
            </a:custGeom>
            <a:noFill/>
            <a:ln w="6096">
              <a:solidFill>
                <a:srgbClr val="D9D9D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Rectangle 67"/>
            <p:cNvSpPr>
              <a:spLocks noChangeArrowheads="1"/>
            </p:cNvSpPr>
            <p:nvPr/>
          </p:nvSpPr>
          <p:spPr bwMode="auto">
            <a:xfrm>
              <a:off x="1950" y="1975"/>
              <a:ext cx="154" cy="32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Rectangle 66"/>
            <p:cNvSpPr>
              <a:spLocks noChangeArrowheads="1"/>
            </p:cNvSpPr>
            <p:nvPr/>
          </p:nvSpPr>
          <p:spPr bwMode="auto">
            <a:xfrm>
              <a:off x="1950" y="1975"/>
              <a:ext cx="154" cy="32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Rectangle 65"/>
            <p:cNvSpPr>
              <a:spLocks noChangeArrowheads="1"/>
            </p:cNvSpPr>
            <p:nvPr/>
          </p:nvSpPr>
          <p:spPr bwMode="auto">
            <a:xfrm>
              <a:off x="1950" y="1400"/>
              <a:ext cx="330" cy="32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Rectangle 64"/>
            <p:cNvSpPr>
              <a:spLocks noChangeArrowheads="1"/>
            </p:cNvSpPr>
            <p:nvPr/>
          </p:nvSpPr>
          <p:spPr bwMode="auto">
            <a:xfrm>
              <a:off x="1950" y="1400"/>
              <a:ext cx="330" cy="32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Rectangle 63"/>
            <p:cNvSpPr>
              <a:spLocks noChangeArrowheads="1"/>
            </p:cNvSpPr>
            <p:nvPr/>
          </p:nvSpPr>
          <p:spPr bwMode="auto">
            <a:xfrm>
              <a:off x="1950" y="824"/>
              <a:ext cx="145" cy="32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Rectangle 62"/>
            <p:cNvSpPr>
              <a:spLocks noChangeArrowheads="1"/>
            </p:cNvSpPr>
            <p:nvPr/>
          </p:nvSpPr>
          <p:spPr bwMode="auto">
            <a:xfrm>
              <a:off x="1950" y="824"/>
              <a:ext cx="145" cy="32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AutoShape 61"/>
            <p:cNvSpPr>
              <a:spLocks/>
            </p:cNvSpPr>
            <p:nvPr/>
          </p:nvSpPr>
          <p:spPr bwMode="auto">
            <a:xfrm>
              <a:off x="2650" y="2295"/>
              <a:ext cx="4193" cy="704"/>
            </a:xfrm>
            <a:custGeom>
              <a:avLst/>
              <a:gdLst>
                <a:gd name="T0" fmla="+- 0 2650 2650"/>
                <a:gd name="T1" fmla="*/ T0 w 4193"/>
                <a:gd name="T2" fmla="+- 0 2871 2296"/>
                <a:gd name="T3" fmla="*/ 2871 h 704"/>
                <a:gd name="T4" fmla="+- 0 2650 2650"/>
                <a:gd name="T5" fmla="*/ T4 w 4193"/>
                <a:gd name="T6" fmla="+- 0 2999 2296"/>
                <a:gd name="T7" fmla="*/ 2999 h 704"/>
                <a:gd name="T8" fmla="+- 0 2650 2650"/>
                <a:gd name="T9" fmla="*/ T8 w 4193"/>
                <a:gd name="T10" fmla="+- 0 2296 2296"/>
                <a:gd name="T11" fmla="*/ 2296 h 704"/>
                <a:gd name="T12" fmla="+- 0 2650 2650"/>
                <a:gd name="T13" fmla="*/ T12 w 4193"/>
                <a:gd name="T14" fmla="+- 0 2552 2296"/>
                <a:gd name="T15" fmla="*/ 2552 h 704"/>
                <a:gd name="T16" fmla="+- 0 3349 2650"/>
                <a:gd name="T17" fmla="*/ T16 w 4193"/>
                <a:gd name="T18" fmla="+- 0 2871 2296"/>
                <a:gd name="T19" fmla="*/ 2871 h 704"/>
                <a:gd name="T20" fmla="+- 0 3349 2650"/>
                <a:gd name="T21" fmla="*/ T20 w 4193"/>
                <a:gd name="T22" fmla="+- 0 2999 2296"/>
                <a:gd name="T23" fmla="*/ 2999 h 704"/>
                <a:gd name="T24" fmla="+- 0 3349 2650"/>
                <a:gd name="T25" fmla="*/ T24 w 4193"/>
                <a:gd name="T26" fmla="+- 0 2296 2296"/>
                <a:gd name="T27" fmla="*/ 2296 h 704"/>
                <a:gd name="T28" fmla="+- 0 3349 2650"/>
                <a:gd name="T29" fmla="*/ T28 w 4193"/>
                <a:gd name="T30" fmla="+- 0 2552 2296"/>
                <a:gd name="T31" fmla="*/ 2552 h 704"/>
                <a:gd name="T32" fmla="+- 0 4047 2650"/>
                <a:gd name="T33" fmla="*/ T32 w 4193"/>
                <a:gd name="T34" fmla="+- 0 2871 2296"/>
                <a:gd name="T35" fmla="*/ 2871 h 704"/>
                <a:gd name="T36" fmla="+- 0 4047 2650"/>
                <a:gd name="T37" fmla="*/ T36 w 4193"/>
                <a:gd name="T38" fmla="+- 0 2999 2296"/>
                <a:gd name="T39" fmla="*/ 2999 h 704"/>
                <a:gd name="T40" fmla="+- 0 4047 2650"/>
                <a:gd name="T41" fmla="*/ T40 w 4193"/>
                <a:gd name="T42" fmla="+- 0 2296 2296"/>
                <a:gd name="T43" fmla="*/ 2296 h 704"/>
                <a:gd name="T44" fmla="+- 0 4047 2650"/>
                <a:gd name="T45" fmla="*/ T44 w 4193"/>
                <a:gd name="T46" fmla="+- 0 2552 2296"/>
                <a:gd name="T47" fmla="*/ 2552 h 704"/>
                <a:gd name="T48" fmla="+- 0 4746 2650"/>
                <a:gd name="T49" fmla="*/ T48 w 4193"/>
                <a:gd name="T50" fmla="+- 0 2871 2296"/>
                <a:gd name="T51" fmla="*/ 2871 h 704"/>
                <a:gd name="T52" fmla="+- 0 4746 2650"/>
                <a:gd name="T53" fmla="*/ T52 w 4193"/>
                <a:gd name="T54" fmla="+- 0 2999 2296"/>
                <a:gd name="T55" fmla="*/ 2999 h 704"/>
                <a:gd name="T56" fmla="+- 0 4746 2650"/>
                <a:gd name="T57" fmla="*/ T56 w 4193"/>
                <a:gd name="T58" fmla="+- 0 2296 2296"/>
                <a:gd name="T59" fmla="*/ 2296 h 704"/>
                <a:gd name="T60" fmla="+- 0 4746 2650"/>
                <a:gd name="T61" fmla="*/ T60 w 4193"/>
                <a:gd name="T62" fmla="+- 0 2552 2296"/>
                <a:gd name="T63" fmla="*/ 2552 h 704"/>
                <a:gd name="T64" fmla="+- 0 5446 2650"/>
                <a:gd name="T65" fmla="*/ T64 w 4193"/>
                <a:gd name="T66" fmla="+- 0 2871 2296"/>
                <a:gd name="T67" fmla="*/ 2871 h 704"/>
                <a:gd name="T68" fmla="+- 0 5446 2650"/>
                <a:gd name="T69" fmla="*/ T68 w 4193"/>
                <a:gd name="T70" fmla="+- 0 2999 2296"/>
                <a:gd name="T71" fmla="*/ 2999 h 704"/>
                <a:gd name="T72" fmla="+- 0 5446 2650"/>
                <a:gd name="T73" fmla="*/ T72 w 4193"/>
                <a:gd name="T74" fmla="+- 0 2296 2296"/>
                <a:gd name="T75" fmla="*/ 2296 h 704"/>
                <a:gd name="T76" fmla="+- 0 5446 2650"/>
                <a:gd name="T77" fmla="*/ T76 w 4193"/>
                <a:gd name="T78" fmla="+- 0 2552 2296"/>
                <a:gd name="T79" fmla="*/ 2552 h 704"/>
                <a:gd name="T80" fmla="+- 0 6145 2650"/>
                <a:gd name="T81" fmla="*/ T80 w 4193"/>
                <a:gd name="T82" fmla="+- 0 2871 2296"/>
                <a:gd name="T83" fmla="*/ 2871 h 704"/>
                <a:gd name="T84" fmla="+- 0 6145 2650"/>
                <a:gd name="T85" fmla="*/ T84 w 4193"/>
                <a:gd name="T86" fmla="+- 0 2999 2296"/>
                <a:gd name="T87" fmla="*/ 2999 h 704"/>
                <a:gd name="T88" fmla="+- 0 6145 2650"/>
                <a:gd name="T89" fmla="*/ T88 w 4193"/>
                <a:gd name="T90" fmla="+- 0 2296 2296"/>
                <a:gd name="T91" fmla="*/ 2296 h 704"/>
                <a:gd name="T92" fmla="+- 0 6145 2650"/>
                <a:gd name="T93" fmla="*/ T92 w 4193"/>
                <a:gd name="T94" fmla="+- 0 2552 2296"/>
                <a:gd name="T95" fmla="*/ 2552 h 704"/>
                <a:gd name="T96" fmla="+- 0 6843 2650"/>
                <a:gd name="T97" fmla="*/ T96 w 4193"/>
                <a:gd name="T98" fmla="+- 0 2871 2296"/>
                <a:gd name="T99" fmla="*/ 2871 h 704"/>
                <a:gd name="T100" fmla="+- 0 6843 2650"/>
                <a:gd name="T101" fmla="*/ T100 w 4193"/>
                <a:gd name="T102" fmla="+- 0 2999 2296"/>
                <a:gd name="T103" fmla="*/ 2999 h 704"/>
                <a:gd name="T104" fmla="+- 0 6843 2650"/>
                <a:gd name="T105" fmla="*/ T104 w 4193"/>
                <a:gd name="T106" fmla="+- 0 2296 2296"/>
                <a:gd name="T107" fmla="*/ 2296 h 704"/>
                <a:gd name="T108" fmla="+- 0 6843 2650"/>
                <a:gd name="T109" fmla="*/ T108 w 4193"/>
                <a:gd name="T110" fmla="+- 0 2552 2296"/>
                <a:gd name="T111" fmla="*/ 2552 h 70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</a:cxnLst>
              <a:rect l="0" t="0" r="r" b="b"/>
              <a:pathLst>
                <a:path w="4193" h="704">
                  <a:moveTo>
                    <a:pt x="0" y="575"/>
                  </a:moveTo>
                  <a:lnTo>
                    <a:pt x="0" y="703"/>
                  </a:lnTo>
                  <a:moveTo>
                    <a:pt x="0" y="0"/>
                  </a:moveTo>
                  <a:lnTo>
                    <a:pt x="0" y="256"/>
                  </a:lnTo>
                  <a:moveTo>
                    <a:pt x="699" y="575"/>
                  </a:moveTo>
                  <a:lnTo>
                    <a:pt x="699" y="703"/>
                  </a:lnTo>
                  <a:moveTo>
                    <a:pt x="699" y="0"/>
                  </a:moveTo>
                  <a:lnTo>
                    <a:pt x="699" y="256"/>
                  </a:lnTo>
                  <a:moveTo>
                    <a:pt x="1397" y="575"/>
                  </a:moveTo>
                  <a:lnTo>
                    <a:pt x="1397" y="703"/>
                  </a:lnTo>
                  <a:moveTo>
                    <a:pt x="1397" y="0"/>
                  </a:moveTo>
                  <a:lnTo>
                    <a:pt x="1397" y="256"/>
                  </a:lnTo>
                  <a:moveTo>
                    <a:pt x="2096" y="575"/>
                  </a:moveTo>
                  <a:lnTo>
                    <a:pt x="2096" y="703"/>
                  </a:lnTo>
                  <a:moveTo>
                    <a:pt x="2096" y="0"/>
                  </a:moveTo>
                  <a:lnTo>
                    <a:pt x="2096" y="256"/>
                  </a:lnTo>
                  <a:moveTo>
                    <a:pt x="2796" y="575"/>
                  </a:moveTo>
                  <a:lnTo>
                    <a:pt x="2796" y="703"/>
                  </a:lnTo>
                  <a:moveTo>
                    <a:pt x="2796" y="0"/>
                  </a:moveTo>
                  <a:lnTo>
                    <a:pt x="2796" y="256"/>
                  </a:lnTo>
                  <a:moveTo>
                    <a:pt x="3495" y="575"/>
                  </a:moveTo>
                  <a:lnTo>
                    <a:pt x="3495" y="703"/>
                  </a:lnTo>
                  <a:moveTo>
                    <a:pt x="3495" y="0"/>
                  </a:moveTo>
                  <a:lnTo>
                    <a:pt x="3495" y="256"/>
                  </a:lnTo>
                  <a:moveTo>
                    <a:pt x="4193" y="575"/>
                  </a:moveTo>
                  <a:lnTo>
                    <a:pt x="4193" y="703"/>
                  </a:lnTo>
                  <a:moveTo>
                    <a:pt x="4193" y="0"/>
                  </a:moveTo>
                  <a:lnTo>
                    <a:pt x="4193" y="256"/>
                  </a:lnTo>
                </a:path>
              </a:pathLst>
            </a:custGeom>
            <a:noFill/>
            <a:ln w="6096">
              <a:solidFill>
                <a:srgbClr val="D9D9D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3132" name="Picture 60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8" y="2551"/>
              <a:ext cx="4977" cy="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Rectangle 59"/>
            <p:cNvSpPr>
              <a:spLocks noChangeArrowheads="1"/>
            </p:cNvSpPr>
            <p:nvPr/>
          </p:nvSpPr>
          <p:spPr bwMode="auto">
            <a:xfrm>
              <a:off x="2418" y="2551"/>
              <a:ext cx="4977" cy="32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AutoShape 58"/>
            <p:cNvSpPr>
              <a:spLocks/>
            </p:cNvSpPr>
            <p:nvPr/>
          </p:nvSpPr>
          <p:spPr bwMode="auto">
            <a:xfrm>
              <a:off x="2650" y="1720"/>
              <a:ext cx="3495" cy="256"/>
            </a:xfrm>
            <a:custGeom>
              <a:avLst/>
              <a:gdLst>
                <a:gd name="T0" fmla="+- 0 2650 2650"/>
                <a:gd name="T1" fmla="*/ T0 w 3495"/>
                <a:gd name="T2" fmla="+- 0 1720 1720"/>
                <a:gd name="T3" fmla="*/ 1720 h 256"/>
                <a:gd name="T4" fmla="+- 0 2650 2650"/>
                <a:gd name="T5" fmla="*/ T4 w 3495"/>
                <a:gd name="T6" fmla="+- 0 1976 1720"/>
                <a:gd name="T7" fmla="*/ 1976 h 256"/>
                <a:gd name="T8" fmla="+- 0 3349 2650"/>
                <a:gd name="T9" fmla="*/ T8 w 3495"/>
                <a:gd name="T10" fmla="+- 0 1720 1720"/>
                <a:gd name="T11" fmla="*/ 1720 h 256"/>
                <a:gd name="T12" fmla="+- 0 3349 2650"/>
                <a:gd name="T13" fmla="*/ T12 w 3495"/>
                <a:gd name="T14" fmla="+- 0 1976 1720"/>
                <a:gd name="T15" fmla="*/ 1976 h 256"/>
                <a:gd name="T16" fmla="+- 0 4047 2650"/>
                <a:gd name="T17" fmla="*/ T16 w 3495"/>
                <a:gd name="T18" fmla="+- 0 1720 1720"/>
                <a:gd name="T19" fmla="*/ 1720 h 256"/>
                <a:gd name="T20" fmla="+- 0 4047 2650"/>
                <a:gd name="T21" fmla="*/ T20 w 3495"/>
                <a:gd name="T22" fmla="+- 0 1976 1720"/>
                <a:gd name="T23" fmla="*/ 1976 h 256"/>
                <a:gd name="T24" fmla="+- 0 4746 2650"/>
                <a:gd name="T25" fmla="*/ T24 w 3495"/>
                <a:gd name="T26" fmla="+- 0 1720 1720"/>
                <a:gd name="T27" fmla="*/ 1720 h 256"/>
                <a:gd name="T28" fmla="+- 0 4746 2650"/>
                <a:gd name="T29" fmla="*/ T28 w 3495"/>
                <a:gd name="T30" fmla="+- 0 1976 1720"/>
                <a:gd name="T31" fmla="*/ 1976 h 256"/>
                <a:gd name="T32" fmla="+- 0 5446 2650"/>
                <a:gd name="T33" fmla="*/ T32 w 3495"/>
                <a:gd name="T34" fmla="+- 0 1720 1720"/>
                <a:gd name="T35" fmla="*/ 1720 h 256"/>
                <a:gd name="T36" fmla="+- 0 5446 2650"/>
                <a:gd name="T37" fmla="*/ T36 w 3495"/>
                <a:gd name="T38" fmla="+- 0 1976 1720"/>
                <a:gd name="T39" fmla="*/ 1976 h 256"/>
                <a:gd name="T40" fmla="+- 0 6145 2650"/>
                <a:gd name="T41" fmla="*/ T40 w 3495"/>
                <a:gd name="T42" fmla="+- 0 1720 1720"/>
                <a:gd name="T43" fmla="*/ 1720 h 256"/>
                <a:gd name="T44" fmla="+- 0 6145 2650"/>
                <a:gd name="T45" fmla="*/ T44 w 3495"/>
                <a:gd name="T46" fmla="+- 0 1976 1720"/>
                <a:gd name="T47" fmla="*/ 1976 h 2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0" t="0" r="r" b="b"/>
              <a:pathLst>
                <a:path w="3495" h="256">
                  <a:moveTo>
                    <a:pt x="0" y="0"/>
                  </a:moveTo>
                  <a:lnTo>
                    <a:pt x="0" y="256"/>
                  </a:lnTo>
                  <a:moveTo>
                    <a:pt x="699" y="0"/>
                  </a:moveTo>
                  <a:lnTo>
                    <a:pt x="699" y="256"/>
                  </a:lnTo>
                  <a:moveTo>
                    <a:pt x="1397" y="0"/>
                  </a:moveTo>
                  <a:lnTo>
                    <a:pt x="1397" y="256"/>
                  </a:lnTo>
                  <a:moveTo>
                    <a:pt x="2096" y="0"/>
                  </a:moveTo>
                  <a:lnTo>
                    <a:pt x="2096" y="256"/>
                  </a:lnTo>
                  <a:moveTo>
                    <a:pt x="2796" y="0"/>
                  </a:moveTo>
                  <a:lnTo>
                    <a:pt x="2796" y="256"/>
                  </a:lnTo>
                  <a:moveTo>
                    <a:pt x="3495" y="0"/>
                  </a:moveTo>
                  <a:lnTo>
                    <a:pt x="3495" y="256"/>
                  </a:lnTo>
                </a:path>
              </a:pathLst>
            </a:custGeom>
            <a:noFill/>
            <a:ln w="6096">
              <a:solidFill>
                <a:srgbClr val="D9D9D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3129" name="Picture 57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4" y="1975"/>
              <a:ext cx="4229" cy="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Rectangle 56"/>
            <p:cNvSpPr>
              <a:spLocks noChangeArrowheads="1"/>
            </p:cNvSpPr>
            <p:nvPr/>
          </p:nvSpPr>
          <p:spPr bwMode="auto">
            <a:xfrm>
              <a:off x="2104" y="1975"/>
              <a:ext cx="4229" cy="32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AutoShape 55"/>
            <p:cNvSpPr>
              <a:spLocks/>
            </p:cNvSpPr>
            <p:nvPr/>
          </p:nvSpPr>
          <p:spPr bwMode="auto">
            <a:xfrm>
              <a:off x="2650" y="1144"/>
              <a:ext cx="4193" cy="832"/>
            </a:xfrm>
            <a:custGeom>
              <a:avLst/>
              <a:gdLst>
                <a:gd name="T0" fmla="+- 0 2650 2650"/>
                <a:gd name="T1" fmla="*/ T0 w 4193"/>
                <a:gd name="T2" fmla="+- 0 1144 1144"/>
                <a:gd name="T3" fmla="*/ 1144 h 832"/>
                <a:gd name="T4" fmla="+- 0 2650 2650"/>
                <a:gd name="T5" fmla="*/ T4 w 4193"/>
                <a:gd name="T6" fmla="+- 0 1400 1144"/>
                <a:gd name="T7" fmla="*/ 1400 h 832"/>
                <a:gd name="T8" fmla="+- 0 3349 2650"/>
                <a:gd name="T9" fmla="*/ T8 w 4193"/>
                <a:gd name="T10" fmla="+- 0 1144 1144"/>
                <a:gd name="T11" fmla="*/ 1144 h 832"/>
                <a:gd name="T12" fmla="+- 0 3349 2650"/>
                <a:gd name="T13" fmla="*/ T12 w 4193"/>
                <a:gd name="T14" fmla="+- 0 1400 1144"/>
                <a:gd name="T15" fmla="*/ 1400 h 832"/>
                <a:gd name="T16" fmla="+- 0 4047 2650"/>
                <a:gd name="T17" fmla="*/ T16 w 4193"/>
                <a:gd name="T18" fmla="+- 0 1144 1144"/>
                <a:gd name="T19" fmla="*/ 1144 h 832"/>
                <a:gd name="T20" fmla="+- 0 4047 2650"/>
                <a:gd name="T21" fmla="*/ T20 w 4193"/>
                <a:gd name="T22" fmla="+- 0 1400 1144"/>
                <a:gd name="T23" fmla="*/ 1400 h 832"/>
                <a:gd name="T24" fmla="+- 0 4746 2650"/>
                <a:gd name="T25" fmla="*/ T24 w 4193"/>
                <a:gd name="T26" fmla="+- 0 1144 1144"/>
                <a:gd name="T27" fmla="*/ 1144 h 832"/>
                <a:gd name="T28" fmla="+- 0 4746 2650"/>
                <a:gd name="T29" fmla="*/ T28 w 4193"/>
                <a:gd name="T30" fmla="+- 0 1400 1144"/>
                <a:gd name="T31" fmla="*/ 1400 h 832"/>
                <a:gd name="T32" fmla="+- 0 5446 2650"/>
                <a:gd name="T33" fmla="*/ T32 w 4193"/>
                <a:gd name="T34" fmla="+- 0 1144 1144"/>
                <a:gd name="T35" fmla="*/ 1144 h 832"/>
                <a:gd name="T36" fmla="+- 0 5446 2650"/>
                <a:gd name="T37" fmla="*/ T36 w 4193"/>
                <a:gd name="T38" fmla="+- 0 1400 1144"/>
                <a:gd name="T39" fmla="*/ 1400 h 832"/>
                <a:gd name="T40" fmla="+- 0 6145 2650"/>
                <a:gd name="T41" fmla="*/ T40 w 4193"/>
                <a:gd name="T42" fmla="+- 0 1144 1144"/>
                <a:gd name="T43" fmla="*/ 1144 h 832"/>
                <a:gd name="T44" fmla="+- 0 6145 2650"/>
                <a:gd name="T45" fmla="*/ T44 w 4193"/>
                <a:gd name="T46" fmla="+- 0 1400 1144"/>
                <a:gd name="T47" fmla="*/ 1400 h 832"/>
                <a:gd name="T48" fmla="+- 0 6843 2650"/>
                <a:gd name="T49" fmla="*/ T48 w 4193"/>
                <a:gd name="T50" fmla="+- 0 1720 1144"/>
                <a:gd name="T51" fmla="*/ 1720 h 832"/>
                <a:gd name="T52" fmla="+- 0 6843 2650"/>
                <a:gd name="T53" fmla="*/ T52 w 4193"/>
                <a:gd name="T54" fmla="+- 0 1976 1144"/>
                <a:gd name="T55" fmla="*/ 1976 h 832"/>
                <a:gd name="T56" fmla="+- 0 6843 2650"/>
                <a:gd name="T57" fmla="*/ T56 w 4193"/>
                <a:gd name="T58" fmla="+- 0 1144 1144"/>
                <a:gd name="T59" fmla="*/ 1144 h 832"/>
                <a:gd name="T60" fmla="+- 0 6843 2650"/>
                <a:gd name="T61" fmla="*/ T60 w 4193"/>
                <a:gd name="T62" fmla="+- 0 1400 1144"/>
                <a:gd name="T63" fmla="*/ 1400 h 83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</a:cxnLst>
              <a:rect l="0" t="0" r="r" b="b"/>
              <a:pathLst>
                <a:path w="4193" h="832">
                  <a:moveTo>
                    <a:pt x="0" y="0"/>
                  </a:moveTo>
                  <a:lnTo>
                    <a:pt x="0" y="256"/>
                  </a:lnTo>
                  <a:moveTo>
                    <a:pt x="699" y="0"/>
                  </a:moveTo>
                  <a:lnTo>
                    <a:pt x="699" y="256"/>
                  </a:lnTo>
                  <a:moveTo>
                    <a:pt x="1397" y="0"/>
                  </a:moveTo>
                  <a:lnTo>
                    <a:pt x="1397" y="256"/>
                  </a:lnTo>
                  <a:moveTo>
                    <a:pt x="2096" y="0"/>
                  </a:moveTo>
                  <a:lnTo>
                    <a:pt x="2096" y="256"/>
                  </a:lnTo>
                  <a:moveTo>
                    <a:pt x="2796" y="0"/>
                  </a:moveTo>
                  <a:lnTo>
                    <a:pt x="2796" y="256"/>
                  </a:lnTo>
                  <a:moveTo>
                    <a:pt x="3495" y="0"/>
                  </a:moveTo>
                  <a:lnTo>
                    <a:pt x="3495" y="256"/>
                  </a:lnTo>
                  <a:moveTo>
                    <a:pt x="4193" y="576"/>
                  </a:moveTo>
                  <a:lnTo>
                    <a:pt x="4193" y="832"/>
                  </a:lnTo>
                  <a:moveTo>
                    <a:pt x="4193" y="0"/>
                  </a:moveTo>
                  <a:lnTo>
                    <a:pt x="4193" y="256"/>
                  </a:lnTo>
                </a:path>
              </a:pathLst>
            </a:custGeom>
            <a:noFill/>
            <a:ln w="6096">
              <a:solidFill>
                <a:srgbClr val="D9D9D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3126" name="Picture 54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0" y="1400"/>
              <a:ext cx="4819" cy="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ectangle 53"/>
            <p:cNvSpPr>
              <a:spLocks noChangeArrowheads="1"/>
            </p:cNvSpPr>
            <p:nvPr/>
          </p:nvSpPr>
          <p:spPr bwMode="auto">
            <a:xfrm>
              <a:off x="2280" y="1400"/>
              <a:ext cx="4819" cy="32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AutoShape 52"/>
            <p:cNvSpPr>
              <a:spLocks/>
            </p:cNvSpPr>
            <p:nvPr/>
          </p:nvSpPr>
          <p:spPr bwMode="auto">
            <a:xfrm>
              <a:off x="2650" y="695"/>
              <a:ext cx="3495" cy="130"/>
            </a:xfrm>
            <a:custGeom>
              <a:avLst/>
              <a:gdLst>
                <a:gd name="T0" fmla="+- 0 2650 2650"/>
                <a:gd name="T1" fmla="*/ T0 w 3495"/>
                <a:gd name="T2" fmla="+- 0 695 695"/>
                <a:gd name="T3" fmla="*/ 695 h 130"/>
                <a:gd name="T4" fmla="+- 0 2650 2650"/>
                <a:gd name="T5" fmla="*/ T4 w 3495"/>
                <a:gd name="T6" fmla="+- 0 824 695"/>
                <a:gd name="T7" fmla="*/ 824 h 130"/>
                <a:gd name="T8" fmla="+- 0 3349 2650"/>
                <a:gd name="T9" fmla="*/ T8 w 3495"/>
                <a:gd name="T10" fmla="+- 0 695 695"/>
                <a:gd name="T11" fmla="*/ 695 h 130"/>
                <a:gd name="T12" fmla="+- 0 3349 2650"/>
                <a:gd name="T13" fmla="*/ T12 w 3495"/>
                <a:gd name="T14" fmla="+- 0 824 695"/>
                <a:gd name="T15" fmla="*/ 824 h 130"/>
                <a:gd name="T16" fmla="+- 0 4047 2650"/>
                <a:gd name="T17" fmla="*/ T16 w 3495"/>
                <a:gd name="T18" fmla="+- 0 695 695"/>
                <a:gd name="T19" fmla="*/ 695 h 130"/>
                <a:gd name="T20" fmla="+- 0 4047 2650"/>
                <a:gd name="T21" fmla="*/ T20 w 3495"/>
                <a:gd name="T22" fmla="+- 0 824 695"/>
                <a:gd name="T23" fmla="*/ 824 h 130"/>
                <a:gd name="T24" fmla="+- 0 4746 2650"/>
                <a:gd name="T25" fmla="*/ T24 w 3495"/>
                <a:gd name="T26" fmla="+- 0 695 695"/>
                <a:gd name="T27" fmla="*/ 695 h 130"/>
                <a:gd name="T28" fmla="+- 0 4746 2650"/>
                <a:gd name="T29" fmla="*/ T28 w 3495"/>
                <a:gd name="T30" fmla="+- 0 824 695"/>
                <a:gd name="T31" fmla="*/ 824 h 130"/>
                <a:gd name="T32" fmla="+- 0 5446 2650"/>
                <a:gd name="T33" fmla="*/ T32 w 3495"/>
                <a:gd name="T34" fmla="+- 0 695 695"/>
                <a:gd name="T35" fmla="*/ 695 h 130"/>
                <a:gd name="T36" fmla="+- 0 5446 2650"/>
                <a:gd name="T37" fmla="*/ T36 w 3495"/>
                <a:gd name="T38" fmla="+- 0 824 695"/>
                <a:gd name="T39" fmla="*/ 824 h 130"/>
                <a:gd name="T40" fmla="+- 0 6145 2650"/>
                <a:gd name="T41" fmla="*/ T40 w 3495"/>
                <a:gd name="T42" fmla="+- 0 695 695"/>
                <a:gd name="T43" fmla="*/ 695 h 130"/>
                <a:gd name="T44" fmla="+- 0 6145 2650"/>
                <a:gd name="T45" fmla="*/ T44 w 3495"/>
                <a:gd name="T46" fmla="+- 0 824 695"/>
                <a:gd name="T47" fmla="*/ 824 h 13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0" t="0" r="r" b="b"/>
              <a:pathLst>
                <a:path w="3495" h="130">
                  <a:moveTo>
                    <a:pt x="0" y="0"/>
                  </a:moveTo>
                  <a:lnTo>
                    <a:pt x="0" y="129"/>
                  </a:lnTo>
                  <a:moveTo>
                    <a:pt x="699" y="0"/>
                  </a:moveTo>
                  <a:lnTo>
                    <a:pt x="699" y="129"/>
                  </a:lnTo>
                  <a:moveTo>
                    <a:pt x="1397" y="0"/>
                  </a:moveTo>
                  <a:lnTo>
                    <a:pt x="1397" y="129"/>
                  </a:lnTo>
                  <a:moveTo>
                    <a:pt x="2096" y="0"/>
                  </a:moveTo>
                  <a:lnTo>
                    <a:pt x="2096" y="129"/>
                  </a:lnTo>
                  <a:moveTo>
                    <a:pt x="2796" y="0"/>
                  </a:moveTo>
                  <a:lnTo>
                    <a:pt x="2796" y="129"/>
                  </a:lnTo>
                  <a:moveTo>
                    <a:pt x="3495" y="0"/>
                  </a:moveTo>
                  <a:lnTo>
                    <a:pt x="3495" y="129"/>
                  </a:lnTo>
                </a:path>
              </a:pathLst>
            </a:custGeom>
            <a:noFill/>
            <a:ln w="6096">
              <a:solidFill>
                <a:srgbClr val="D9D9D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3123" name="Picture 51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4" y="824"/>
              <a:ext cx="4386" cy="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50"/>
            <p:cNvSpPr>
              <a:spLocks noChangeArrowheads="1"/>
            </p:cNvSpPr>
            <p:nvPr/>
          </p:nvSpPr>
          <p:spPr bwMode="auto">
            <a:xfrm>
              <a:off x="2094" y="824"/>
              <a:ext cx="4386" cy="32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AutoShape 49"/>
            <p:cNvSpPr>
              <a:spLocks/>
            </p:cNvSpPr>
            <p:nvPr/>
          </p:nvSpPr>
          <p:spPr bwMode="auto">
            <a:xfrm>
              <a:off x="7541" y="2295"/>
              <a:ext cx="701" cy="704"/>
            </a:xfrm>
            <a:custGeom>
              <a:avLst/>
              <a:gdLst>
                <a:gd name="T0" fmla="+- 0 7542 7542"/>
                <a:gd name="T1" fmla="*/ T0 w 701"/>
                <a:gd name="T2" fmla="+- 0 2871 2296"/>
                <a:gd name="T3" fmla="*/ 2871 h 704"/>
                <a:gd name="T4" fmla="+- 0 7542 7542"/>
                <a:gd name="T5" fmla="*/ T4 w 701"/>
                <a:gd name="T6" fmla="+- 0 2999 2296"/>
                <a:gd name="T7" fmla="*/ 2999 h 704"/>
                <a:gd name="T8" fmla="+- 0 7542 7542"/>
                <a:gd name="T9" fmla="*/ T8 w 701"/>
                <a:gd name="T10" fmla="+- 0 2296 2296"/>
                <a:gd name="T11" fmla="*/ 2296 h 704"/>
                <a:gd name="T12" fmla="+- 0 7542 7542"/>
                <a:gd name="T13" fmla="*/ T12 w 701"/>
                <a:gd name="T14" fmla="+- 0 2552 2296"/>
                <a:gd name="T15" fmla="*/ 2552 h 704"/>
                <a:gd name="T16" fmla="+- 0 8242 7542"/>
                <a:gd name="T17" fmla="*/ T16 w 701"/>
                <a:gd name="T18" fmla="+- 0 2871 2296"/>
                <a:gd name="T19" fmla="*/ 2871 h 704"/>
                <a:gd name="T20" fmla="+- 0 8242 7542"/>
                <a:gd name="T21" fmla="*/ T20 w 701"/>
                <a:gd name="T22" fmla="+- 0 2999 2296"/>
                <a:gd name="T23" fmla="*/ 2999 h 704"/>
                <a:gd name="T24" fmla="+- 0 8242 7542"/>
                <a:gd name="T25" fmla="*/ T24 w 701"/>
                <a:gd name="T26" fmla="+- 0 2296 2296"/>
                <a:gd name="T27" fmla="*/ 2296 h 704"/>
                <a:gd name="T28" fmla="+- 0 8242 7542"/>
                <a:gd name="T29" fmla="*/ T28 w 701"/>
                <a:gd name="T30" fmla="+- 0 2552 2296"/>
                <a:gd name="T31" fmla="*/ 2552 h 70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701" h="704">
                  <a:moveTo>
                    <a:pt x="0" y="575"/>
                  </a:moveTo>
                  <a:lnTo>
                    <a:pt x="0" y="703"/>
                  </a:lnTo>
                  <a:moveTo>
                    <a:pt x="0" y="0"/>
                  </a:moveTo>
                  <a:lnTo>
                    <a:pt x="0" y="256"/>
                  </a:lnTo>
                  <a:moveTo>
                    <a:pt x="700" y="575"/>
                  </a:moveTo>
                  <a:lnTo>
                    <a:pt x="700" y="703"/>
                  </a:lnTo>
                  <a:moveTo>
                    <a:pt x="700" y="0"/>
                  </a:moveTo>
                  <a:lnTo>
                    <a:pt x="700" y="256"/>
                  </a:lnTo>
                </a:path>
              </a:pathLst>
            </a:custGeom>
            <a:noFill/>
            <a:ln w="6096">
              <a:solidFill>
                <a:srgbClr val="D9D9D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Line 48"/>
            <p:cNvSpPr>
              <a:spLocks noChangeShapeType="1"/>
            </p:cNvSpPr>
            <p:nvPr/>
          </p:nvSpPr>
          <p:spPr bwMode="auto">
            <a:xfrm>
              <a:off x="8941" y="695"/>
              <a:ext cx="0" cy="2304"/>
            </a:xfrm>
            <a:prstGeom prst="line">
              <a:avLst/>
            </a:prstGeom>
            <a:noFill/>
            <a:ln w="6096">
              <a:solidFill>
                <a:srgbClr val="D9D9D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3119" name="Picture 47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5" y="2551"/>
              <a:ext cx="1538" cy="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Rectangle 46"/>
            <p:cNvSpPr>
              <a:spLocks noChangeArrowheads="1"/>
            </p:cNvSpPr>
            <p:nvPr/>
          </p:nvSpPr>
          <p:spPr bwMode="auto">
            <a:xfrm>
              <a:off x="7395" y="2551"/>
              <a:ext cx="1538" cy="32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AutoShape 45"/>
            <p:cNvSpPr>
              <a:spLocks/>
            </p:cNvSpPr>
            <p:nvPr/>
          </p:nvSpPr>
          <p:spPr bwMode="auto">
            <a:xfrm>
              <a:off x="7541" y="1720"/>
              <a:ext cx="701" cy="256"/>
            </a:xfrm>
            <a:custGeom>
              <a:avLst/>
              <a:gdLst>
                <a:gd name="T0" fmla="+- 0 7542 7542"/>
                <a:gd name="T1" fmla="*/ T0 w 701"/>
                <a:gd name="T2" fmla="+- 0 1720 1720"/>
                <a:gd name="T3" fmla="*/ 1720 h 256"/>
                <a:gd name="T4" fmla="+- 0 7542 7542"/>
                <a:gd name="T5" fmla="*/ T4 w 701"/>
                <a:gd name="T6" fmla="+- 0 1976 1720"/>
                <a:gd name="T7" fmla="*/ 1976 h 256"/>
                <a:gd name="T8" fmla="+- 0 8242 7542"/>
                <a:gd name="T9" fmla="*/ T8 w 701"/>
                <a:gd name="T10" fmla="+- 0 1720 1720"/>
                <a:gd name="T11" fmla="*/ 1720 h 256"/>
                <a:gd name="T12" fmla="+- 0 8242 7542"/>
                <a:gd name="T13" fmla="*/ T12 w 701"/>
                <a:gd name="T14" fmla="+- 0 1976 1720"/>
                <a:gd name="T15" fmla="*/ 1976 h 2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701" h="256">
                  <a:moveTo>
                    <a:pt x="0" y="0"/>
                  </a:moveTo>
                  <a:lnTo>
                    <a:pt x="0" y="256"/>
                  </a:lnTo>
                  <a:moveTo>
                    <a:pt x="700" y="0"/>
                  </a:moveTo>
                  <a:lnTo>
                    <a:pt x="700" y="256"/>
                  </a:lnTo>
                </a:path>
              </a:pathLst>
            </a:custGeom>
            <a:noFill/>
            <a:ln w="6096">
              <a:solidFill>
                <a:srgbClr val="D9D9D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3116" name="Picture 44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2" y="1975"/>
              <a:ext cx="2608" cy="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Rectangle 43"/>
            <p:cNvSpPr>
              <a:spLocks noChangeArrowheads="1"/>
            </p:cNvSpPr>
            <p:nvPr/>
          </p:nvSpPr>
          <p:spPr bwMode="auto">
            <a:xfrm>
              <a:off x="6332" y="1975"/>
              <a:ext cx="2608" cy="32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AutoShape 42"/>
            <p:cNvSpPr>
              <a:spLocks/>
            </p:cNvSpPr>
            <p:nvPr/>
          </p:nvSpPr>
          <p:spPr bwMode="auto">
            <a:xfrm>
              <a:off x="7541" y="1144"/>
              <a:ext cx="701" cy="256"/>
            </a:xfrm>
            <a:custGeom>
              <a:avLst/>
              <a:gdLst>
                <a:gd name="T0" fmla="+- 0 7542 7542"/>
                <a:gd name="T1" fmla="*/ T0 w 701"/>
                <a:gd name="T2" fmla="+- 0 1144 1144"/>
                <a:gd name="T3" fmla="*/ 1144 h 256"/>
                <a:gd name="T4" fmla="+- 0 7542 7542"/>
                <a:gd name="T5" fmla="*/ T4 w 701"/>
                <a:gd name="T6" fmla="+- 0 1400 1144"/>
                <a:gd name="T7" fmla="*/ 1400 h 256"/>
                <a:gd name="T8" fmla="+- 0 8242 7542"/>
                <a:gd name="T9" fmla="*/ T8 w 701"/>
                <a:gd name="T10" fmla="+- 0 1144 1144"/>
                <a:gd name="T11" fmla="*/ 1144 h 256"/>
                <a:gd name="T12" fmla="+- 0 8242 7542"/>
                <a:gd name="T13" fmla="*/ T12 w 701"/>
                <a:gd name="T14" fmla="+- 0 1400 1144"/>
                <a:gd name="T15" fmla="*/ 1400 h 2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701" h="256">
                  <a:moveTo>
                    <a:pt x="0" y="0"/>
                  </a:moveTo>
                  <a:lnTo>
                    <a:pt x="0" y="256"/>
                  </a:lnTo>
                  <a:moveTo>
                    <a:pt x="700" y="0"/>
                  </a:moveTo>
                  <a:lnTo>
                    <a:pt x="700" y="256"/>
                  </a:lnTo>
                </a:path>
              </a:pathLst>
            </a:custGeom>
            <a:noFill/>
            <a:ln w="6096">
              <a:solidFill>
                <a:srgbClr val="D9D9D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3113" name="Picture 41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98" y="1400"/>
              <a:ext cx="1842" cy="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Rectangle 40"/>
            <p:cNvSpPr>
              <a:spLocks noChangeArrowheads="1"/>
            </p:cNvSpPr>
            <p:nvPr/>
          </p:nvSpPr>
          <p:spPr bwMode="auto">
            <a:xfrm>
              <a:off x="7098" y="1400"/>
              <a:ext cx="1842" cy="32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AutoShape 39"/>
            <p:cNvSpPr>
              <a:spLocks/>
            </p:cNvSpPr>
            <p:nvPr/>
          </p:nvSpPr>
          <p:spPr bwMode="auto">
            <a:xfrm>
              <a:off x="6843" y="695"/>
              <a:ext cx="1400" cy="130"/>
            </a:xfrm>
            <a:custGeom>
              <a:avLst/>
              <a:gdLst>
                <a:gd name="T0" fmla="+- 0 6843 6843"/>
                <a:gd name="T1" fmla="*/ T0 w 1400"/>
                <a:gd name="T2" fmla="+- 0 695 695"/>
                <a:gd name="T3" fmla="*/ 695 h 130"/>
                <a:gd name="T4" fmla="+- 0 6843 6843"/>
                <a:gd name="T5" fmla="*/ T4 w 1400"/>
                <a:gd name="T6" fmla="+- 0 824 695"/>
                <a:gd name="T7" fmla="*/ 824 h 130"/>
                <a:gd name="T8" fmla="+- 0 7542 6843"/>
                <a:gd name="T9" fmla="*/ T8 w 1400"/>
                <a:gd name="T10" fmla="+- 0 695 695"/>
                <a:gd name="T11" fmla="*/ 695 h 130"/>
                <a:gd name="T12" fmla="+- 0 7542 6843"/>
                <a:gd name="T13" fmla="*/ T12 w 1400"/>
                <a:gd name="T14" fmla="+- 0 824 695"/>
                <a:gd name="T15" fmla="*/ 824 h 130"/>
                <a:gd name="T16" fmla="+- 0 8242 6843"/>
                <a:gd name="T17" fmla="*/ T16 w 1400"/>
                <a:gd name="T18" fmla="+- 0 695 695"/>
                <a:gd name="T19" fmla="*/ 695 h 130"/>
                <a:gd name="T20" fmla="+- 0 8242 6843"/>
                <a:gd name="T21" fmla="*/ T20 w 1400"/>
                <a:gd name="T22" fmla="+- 0 824 695"/>
                <a:gd name="T23" fmla="*/ 824 h 13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</a:cxnLst>
              <a:rect l="0" t="0" r="r" b="b"/>
              <a:pathLst>
                <a:path w="1400" h="130">
                  <a:moveTo>
                    <a:pt x="0" y="0"/>
                  </a:moveTo>
                  <a:lnTo>
                    <a:pt x="0" y="129"/>
                  </a:lnTo>
                  <a:moveTo>
                    <a:pt x="699" y="0"/>
                  </a:moveTo>
                  <a:lnTo>
                    <a:pt x="699" y="129"/>
                  </a:lnTo>
                  <a:moveTo>
                    <a:pt x="1399" y="0"/>
                  </a:moveTo>
                  <a:lnTo>
                    <a:pt x="1399" y="129"/>
                  </a:lnTo>
                </a:path>
              </a:pathLst>
            </a:custGeom>
            <a:noFill/>
            <a:ln w="6096">
              <a:solidFill>
                <a:srgbClr val="D9D9D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3110" name="Picture 38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80" y="824"/>
              <a:ext cx="2460" cy="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Rectangle 37"/>
            <p:cNvSpPr>
              <a:spLocks noChangeArrowheads="1"/>
            </p:cNvSpPr>
            <p:nvPr/>
          </p:nvSpPr>
          <p:spPr bwMode="auto">
            <a:xfrm>
              <a:off x="6480" y="824"/>
              <a:ext cx="2460" cy="32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AutoShape 36"/>
            <p:cNvSpPr>
              <a:spLocks/>
            </p:cNvSpPr>
            <p:nvPr/>
          </p:nvSpPr>
          <p:spPr bwMode="auto">
            <a:xfrm>
              <a:off x="1928" y="856"/>
              <a:ext cx="562" cy="2928"/>
            </a:xfrm>
            <a:custGeom>
              <a:avLst/>
              <a:gdLst>
                <a:gd name="T0" fmla="+- 0 2290 1929"/>
                <a:gd name="T1" fmla="*/ T0 w 562"/>
                <a:gd name="T2" fmla="+- 0 3685 856"/>
                <a:gd name="T3" fmla="*/ 3685 h 2928"/>
                <a:gd name="T4" fmla="+- 0 2192 1929"/>
                <a:gd name="T5" fmla="*/ T4 w 562"/>
                <a:gd name="T6" fmla="+- 0 3685 856"/>
                <a:gd name="T7" fmla="*/ 3685 h 2928"/>
                <a:gd name="T8" fmla="+- 0 2192 1929"/>
                <a:gd name="T9" fmla="*/ T8 w 562"/>
                <a:gd name="T10" fmla="+- 0 3784 856"/>
                <a:gd name="T11" fmla="*/ 3784 h 2928"/>
                <a:gd name="T12" fmla="+- 0 2290 1929"/>
                <a:gd name="T13" fmla="*/ T12 w 562"/>
                <a:gd name="T14" fmla="+- 0 3784 856"/>
                <a:gd name="T15" fmla="*/ 3784 h 2928"/>
                <a:gd name="T16" fmla="+- 0 2290 1929"/>
                <a:gd name="T17" fmla="*/ T16 w 562"/>
                <a:gd name="T18" fmla="+- 0 3685 856"/>
                <a:gd name="T19" fmla="*/ 3685 h 2928"/>
                <a:gd name="T20" fmla="+- 0 2440 1929"/>
                <a:gd name="T21" fmla="*/ T20 w 562"/>
                <a:gd name="T22" fmla="+- 0 2547 856"/>
                <a:gd name="T23" fmla="*/ 2547 h 2928"/>
                <a:gd name="T24" fmla="+- 0 1929 1929"/>
                <a:gd name="T25" fmla="*/ T24 w 562"/>
                <a:gd name="T26" fmla="+- 0 2547 856"/>
                <a:gd name="T27" fmla="*/ 2547 h 2928"/>
                <a:gd name="T28" fmla="+- 0 1929 1929"/>
                <a:gd name="T29" fmla="*/ T28 w 562"/>
                <a:gd name="T30" fmla="+- 0 2876 856"/>
                <a:gd name="T31" fmla="*/ 2876 h 2928"/>
                <a:gd name="T32" fmla="+- 0 2440 1929"/>
                <a:gd name="T33" fmla="*/ T32 w 562"/>
                <a:gd name="T34" fmla="+- 0 2876 856"/>
                <a:gd name="T35" fmla="*/ 2876 h 2928"/>
                <a:gd name="T36" fmla="+- 0 2440 1929"/>
                <a:gd name="T37" fmla="*/ T36 w 562"/>
                <a:gd name="T38" fmla="+- 0 2547 856"/>
                <a:gd name="T39" fmla="*/ 2547 h 2928"/>
                <a:gd name="T40" fmla="+- 0 2478 1929"/>
                <a:gd name="T41" fmla="*/ T40 w 562"/>
                <a:gd name="T42" fmla="+- 0 856 856"/>
                <a:gd name="T43" fmla="*/ 856 h 2928"/>
                <a:gd name="T44" fmla="+- 0 1967 1929"/>
                <a:gd name="T45" fmla="*/ T44 w 562"/>
                <a:gd name="T46" fmla="+- 0 856 856"/>
                <a:gd name="T47" fmla="*/ 856 h 2928"/>
                <a:gd name="T48" fmla="+- 0 1967 1929"/>
                <a:gd name="T49" fmla="*/ T48 w 562"/>
                <a:gd name="T50" fmla="+- 0 1185 856"/>
                <a:gd name="T51" fmla="*/ 1185 h 2928"/>
                <a:gd name="T52" fmla="+- 0 2478 1929"/>
                <a:gd name="T53" fmla="*/ T52 w 562"/>
                <a:gd name="T54" fmla="+- 0 1185 856"/>
                <a:gd name="T55" fmla="*/ 1185 h 2928"/>
                <a:gd name="T56" fmla="+- 0 2478 1929"/>
                <a:gd name="T57" fmla="*/ T56 w 562"/>
                <a:gd name="T58" fmla="+- 0 856 856"/>
                <a:gd name="T59" fmla="*/ 856 h 2928"/>
                <a:gd name="T60" fmla="+- 0 2483 1929"/>
                <a:gd name="T61" fmla="*/ T60 w 562"/>
                <a:gd name="T62" fmla="+- 0 1971 856"/>
                <a:gd name="T63" fmla="*/ 1971 h 2928"/>
                <a:gd name="T64" fmla="+- 0 1972 1929"/>
                <a:gd name="T65" fmla="*/ T64 w 562"/>
                <a:gd name="T66" fmla="+- 0 1971 856"/>
                <a:gd name="T67" fmla="*/ 1971 h 2928"/>
                <a:gd name="T68" fmla="+- 0 1972 1929"/>
                <a:gd name="T69" fmla="*/ T68 w 562"/>
                <a:gd name="T70" fmla="+- 0 2300 856"/>
                <a:gd name="T71" fmla="*/ 2300 h 2928"/>
                <a:gd name="T72" fmla="+- 0 2483 1929"/>
                <a:gd name="T73" fmla="*/ T72 w 562"/>
                <a:gd name="T74" fmla="+- 0 2300 856"/>
                <a:gd name="T75" fmla="*/ 2300 h 2928"/>
                <a:gd name="T76" fmla="+- 0 2483 1929"/>
                <a:gd name="T77" fmla="*/ T76 w 562"/>
                <a:gd name="T78" fmla="+- 0 1971 856"/>
                <a:gd name="T79" fmla="*/ 1971 h 2928"/>
                <a:gd name="T80" fmla="+- 0 2491 1929"/>
                <a:gd name="T81" fmla="*/ T80 w 562"/>
                <a:gd name="T82" fmla="+- 0 1396 856"/>
                <a:gd name="T83" fmla="*/ 1396 h 2928"/>
                <a:gd name="T84" fmla="+- 0 1980 1929"/>
                <a:gd name="T85" fmla="*/ T84 w 562"/>
                <a:gd name="T86" fmla="+- 0 1396 856"/>
                <a:gd name="T87" fmla="*/ 1396 h 2928"/>
                <a:gd name="T88" fmla="+- 0 1980 1929"/>
                <a:gd name="T89" fmla="*/ T88 w 562"/>
                <a:gd name="T90" fmla="+- 0 1724 856"/>
                <a:gd name="T91" fmla="*/ 1724 h 2928"/>
                <a:gd name="T92" fmla="+- 0 2491 1929"/>
                <a:gd name="T93" fmla="*/ T92 w 562"/>
                <a:gd name="T94" fmla="+- 0 1724 856"/>
                <a:gd name="T95" fmla="*/ 1724 h 2928"/>
                <a:gd name="T96" fmla="+- 0 2491 1929"/>
                <a:gd name="T97" fmla="*/ T96 w 562"/>
                <a:gd name="T98" fmla="+- 0 1396 856"/>
                <a:gd name="T99" fmla="*/ 1396 h 292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</a:cxnLst>
              <a:rect l="0" t="0" r="r" b="b"/>
              <a:pathLst>
                <a:path w="562" h="2928">
                  <a:moveTo>
                    <a:pt x="361" y="2829"/>
                  </a:moveTo>
                  <a:lnTo>
                    <a:pt x="263" y="2829"/>
                  </a:lnTo>
                  <a:lnTo>
                    <a:pt x="263" y="2928"/>
                  </a:lnTo>
                  <a:lnTo>
                    <a:pt x="361" y="2928"/>
                  </a:lnTo>
                  <a:lnTo>
                    <a:pt x="361" y="2829"/>
                  </a:lnTo>
                  <a:close/>
                  <a:moveTo>
                    <a:pt x="511" y="1691"/>
                  </a:moveTo>
                  <a:lnTo>
                    <a:pt x="0" y="1691"/>
                  </a:lnTo>
                  <a:lnTo>
                    <a:pt x="0" y="2020"/>
                  </a:lnTo>
                  <a:lnTo>
                    <a:pt x="511" y="2020"/>
                  </a:lnTo>
                  <a:lnTo>
                    <a:pt x="511" y="1691"/>
                  </a:lnTo>
                  <a:close/>
                  <a:moveTo>
                    <a:pt x="549" y="0"/>
                  </a:moveTo>
                  <a:lnTo>
                    <a:pt x="38" y="0"/>
                  </a:lnTo>
                  <a:lnTo>
                    <a:pt x="38" y="329"/>
                  </a:lnTo>
                  <a:lnTo>
                    <a:pt x="549" y="329"/>
                  </a:lnTo>
                  <a:lnTo>
                    <a:pt x="549" y="0"/>
                  </a:lnTo>
                  <a:close/>
                  <a:moveTo>
                    <a:pt x="554" y="1115"/>
                  </a:moveTo>
                  <a:lnTo>
                    <a:pt x="43" y="1115"/>
                  </a:lnTo>
                  <a:lnTo>
                    <a:pt x="43" y="1444"/>
                  </a:lnTo>
                  <a:lnTo>
                    <a:pt x="554" y="1444"/>
                  </a:lnTo>
                  <a:lnTo>
                    <a:pt x="554" y="1115"/>
                  </a:lnTo>
                  <a:close/>
                  <a:moveTo>
                    <a:pt x="562" y="540"/>
                  </a:moveTo>
                  <a:lnTo>
                    <a:pt x="51" y="540"/>
                  </a:lnTo>
                  <a:lnTo>
                    <a:pt x="51" y="868"/>
                  </a:lnTo>
                  <a:lnTo>
                    <a:pt x="562" y="868"/>
                  </a:lnTo>
                  <a:lnTo>
                    <a:pt x="562" y="54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Rectangle 35"/>
            <p:cNvSpPr>
              <a:spLocks noChangeArrowheads="1"/>
            </p:cNvSpPr>
            <p:nvPr/>
          </p:nvSpPr>
          <p:spPr bwMode="auto">
            <a:xfrm>
              <a:off x="2192" y="3685"/>
              <a:ext cx="99" cy="99"/>
            </a:xfrm>
            <a:prstGeom prst="rect">
              <a:avLst/>
            </a:prstGeom>
            <a:noFill/>
            <a:ln w="9144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3106" name="Picture 34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0" y="3685"/>
              <a:ext cx="99" cy="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04" name="Rectangle 33"/>
            <p:cNvSpPr>
              <a:spLocks noChangeArrowheads="1"/>
            </p:cNvSpPr>
            <p:nvPr/>
          </p:nvSpPr>
          <p:spPr bwMode="auto">
            <a:xfrm>
              <a:off x="4310" y="3685"/>
              <a:ext cx="99" cy="9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3105" name="Picture 32"/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4" y="3685"/>
              <a:ext cx="99" cy="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07" name="Rectangle 31"/>
            <p:cNvSpPr>
              <a:spLocks noChangeArrowheads="1"/>
            </p:cNvSpPr>
            <p:nvPr/>
          </p:nvSpPr>
          <p:spPr bwMode="auto">
            <a:xfrm>
              <a:off x="6754" y="3685"/>
              <a:ext cx="99" cy="9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08" name="Rectangle 30"/>
            <p:cNvSpPr>
              <a:spLocks noChangeArrowheads="1"/>
            </p:cNvSpPr>
            <p:nvPr/>
          </p:nvSpPr>
          <p:spPr bwMode="auto">
            <a:xfrm>
              <a:off x="5" y="5"/>
              <a:ext cx="9353" cy="4219"/>
            </a:xfrm>
            <a:prstGeom prst="rect">
              <a:avLst/>
            </a:prstGeom>
            <a:noFill/>
            <a:ln w="6350">
              <a:solidFill>
                <a:srgbClr val="888888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09" name="Text Box 29"/>
            <p:cNvSpPr txBox="1">
              <a:spLocks noChangeArrowheads="1"/>
            </p:cNvSpPr>
            <p:nvPr/>
          </p:nvSpPr>
          <p:spPr bwMode="auto">
            <a:xfrm>
              <a:off x="2651" y="304"/>
              <a:ext cx="4949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Динамика ВПР по математике 4 класс (%)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11" name="Text Box 28"/>
            <p:cNvSpPr txBox="1">
              <a:spLocks noChangeArrowheads="1"/>
            </p:cNvSpPr>
            <p:nvPr/>
          </p:nvSpPr>
          <p:spPr bwMode="auto">
            <a:xfrm>
              <a:off x="786" y="928"/>
              <a:ext cx="688" cy="1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2023</a:t>
              </a:r>
              <a:endPara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2022</a:t>
              </a:r>
              <a:endPara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2021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12" name="Text Box 27"/>
            <p:cNvSpPr txBox="1">
              <a:spLocks noChangeArrowheads="1"/>
            </p:cNvSpPr>
            <p:nvPr/>
          </p:nvSpPr>
          <p:spPr bwMode="auto">
            <a:xfrm>
              <a:off x="2025" y="929"/>
              <a:ext cx="415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2,07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14" name="Text Box 26"/>
            <p:cNvSpPr txBox="1">
              <a:spLocks noChangeArrowheads="1"/>
            </p:cNvSpPr>
            <p:nvPr/>
          </p:nvSpPr>
          <p:spPr bwMode="auto">
            <a:xfrm>
              <a:off x="4033" y="893"/>
              <a:ext cx="528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62,74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15" name="Text Box 25"/>
            <p:cNvSpPr txBox="1">
              <a:spLocks noChangeArrowheads="1"/>
            </p:cNvSpPr>
            <p:nvPr/>
          </p:nvSpPr>
          <p:spPr bwMode="auto">
            <a:xfrm>
              <a:off x="7456" y="893"/>
              <a:ext cx="528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35,19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17" name="Text Box 24"/>
            <p:cNvSpPr txBox="1">
              <a:spLocks noChangeArrowheads="1"/>
            </p:cNvSpPr>
            <p:nvPr/>
          </p:nvSpPr>
          <p:spPr bwMode="auto">
            <a:xfrm>
              <a:off x="2038" y="1469"/>
              <a:ext cx="415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4,67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18" name="Text Box 23"/>
            <p:cNvSpPr txBox="1">
              <a:spLocks noChangeArrowheads="1"/>
            </p:cNvSpPr>
            <p:nvPr/>
          </p:nvSpPr>
          <p:spPr bwMode="auto">
            <a:xfrm>
              <a:off x="4435" y="1469"/>
              <a:ext cx="528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68,76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20" name="Text Box 22"/>
            <p:cNvSpPr txBox="1">
              <a:spLocks noChangeArrowheads="1"/>
            </p:cNvSpPr>
            <p:nvPr/>
          </p:nvSpPr>
          <p:spPr bwMode="auto">
            <a:xfrm>
              <a:off x="7766" y="1469"/>
              <a:ext cx="528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26,57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21" name="Text Box 21"/>
            <p:cNvSpPr txBox="1">
              <a:spLocks noChangeArrowheads="1"/>
            </p:cNvSpPr>
            <p:nvPr/>
          </p:nvSpPr>
          <p:spPr bwMode="auto">
            <a:xfrm>
              <a:off x="2029" y="2045"/>
              <a:ext cx="415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2,20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22" name="Text Box 20"/>
            <p:cNvSpPr txBox="1">
              <a:spLocks noChangeArrowheads="1"/>
            </p:cNvSpPr>
            <p:nvPr/>
          </p:nvSpPr>
          <p:spPr bwMode="auto">
            <a:xfrm>
              <a:off x="3963" y="2045"/>
              <a:ext cx="528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60,50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24" name="Text Box 19"/>
            <p:cNvSpPr txBox="1">
              <a:spLocks noChangeArrowheads="1"/>
            </p:cNvSpPr>
            <p:nvPr/>
          </p:nvSpPr>
          <p:spPr bwMode="auto">
            <a:xfrm>
              <a:off x="7382" y="2045"/>
              <a:ext cx="528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37,30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25" name="Text Box 18"/>
            <p:cNvSpPr txBox="1">
              <a:spLocks noChangeArrowheads="1"/>
            </p:cNvSpPr>
            <p:nvPr/>
          </p:nvSpPr>
          <p:spPr bwMode="auto">
            <a:xfrm>
              <a:off x="786" y="2601"/>
              <a:ext cx="587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2020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27" name="Text Box 17"/>
            <p:cNvSpPr txBox="1">
              <a:spLocks noChangeArrowheads="1"/>
            </p:cNvSpPr>
            <p:nvPr/>
          </p:nvSpPr>
          <p:spPr bwMode="auto">
            <a:xfrm>
              <a:off x="1987" y="2620"/>
              <a:ext cx="415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6,70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28" name="Text Box 16"/>
            <p:cNvSpPr txBox="1">
              <a:spLocks noChangeArrowheads="1"/>
            </p:cNvSpPr>
            <p:nvPr/>
          </p:nvSpPr>
          <p:spPr bwMode="auto">
            <a:xfrm>
              <a:off x="4652" y="2620"/>
              <a:ext cx="528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71,20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30" name="Text Box 15"/>
            <p:cNvSpPr txBox="1">
              <a:spLocks noChangeArrowheads="1"/>
            </p:cNvSpPr>
            <p:nvPr/>
          </p:nvSpPr>
          <p:spPr bwMode="auto">
            <a:xfrm>
              <a:off x="7910" y="2620"/>
              <a:ext cx="528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22,00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31" name="Text Box 14"/>
            <p:cNvSpPr txBox="1">
              <a:spLocks noChangeArrowheads="1"/>
            </p:cNvSpPr>
            <p:nvPr/>
          </p:nvSpPr>
          <p:spPr bwMode="auto">
            <a:xfrm>
              <a:off x="1905" y="3149"/>
              <a:ext cx="112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900" b="0" i="0" u="none" strike="noStrike" cap="none" normalizeH="0" baseline="0" smtClean="0">
                  <a:ln>
                    <a:noFill/>
                  </a:ln>
                  <a:solidFill>
                    <a:srgbClr val="585858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0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33" name="Text Box 13"/>
            <p:cNvSpPr txBox="1">
              <a:spLocks noChangeArrowheads="1"/>
            </p:cNvSpPr>
            <p:nvPr/>
          </p:nvSpPr>
          <p:spPr bwMode="auto">
            <a:xfrm>
              <a:off x="2558" y="3149"/>
              <a:ext cx="20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900" b="0" i="0" u="none" strike="noStrike" cap="none" normalizeH="0" baseline="0" smtClean="0">
                  <a:ln>
                    <a:noFill/>
                  </a:ln>
                  <a:solidFill>
                    <a:srgbClr val="585858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10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34" name="Text Box 12"/>
            <p:cNvSpPr txBox="1">
              <a:spLocks noChangeArrowheads="1"/>
            </p:cNvSpPr>
            <p:nvPr/>
          </p:nvSpPr>
          <p:spPr bwMode="auto">
            <a:xfrm>
              <a:off x="3258" y="3149"/>
              <a:ext cx="20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900" b="0" i="0" u="none" strike="noStrike" cap="none" normalizeH="0" baseline="0" smtClean="0">
                  <a:ln>
                    <a:noFill/>
                  </a:ln>
                  <a:solidFill>
                    <a:srgbClr val="585858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20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35" name="Text Box 11"/>
            <p:cNvSpPr txBox="1">
              <a:spLocks noChangeArrowheads="1"/>
            </p:cNvSpPr>
            <p:nvPr/>
          </p:nvSpPr>
          <p:spPr bwMode="auto">
            <a:xfrm>
              <a:off x="3957" y="3149"/>
              <a:ext cx="20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900" b="0" i="0" u="none" strike="noStrike" cap="none" normalizeH="0" baseline="0" smtClean="0">
                  <a:ln>
                    <a:noFill/>
                  </a:ln>
                  <a:solidFill>
                    <a:srgbClr val="585858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30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36" name="Text Box 10"/>
            <p:cNvSpPr txBox="1">
              <a:spLocks noChangeArrowheads="1"/>
            </p:cNvSpPr>
            <p:nvPr/>
          </p:nvSpPr>
          <p:spPr bwMode="auto">
            <a:xfrm>
              <a:off x="4656" y="3149"/>
              <a:ext cx="20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900" b="0" i="0" u="none" strike="noStrike" cap="none" normalizeH="0" baseline="0" smtClean="0">
                  <a:ln>
                    <a:noFill/>
                  </a:ln>
                  <a:solidFill>
                    <a:srgbClr val="585858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40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37" name="Text Box 9"/>
            <p:cNvSpPr txBox="1">
              <a:spLocks noChangeArrowheads="1"/>
            </p:cNvSpPr>
            <p:nvPr/>
          </p:nvSpPr>
          <p:spPr bwMode="auto">
            <a:xfrm>
              <a:off x="5355" y="3149"/>
              <a:ext cx="20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900" b="0" i="0" u="none" strike="noStrike" cap="none" normalizeH="0" baseline="0" smtClean="0">
                  <a:ln>
                    <a:noFill/>
                  </a:ln>
                  <a:solidFill>
                    <a:srgbClr val="585858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50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38" name="Text Box 8"/>
            <p:cNvSpPr txBox="1">
              <a:spLocks noChangeArrowheads="1"/>
            </p:cNvSpPr>
            <p:nvPr/>
          </p:nvSpPr>
          <p:spPr bwMode="auto">
            <a:xfrm>
              <a:off x="6054" y="3149"/>
              <a:ext cx="20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900" b="0" i="0" u="none" strike="noStrike" cap="none" normalizeH="0" baseline="0" smtClean="0">
                  <a:ln>
                    <a:noFill/>
                  </a:ln>
                  <a:solidFill>
                    <a:srgbClr val="585858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60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39" name="Text Box 7"/>
            <p:cNvSpPr txBox="1">
              <a:spLocks noChangeArrowheads="1"/>
            </p:cNvSpPr>
            <p:nvPr/>
          </p:nvSpPr>
          <p:spPr bwMode="auto">
            <a:xfrm>
              <a:off x="6754" y="3149"/>
              <a:ext cx="20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900" b="0" i="0" u="none" strike="noStrike" cap="none" normalizeH="0" baseline="0" smtClean="0">
                  <a:ln>
                    <a:noFill/>
                  </a:ln>
                  <a:solidFill>
                    <a:srgbClr val="585858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70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40" name="Text Box 6"/>
            <p:cNvSpPr txBox="1">
              <a:spLocks noChangeArrowheads="1"/>
            </p:cNvSpPr>
            <p:nvPr/>
          </p:nvSpPr>
          <p:spPr bwMode="auto">
            <a:xfrm>
              <a:off x="7452" y="3149"/>
              <a:ext cx="20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900" b="0" i="0" u="none" strike="noStrike" cap="none" normalizeH="0" baseline="0" smtClean="0">
                  <a:ln>
                    <a:noFill/>
                  </a:ln>
                  <a:solidFill>
                    <a:srgbClr val="585858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80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41" name="Text Box 5"/>
            <p:cNvSpPr txBox="1">
              <a:spLocks noChangeArrowheads="1"/>
            </p:cNvSpPr>
            <p:nvPr/>
          </p:nvSpPr>
          <p:spPr bwMode="auto">
            <a:xfrm>
              <a:off x="8152" y="3149"/>
              <a:ext cx="947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143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143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143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143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143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143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143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143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14338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414338" algn="l"/>
                </a:tabLst>
              </a:pPr>
              <a:r>
                <a:rPr kumimoji="0" lang="ru-RU" altLang="ru-RU" sz="900" b="0" i="0" u="none" strike="noStrike" cap="none" normalizeH="0" baseline="0" smtClean="0">
                  <a:ln>
                    <a:noFill/>
                  </a:ln>
                  <a:solidFill>
                    <a:srgbClr val="585858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90	100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42" name="Text Box 4"/>
            <p:cNvSpPr txBox="1">
              <a:spLocks noChangeArrowheads="1"/>
            </p:cNvSpPr>
            <p:nvPr/>
          </p:nvSpPr>
          <p:spPr bwMode="auto">
            <a:xfrm>
              <a:off x="2333" y="3651"/>
              <a:ext cx="1697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Получили отметку "2"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43" name="Text Box 3"/>
            <p:cNvSpPr txBox="1">
              <a:spLocks noChangeArrowheads="1"/>
            </p:cNvSpPr>
            <p:nvPr/>
          </p:nvSpPr>
          <p:spPr bwMode="auto">
            <a:xfrm>
              <a:off x="4452" y="3651"/>
              <a:ext cx="2021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Получили отметку "3"; "4"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44" name="Text Box 2"/>
            <p:cNvSpPr txBox="1">
              <a:spLocks noChangeArrowheads="1"/>
            </p:cNvSpPr>
            <p:nvPr/>
          </p:nvSpPr>
          <p:spPr bwMode="auto">
            <a:xfrm>
              <a:off x="6896" y="3651"/>
              <a:ext cx="1697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Получили отметку "5"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146" name="Прямоугольник 3145"/>
          <p:cNvSpPr/>
          <p:nvPr/>
        </p:nvSpPr>
        <p:spPr>
          <a:xfrm>
            <a:off x="974987" y="4679120"/>
            <a:ext cx="705339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5270" marR="344805" indent="448945" algn="just">
              <a:spcBef>
                <a:spcPts val="450"/>
              </a:spcBef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Анализ показал, что снижение доли обучающихся, получивших отметку «2» в 2023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году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сравнению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2022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годом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статистически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значимо,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также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установлено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значимых различий в результатах этой группы обучающихся за 2 последних года. При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этом снижение доли обучающихся, получивших отметку «3» уже является статистически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значимым, а вот значимых различий в результатах между этой категорией обучающихся в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2023</a:t>
            </a:r>
            <a:r>
              <a:rPr lang="ru-RU" sz="16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году</a:t>
            </a:r>
            <a:r>
              <a:rPr lang="ru-RU" sz="1600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 сравнению с</a:t>
            </a:r>
            <a:r>
              <a:rPr lang="ru-RU" sz="16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2022 – не</a:t>
            </a:r>
            <a:r>
              <a:rPr lang="ru-RU" sz="16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обнаружено.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402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bb0846be36d4333fca81a01d79b5d290a4641a"/>
</p:tagLst>
</file>

<file path=ppt/theme/theme1.xml><?xml version="1.0" encoding="utf-8"?>
<a:theme xmlns:a="http://schemas.openxmlformats.org/drawingml/2006/main" name="Тема Office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2753</TotalTime>
  <Words>1060</Words>
  <Application>Microsoft Office PowerPoint</Application>
  <PresentationFormat>Экран (4:3)</PresentationFormat>
  <Paragraphs>231</Paragraphs>
  <Slides>24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Arial</vt:lpstr>
      <vt:lpstr>Calibri</vt:lpstr>
      <vt:lpstr>Times New Roman</vt:lpstr>
      <vt:lpstr>Тема Office</vt:lpstr>
      <vt:lpstr>Методическое  объединение учителей  начальных классов Семинар-практикум  «Ресурсы современного урока и их эффективное использование для достижения нового качества образования»   19 марта 2024 г. </vt:lpstr>
      <vt:lpstr>План работы:</vt:lpstr>
      <vt:lpstr>Результаты ВПР за 2023 год по ЯО </vt:lpstr>
      <vt:lpstr>Результаты ВПР за 2023 год по ЯО</vt:lpstr>
      <vt:lpstr>Результаты ВПР за 2023 год по ЯО</vt:lpstr>
      <vt:lpstr>Результаты ВПР за 2023 год по ЯО</vt:lpstr>
      <vt:lpstr>Презентация PowerPoint</vt:lpstr>
      <vt:lpstr>Анализ результатов исследования по учебному предмету «Русский язык» показал, что особые затруднения у выпускников начальной школы вызвали задания: </vt:lpstr>
      <vt:lpstr>Результаты ВПР по учебному предмету «Математика», 4 класс </vt:lpstr>
      <vt:lpstr>Презентация PowerPoint</vt:lpstr>
      <vt:lpstr>Презентация PowerPoint</vt:lpstr>
      <vt:lpstr>Справляемость по ВПР (математика, 4 класс) в разрезе муниципальных образований области </vt:lpstr>
      <vt:lpstr>Анализ данных исследования по учебному предмету «Математика» показал, что особые затруднения у обучающихся региона вызывали задания: </vt:lpstr>
      <vt:lpstr>Выводы </vt:lpstr>
      <vt:lpstr>Презентация PowerPoint</vt:lpstr>
      <vt:lpstr>Презентация PowerPoint</vt:lpstr>
      <vt:lpstr>Ресурсы современного урока и их эффективное использование </vt:lpstr>
      <vt:lpstr>Презентация PowerPoint</vt:lpstr>
      <vt:lpstr>Новые форматы в процессе обучения: </vt:lpstr>
      <vt:lpstr>Презентация PowerPoint</vt:lpstr>
      <vt:lpstr>Изменения в ФООП </vt:lpstr>
      <vt:lpstr>Разное</vt:lpstr>
      <vt:lpstr>Контакты для связи </vt:lpstr>
      <vt:lpstr>Спасибо за работу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Разноцветные треугольники по углам</dc:title>
  <dc:creator>obstinate</dc:creator>
  <dc:description>Шаблон презентации с сайта https://presentation-creation.ru/</dc:description>
  <cp:lastModifiedBy>User</cp:lastModifiedBy>
  <cp:revision>1270</cp:revision>
  <dcterms:created xsi:type="dcterms:W3CDTF">2018-02-25T09:09:03Z</dcterms:created>
  <dcterms:modified xsi:type="dcterms:W3CDTF">2024-03-18T17:18:38Z</dcterms:modified>
</cp:coreProperties>
</file>