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zabavnikplus.ru/wp-content/uploads/4/3/8/438a080d1fe80c743bf1090c34ba7db2.jpeg" TargetMode="External"/><Relationship Id="rId2" Type="http://schemas.openxmlformats.org/officeDocument/2006/relationships/hyperlink" Target="https://rosuchebnik.ru/material/binarnye-soedineniya-oksidy-himiya-8-klass-konspekt-uroka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8278688" cy="1899642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6">
                    <a:lumMod val="75000"/>
                  </a:schemeClr>
                </a:solidFill>
              </a:rPr>
              <a:t>Бинарные соединения.</a:t>
            </a:r>
            <a:br>
              <a:rPr lang="ru-RU" sz="66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6600" b="1" dirty="0" smtClean="0">
                <a:solidFill>
                  <a:schemeClr val="accent6">
                    <a:lumMod val="75000"/>
                  </a:schemeClr>
                </a:solidFill>
              </a:rPr>
              <a:t>Составление формул по валентностям.</a:t>
            </a:r>
            <a:endParaRPr lang="ru-RU" sz="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725144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u="sng" dirty="0" smtClean="0"/>
              <a:t>Подготовила:</a:t>
            </a:r>
          </a:p>
          <a:p>
            <a:pPr algn="r"/>
            <a:r>
              <a:rPr lang="ru-RU" dirty="0" smtClean="0"/>
              <a:t>учитель химии</a:t>
            </a:r>
          </a:p>
          <a:p>
            <a:pPr algn="r"/>
            <a:r>
              <a:rPr lang="en-US" dirty="0" smtClean="0"/>
              <a:t>I</a:t>
            </a:r>
            <a:r>
              <a:rPr lang="ru-RU" dirty="0" smtClean="0"/>
              <a:t> категории</a:t>
            </a:r>
          </a:p>
          <a:p>
            <a:pPr algn="r"/>
            <a:r>
              <a:rPr lang="ru-RU" dirty="0" smtClean="0"/>
              <a:t>Морозова Ирина Викторовна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slide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20136" y="0"/>
            <a:ext cx="5923863" cy="4437112"/>
          </a:xfrm>
          <a:prstGeom prst="rect">
            <a:avLst/>
          </a:prstGeom>
        </p:spPr>
      </p:pic>
      <p:sp>
        <p:nvSpPr>
          <p:cNvPr id="10" name="Содержимое 2"/>
          <p:cNvSpPr>
            <a:spLocks noGrp="1"/>
          </p:cNvSpPr>
          <p:nvPr>
            <p:ph idx="1"/>
          </p:nvPr>
        </p:nvSpPr>
        <p:spPr>
          <a:xfrm>
            <a:off x="179512" y="4149080"/>
            <a:ext cx="936104" cy="936104"/>
          </a:xfrm>
        </p:spPr>
        <p:txBody>
          <a:bodyPr>
            <a:noAutofit/>
          </a:bodyPr>
          <a:lstStyle/>
          <a:p>
            <a:pPr marL="0" indent="17463">
              <a:buNone/>
            </a:pPr>
            <a:r>
              <a:rPr lang="en-US" sz="6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sz="6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1475656" y="4221088"/>
            <a:ext cx="827584" cy="9361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0" y="5229200"/>
            <a:ext cx="3275856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оксид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400" b="1" noProof="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серы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228184" y="1268760"/>
            <a:ext cx="720080" cy="504056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0" y="0"/>
            <a:ext cx="3275856" cy="27089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Валентность переменная:</a:t>
            </a:r>
          </a:p>
          <a:p>
            <a:pPr lvl="0" indent="17463">
              <a:spcBef>
                <a:spcPct val="20000"/>
              </a:spcBef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VI, IV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или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II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Если валентность первого элемента в формуле не указана, то определяем по номеру группы, в которой находится знак элемента.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3645024"/>
            <a:ext cx="864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endParaRPr lang="ru-RU" sz="2800" dirty="0"/>
          </a:p>
        </p:txBody>
      </p:sp>
      <p:sp>
        <p:nvSpPr>
          <p:cNvPr id="18" name="Содержимое 2"/>
          <p:cNvSpPr txBox="1">
            <a:spLocks/>
          </p:cNvSpPr>
          <p:nvPr/>
        </p:nvSpPr>
        <p:spPr>
          <a:xfrm>
            <a:off x="1259632" y="3717032"/>
            <a:ext cx="2123728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VIII – VI = II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395536" y="3573016"/>
            <a:ext cx="467544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" name="Содержимое 2"/>
          <p:cNvSpPr txBox="1">
            <a:spLocks/>
          </p:cNvSpPr>
          <p:nvPr/>
        </p:nvSpPr>
        <p:spPr>
          <a:xfrm>
            <a:off x="1691680" y="3645024"/>
            <a:ext cx="467544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1619672" y="3645024"/>
            <a:ext cx="648072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II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3203848" y="4293096"/>
            <a:ext cx="5940152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Чётные цифры «6» и «2» сократим (разделим на «2»)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23" name="Прямая соединительная линия 22"/>
          <p:cNvCxnSpPr>
            <a:endCxn id="16" idx="0"/>
          </p:cNvCxnSpPr>
          <p:nvPr/>
        </p:nvCxnSpPr>
        <p:spPr>
          <a:xfrm flipV="1">
            <a:off x="395536" y="3645024"/>
            <a:ext cx="432048" cy="43204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7544" y="3645024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3645024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1691680" y="3717032"/>
            <a:ext cx="360040" cy="43204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Содержимое 2"/>
          <p:cNvSpPr txBox="1">
            <a:spLocks/>
          </p:cNvSpPr>
          <p:nvPr/>
        </p:nvSpPr>
        <p:spPr>
          <a:xfrm>
            <a:off x="2699792" y="5157192"/>
            <a:ext cx="6444208" cy="1700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Составьте формулы оксидов и назовите для:</a:t>
            </a:r>
          </a:p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азота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(IV)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     2) фосфора;    3) углерода 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II)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 </a:t>
            </a:r>
          </a:p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4) хрома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(VI)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5) марганца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(IV)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7.40741E-7 L 0.02361 -0.131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0996 L 0.18108 0.13588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6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0.00046 L -0.12587 0.13588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 animBg="1"/>
      <p:bldP spid="15" grpId="0"/>
      <p:bldP spid="15" grpId="1"/>
      <p:bldP spid="16" grpId="0"/>
      <p:bldP spid="16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17" grpId="0"/>
      <p:bldP spid="24" grpId="0"/>
      <p:bldP spid="24" grpId="1"/>
      <p:bldP spid="25" grpId="0"/>
      <p:bldP spid="25" grpId="1"/>
      <p:bldP spid="25" grpId="2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 </a:t>
            </a:r>
            <a:r>
              <a:rPr lang="en-US" sz="2800" dirty="0" smtClean="0">
                <a:hlinkClick r:id="rId2"/>
              </a:rPr>
              <a:t>https://rosuchebnik.ru/material/binarnye-soedineniya-oksidy-himiya-8-klass-konspekt-uroka</a:t>
            </a:r>
            <a:r>
              <a:rPr lang="en-US" sz="2800" dirty="0" smtClean="0">
                <a:hlinkClick r:id="rId2"/>
              </a:rPr>
              <a:t>/</a:t>
            </a:r>
            <a:endParaRPr lang="ru-RU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hlinkClick r:id="rId3"/>
              </a:rPr>
              <a:t>https://</a:t>
            </a:r>
            <a:r>
              <a:rPr lang="en-US" sz="2800" dirty="0" smtClean="0">
                <a:hlinkClick r:id="rId3"/>
              </a:rPr>
              <a:t>zabavnikplus.ru/wp-content/uploads/4/3/8/438a080d1fe80c743bf1090c34ba7db2.jpeg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Бинарные соединения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17463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– это сложные вещества, состоящие из двух химических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элементов.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3068960"/>
            <a:ext cx="1277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AlCl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3717033"/>
            <a:ext cx="1080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4293096"/>
            <a:ext cx="1709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BaH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5229200"/>
            <a:ext cx="1050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slide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20136" y="0"/>
            <a:ext cx="5923863" cy="4437112"/>
          </a:xfrm>
          <a:prstGeom prst="rect">
            <a:avLst/>
          </a:prstGeom>
        </p:spPr>
      </p:pic>
      <p:sp>
        <p:nvSpPr>
          <p:cNvPr id="10" name="Содержимое 2"/>
          <p:cNvSpPr>
            <a:spLocks noGrp="1"/>
          </p:cNvSpPr>
          <p:nvPr>
            <p:ph idx="1"/>
          </p:nvPr>
        </p:nvSpPr>
        <p:spPr>
          <a:xfrm>
            <a:off x="0" y="332657"/>
            <a:ext cx="3275856" cy="1008111"/>
          </a:xfrm>
        </p:spPr>
        <p:txBody>
          <a:bodyPr>
            <a:normAutofit/>
          </a:bodyPr>
          <a:lstStyle/>
          <a:p>
            <a:pPr marL="0" indent="17463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Синие – металлы.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17463"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Зелёные –неметаллы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0" y="1700808"/>
            <a:ext cx="3275856" cy="14401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Синие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+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Зелёные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(кроме благородных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газов)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=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бинарное соединение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0" y="3140968"/>
            <a:ext cx="3131840" cy="1008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Синие элементы в ПСХЭ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до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зелёных.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0" y="4437112"/>
            <a:ext cx="8892480" cy="1008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химической формуле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синие элементы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записывают первыми, а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зелёные</a:t>
            </a:r>
            <a:r>
              <a:rPr lang="ru-RU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за ними, как в таблице Д.И. Менделеева.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slide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20136" y="0"/>
            <a:ext cx="5923863" cy="4437112"/>
          </a:xfrm>
          <a:prstGeom prst="rect">
            <a:avLst/>
          </a:prstGeom>
        </p:spPr>
      </p:pic>
      <p:sp>
        <p:nvSpPr>
          <p:cNvPr id="10" name="Содержимое 2"/>
          <p:cNvSpPr>
            <a:spLocks noGrp="1"/>
          </p:cNvSpPr>
          <p:nvPr>
            <p:ph idx="1"/>
          </p:nvPr>
        </p:nvSpPr>
        <p:spPr>
          <a:xfrm>
            <a:off x="0" y="332657"/>
            <a:ext cx="3275856" cy="2880319"/>
          </a:xfrm>
        </p:spPr>
        <p:txBody>
          <a:bodyPr>
            <a:normAutofit lnSpcReduction="10000"/>
          </a:bodyPr>
          <a:lstStyle/>
          <a:p>
            <a:pPr marL="0" indent="17463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в задании по составлению формул не указана валентность для элементов-металлов из главных подгрупп, то она равна номеру группы.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0" y="3140968"/>
            <a:ext cx="3131840" cy="259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Для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элементов-неметаллов, записанных в формуле на втором месте валентность считаем по формуле: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2915816" y="4941168"/>
            <a:ext cx="5904656" cy="1008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8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(общее число групп в ПСХЭ)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– номер группы, в которой находится неметалл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slide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20136" y="0"/>
            <a:ext cx="5923863" cy="4437112"/>
          </a:xfrm>
          <a:prstGeom prst="rect">
            <a:avLst/>
          </a:prstGeom>
        </p:spPr>
      </p:pic>
      <p:sp>
        <p:nvSpPr>
          <p:cNvPr id="10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1259632" cy="792088"/>
          </a:xfrm>
        </p:spPr>
        <p:txBody>
          <a:bodyPr>
            <a:normAutofit fontScale="77500" lnSpcReduction="20000"/>
          </a:bodyPr>
          <a:lstStyle/>
          <a:p>
            <a:pPr marL="0" indent="17463">
              <a:buNone/>
            </a:pPr>
            <a:r>
              <a:rPr lang="en-US" sz="7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971600" y="1052736"/>
            <a:ext cx="1080120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Cl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644008" y="1268760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323528" y="764704"/>
            <a:ext cx="648072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III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876256" y="1268760"/>
            <a:ext cx="504056" cy="43204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одержимое 2"/>
          <p:cNvSpPr txBox="1">
            <a:spLocks/>
          </p:cNvSpPr>
          <p:nvPr/>
        </p:nvSpPr>
        <p:spPr>
          <a:xfrm>
            <a:off x="1115616" y="908720"/>
            <a:ext cx="1656184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VIII – VII =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I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" name="Содержимое 2"/>
          <p:cNvSpPr txBox="1">
            <a:spLocks/>
          </p:cNvSpPr>
          <p:nvPr/>
        </p:nvSpPr>
        <p:spPr>
          <a:xfrm>
            <a:off x="1115616" y="836712"/>
            <a:ext cx="432048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395536" y="764704"/>
            <a:ext cx="432048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2" name="Содержимое 2"/>
          <p:cNvSpPr txBox="1">
            <a:spLocks/>
          </p:cNvSpPr>
          <p:nvPr/>
        </p:nvSpPr>
        <p:spPr>
          <a:xfrm>
            <a:off x="1115616" y="764704"/>
            <a:ext cx="432048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0118 -0.1101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" y="-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81481E-6 L 0.01181 -0.1259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22222E-6 L 0.14965 0.1155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5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1.48148E-6 L -0.05 0.10833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" y="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20" grpId="0"/>
      <p:bldP spid="20" grpId="1"/>
      <p:bldP spid="21" grpId="0"/>
      <p:bldP spid="21" grpId="1"/>
      <p:bldP spid="22" grpId="0" build="allAtOnce"/>
      <p:bldP spid="22" grpI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slide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20136" y="0"/>
            <a:ext cx="5923863" cy="4437112"/>
          </a:xfrm>
          <a:prstGeom prst="rect">
            <a:avLst/>
          </a:prstGeom>
        </p:spPr>
      </p:pic>
      <p:sp>
        <p:nvSpPr>
          <p:cNvPr id="15" name="Овал 14"/>
          <p:cNvSpPr/>
          <p:nvPr/>
        </p:nvSpPr>
        <p:spPr>
          <a:xfrm>
            <a:off x="3563888" y="980728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724128" y="980728"/>
            <a:ext cx="504056" cy="43204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539552" y="1772816"/>
            <a:ext cx="1152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endParaRPr lang="ru-RU" sz="6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19672" y="1700808"/>
            <a:ext cx="720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sz="6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3568" y="1412776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1560" y="1412776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91680" y="1412776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59632" y="1484784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VIII – V = III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одержимое 2"/>
          <p:cNvSpPr txBox="1">
            <a:spLocks/>
          </p:cNvSpPr>
          <p:nvPr/>
        </p:nvSpPr>
        <p:spPr>
          <a:xfrm>
            <a:off x="0" y="4437112"/>
            <a:ext cx="9144000" cy="2420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Составьте формулы бинарных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соединений:</a:t>
            </a:r>
          </a:p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baseline="0" dirty="0" smtClean="0">
                <a:latin typeface="Times New Roman" pitchFamily="18" charset="0"/>
                <a:cs typeface="Times New Roman" pitchFamily="18" charset="0"/>
              </a:rPr>
              <a:t>1) алюминий и кислород;</a:t>
            </a:r>
          </a:p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baseline="0" dirty="0" smtClean="0">
                <a:latin typeface="Times New Roman" pitchFamily="18" charset="0"/>
                <a:cs typeface="Times New Roman" pitchFamily="18" charset="0"/>
              </a:rPr>
              <a:t>2) натрий и углерод;</a:t>
            </a:r>
          </a:p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елезо (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III)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 бром.</a:t>
            </a:r>
            <a:endParaRPr lang="ru-RU" sz="3200" b="1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368 L 0.01198 -0.0787 " pathEditMode="relative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1.48148E-6 L 0.00799 -0.06297 " pathEditMode="relative" ptsTypes="AA">
                                      <p:cBhvr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1.11111E-6 L -0.05104 0.1254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63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11111E-6 L 0.16146 0.1254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27" grpId="0"/>
      <p:bldP spid="27" grpId="1"/>
      <p:bldP spid="28" grpId="0"/>
      <p:bldP spid="28" grpId="1"/>
      <p:bldP spid="28" grpId="2"/>
      <p:bldP spid="30" grpId="0"/>
      <p:bldP spid="30" grpId="1"/>
      <p:bldP spid="31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slide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20136" y="0"/>
            <a:ext cx="5923863" cy="4437112"/>
          </a:xfrm>
          <a:prstGeom prst="rect">
            <a:avLst/>
          </a:prstGeom>
        </p:spPr>
      </p:pic>
      <p:sp>
        <p:nvSpPr>
          <p:cNvPr id="10" name="Содержимое 2"/>
          <p:cNvSpPr>
            <a:spLocks noGrp="1"/>
          </p:cNvSpPr>
          <p:nvPr>
            <p:ph idx="1"/>
          </p:nvPr>
        </p:nvSpPr>
        <p:spPr>
          <a:xfrm>
            <a:off x="0" y="332657"/>
            <a:ext cx="3275856" cy="2088231"/>
          </a:xfrm>
        </p:spPr>
        <p:txBody>
          <a:bodyPr>
            <a:normAutofit/>
          </a:bodyPr>
          <a:lstStyle/>
          <a:p>
            <a:pPr marL="0" indent="17463">
              <a:buNone/>
            </a:pPr>
            <a:r>
              <a:rPr lang="ru-RU" sz="2400" b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Оксиды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сложные вещества, состоящие из  двух элементов, один из которых кислород.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0" y="2420888"/>
            <a:ext cx="3275856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Металл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+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кислород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=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оксид металла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0" y="4869160"/>
            <a:ext cx="9144000" cy="19888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Если знак элемента находится в первых трёх главных подгруппах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IA,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IIA, IIIA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 цинк –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II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Б)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то при назывании вещества его валентность не указывается. </a:t>
            </a:r>
          </a:p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Для всех остальных элементов, которые записаны в формуле на втором месте ВАЛЕНТНОСТЬ УКАЗЫВАЕТСЯ.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0" y="3789040"/>
            <a:ext cx="3275856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Неметалл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+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кислород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=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оксид неметалла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slide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20136" y="0"/>
            <a:ext cx="5923863" cy="4437112"/>
          </a:xfrm>
          <a:prstGeom prst="rect">
            <a:avLst/>
          </a:prstGeom>
        </p:spPr>
      </p:pic>
      <p:sp>
        <p:nvSpPr>
          <p:cNvPr id="10" name="Содержимое 2"/>
          <p:cNvSpPr>
            <a:spLocks noGrp="1"/>
          </p:cNvSpPr>
          <p:nvPr>
            <p:ph idx="1"/>
          </p:nvPr>
        </p:nvSpPr>
        <p:spPr>
          <a:xfrm>
            <a:off x="0" y="332657"/>
            <a:ext cx="3275856" cy="2088231"/>
          </a:xfrm>
        </p:spPr>
        <p:txBody>
          <a:bodyPr>
            <a:normAutofit/>
          </a:bodyPr>
          <a:lstStyle/>
          <a:p>
            <a:pPr marL="0" indent="17463">
              <a:buNone/>
            </a:pPr>
            <a:r>
              <a:rPr lang="ru-RU" sz="2400" b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Оксиды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сложные вещества, состоящие из  двух элементов, один из которых кислород.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0" y="2420888"/>
            <a:ext cx="3275856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Металл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+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кислород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=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оксид металла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0" y="4869160"/>
            <a:ext cx="9144000" cy="19888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Если знак элемента находится в первых трёх главных подгруппах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IA,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IIA, IIIA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 цинк –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II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Б)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то при назывании вещества его валентность не указывается. </a:t>
            </a:r>
          </a:p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Для всех остальных элементов, которые записаны в формуле </a:t>
            </a: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 первом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месте ВАЛЕНТНОСТЬ УКАЗЫВАЕТСЯ, т.к. у этих атом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валентность переменная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0" y="3789040"/>
            <a:ext cx="3275856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Неметалл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+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кислород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=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оксид неметалла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cf.ppt-online.org/files/slide/i/I5oNZLrRKiyqf3Be4gEYxaF8SPhAld1kVMpXuv/slide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slide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20136" y="0"/>
            <a:ext cx="5923863" cy="4437112"/>
          </a:xfrm>
          <a:prstGeom prst="rect">
            <a:avLst/>
          </a:prstGeom>
        </p:spPr>
      </p:pic>
      <p:sp>
        <p:nvSpPr>
          <p:cNvPr id="10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1187624" cy="936103"/>
          </a:xfrm>
        </p:spPr>
        <p:txBody>
          <a:bodyPr>
            <a:noAutofit/>
          </a:bodyPr>
          <a:lstStyle/>
          <a:p>
            <a:pPr marL="0" indent="17463">
              <a:buNone/>
            </a:pPr>
            <a:r>
              <a:rPr lang="en-US" sz="6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endParaRPr lang="ru-RU" sz="6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1475656" y="1340768"/>
            <a:ext cx="827584" cy="9361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0" y="4869160"/>
            <a:ext cx="9144000" cy="19888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Если знак элемента находится в первых трёх главных подгруппах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IA,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IIA, IIIA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 цинк –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II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Б)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то при назывании вещества его валентность не указывается. </a:t>
            </a:r>
          </a:p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Для всех остальных элементов, которые записаны в формуле на втором месте ВАЛЕНТНОСТЬ УКАЗЫВАЕТСЯ, т.к. валентность переменная.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0" y="2348880"/>
            <a:ext cx="3275856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оксид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железа (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452320" y="1556792"/>
            <a:ext cx="720080" cy="504056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0" y="0"/>
            <a:ext cx="3275856" cy="10527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Валентность переменная:</a:t>
            </a:r>
          </a:p>
          <a:p>
            <a:pPr lvl="0" indent="17463">
              <a:spcBef>
                <a:spcPct val="20000"/>
              </a:spcBef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III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или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II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Возьмём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980728"/>
            <a:ext cx="864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endParaRPr lang="ru-RU" sz="2800" dirty="0"/>
          </a:p>
        </p:txBody>
      </p:sp>
      <p:sp>
        <p:nvSpPr>
          <p:cNvPr id="18" name="Содержимое 2"/>
          <p:cNvSpPr txBox="1">
            <a:spLocks/>
          </p:cNvSpPr>
          <p:nvPr/>
        </p:nvSpPr>
        <p:spPr>
          <a:xfrm>
            <a:off x="1043608" y="980728"/>
            <a:ext cx="2123728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VIII – VI = II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395536" y="908720"/>
            <a:ext cx="467544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" name="Содержимое 2"/>
          <p:cNvSpPr txBox="1">
            <a:spLocks/>
          </p:cNvSpPr>
          <p:nvPr/>
        </p:nvSpPr>
        <p:spPr>
          <a:xfrm>
            <a:off x="1619672" y="908720"/>
            <a:ext cx="467544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1547664" y="908720"/>
            <a:ext cx="648072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17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II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59259E-6 L 0.0158 -0.162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-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107 0.10486 " pathEditMode="relative" ptsTypes="AA">
                                      <p:cBhvr>
                                        <p:cTn id="4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44444E-6 L -0.04913 0.11574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 animBg="1"/>
      <p:bldP spid="15" grpId="0"/>
      <p:bldP spid="15" grpId="1"/>
      <p:bldP spid="16" grpId="0"/>
      <p:bldP spid="16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493</Words>
  <Application>Microsoft Office PowerPoint</Application>
  <PresentationFormat>Экран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Бинарные соединения. Составление формул по валентностям.</vt:lpstr>
      <vt:lpstr>Бинарные соединения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Интернет-ресурсы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Бинарные соединения. Составление формул по валентностям</dc:title>
  <dc:creator>Ирина</dc:creator>
  <cp:lastModifiedBy>Ирина</cp:lastModifiedBy>
  <cp:revision>8</cp:revision>
  <dcterms:created xsi:type="dcterms:W3CDTF">2024-03-25T14:24:54Z</dcterms:created>
  <dcterms:modified xsi:type="dcterms:W3CDTF">2024-03-25T16:39:44Z</dcterms:modified>
</cp:coreProperties>
</file>