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56" r:id="rId4"/>
    <p:sldId id="283" r:id="rId5"/>
    <p:sldId id="257" r:id="rId6"/>
    <p:sldId id="267" r:id="rId7"/>
    <p:sldId id="266" r:id="rId8"/>
    <p:sldId id="287" r:id="rId9"/>
    <p:sldId id="268" r:id="rId10"/>
    <p:sldId id="285" r:id="rId11"/>
    <p:sldId id="288" r:id="rId12"/>
    <p:sldId id="289" r:id="rId13"/>
    <p:sldId id="290" r:id="rId14"/>
    <p:sldId id="291" r:id="rId15"/>
    <p:sldId id="292" r:id="rId16"/>
    <p:sldId id="294" r:id="rId17"/>
    <p:sldId id="293" r:id="rId18"/>
    <p:sldId id="26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orient="horz" pos="1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6" autoAdjust="0"/>
    <p:restoredTop sz="94660"/>
  </p:normalViewPr>
  <p:slideViewPr>
    <p:cSldViewPr>
      <p:cViewPr varScale="1">
        <p:scale>
          <a:sx n="68" d="100"/>
          <a:sy n="68" d="100"/>
        </p:scale>
        <p:origin x="1458" y="72"/>
      </p:cViewPr>
      <p:guideLst>
        <p:guide pos="2880"/>
        <p:guide orient="horz" pos="2160"/>
        <p:guide orient="horz" pos="1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1C898-C19B-4535-8AFD-13FA57571BE4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5DC8C-3D3C-4E17-AA6E-B0A8B07D1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D4630-AA0A-48A2-8F54-C688B2D77A8E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83884-0E7E-4CC8-9C08-ED0FA9660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533B6-D054-4572-90B0-DBFF878E8FC6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6401-DEAB-49A2-85EE-8B6788776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59515-1FE0-433A-970D-786FFDA1F9A7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E5ED7-3A96-4962-98A0-8908D4C0F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981D7-97F4-4604-941E-9CA867C6174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90C7A-1277-4D0A-84B5-C0524801C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F12A2-7A05-4997-8103-BEC27BCBD2B4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54B46-FB82-4B5A-8F86-682C541E4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ACBD-4EDD-456F-9048-8D505D6DCDE8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FD063-8884-455D-9818-3F134842B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57E93-9081-4C0A-9A4B-39B54FBA6D62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CFDDE-1F93-4C4A-B33F-2092127E0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F81CD-7724-4CCF-9E84-A6499256B2CF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97BEB-A721-460B-A748-02EE980A9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E8FC6-C222-44E7-AF85-EAEB8D281A8F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3DD8A-B59D-4262-A05E-0DF61530E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1D735-9B93-4DF1-97CB-42281D683B7A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D472A-2D4E-40EC-93B8-80345E485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AEE8E6-DDF6-4592-8FA1-2065075C8DED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2BF36C-C13F-457C-86FD-1863298D3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613CB0-3661-45DD-B40D-A23EE0669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30 января </a:t>
            </a:r>
            <a:br>
              <a:rPr lang="ru-RU" dirty="0"/>
            </a:br>
            <a:r>
              <a:rPr lang="ru-RU" dirty="0"/>
              <a:t>Классная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5F744D-C213-4617-A6A2-5D5F18DD1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461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3DDE3AE-2D33-46B3-A8DA-659ADA9FC558}"/>
              </a:ext>
            </a:extLst>
          </p:cNvPr>
          <p:cNvSpPr/>
          <p:nvPr/>
        </p:nvSpPr>
        <p:spPr>
          <a:xfrm>
            <a:off x="2843808" y="1772816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оксид натрия -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Na2O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оксид  серы (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оксид серы(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SO3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оксид железа(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en-US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FeO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57444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9C803E-30D9-4753-878B-00DD183F842D}"/>
              </a:ext>
            </a:extLst>
          </p:cNvPr>
          <p:cNvSpPr/>
          <p:nvPr/>
        </p:nvSpPr>
        <p:spPr>
          <a:xfrm>
            <a:off x="2195736" y="260649"/>
            <a:ext cx="46412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оксидов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7C189A0-63D0-4D97-A414-90E2FD6241AC}"/>
              </a:ext>
            </a:extLst>
          </p:cNvPr>
          <p:cNvSpPr/>
          <p:nvPr/>
        </p:nvSpPr>
        <p:spPr>
          <a:xfrm>
            <a:off x="2051720" y="682968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Выделите признаки на основании которых оксиды можно разделить на 4 группы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Расположите указанные оксиды по группам </a:t>
            </a:r>
          </a:p>
          <a:p>
            <a:pPr marL="342900" lvl="0" indent="-342900">
              <a:buFontTx/>
              <a:buAutoNum type="arabicPeriod"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538564D-22F0-4063-9A8A-CC75251AB9AD}"/>
              </a:ext>
            </a:extLst>
          </p:cNvPr>
          <p:cNvSpPr/>
          <p:nvPr/>
        </p:nvSpPr>
        <p:spPr>
          <a:xfrm>
            <a:off x="1187624" y="2090172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SO</a:t>
            </a:r>
            <a:r>
              <a:rPr lang="en-US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N</a:t>
            </a:r>
            <a:r>
              <a:rPr lang="ru-RU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А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 CO</a:t>
            </a:r>
            <a:r>
              <a:rPr lang="en-US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O, 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BaO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ZnO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70993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E9CC61-643C-48EA-8BC4-A0AA8AD2B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1594" y="476672"/>
            <a:ext cx="6872808" cy="45719"/>
          </a:xfrm>
        </p:spPr>
        <p:txBody>
          <a:bodyPr/>
          <a:lstStyle/>
          <a:p>
            <a:pPr lvl="0"/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3BBC6F-F78F-4AD3-A3FC-3E9FF2875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9672" y="522391"/>
            <a:ext cx="7344816" cy="7371105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Ответы</a:t>
            </a:r>
            <a:r>
              <a:rPr lang="ru-RU" sz="3600" dirty="0">
                <a:solidFill>
                  <a:schemeClr val="tx1"/>
                </a:solidFill>
              </a:rPr>
              <a:t>. Основные  оксиды: </a:t>
            </a:r>
            <a:r>
              <a:rPr lang="en-US" sz="3600" dirty="0" err="1">
                <a:solidFill>
                  <a:schemeClr val="tx1"/>
                </a:solidFill>
              </a:rPr>
              <a:t>CaO</a:t>
            </a:r>
            <a:r>
              <a:rPr lang="ru-RU" sz="3600" dirty="0">
                <a:solidFill>
                  <a:schemeClr val="tx1"/>
                </a:solidFill>
              </a:rPr>
              <a:t>,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3600" baseline="-25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BaO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>
                <a:solidFill>
                  <a:schemeClr val="tx1"/>
                </a:solidFill>
              </a:rPr>
              <a:t>Кислотные       оксиды</a:t>
            </a:r>
            <a:r>
              <a:rPr lang="en-US" sz="3600" dirty="0">
                <a:solidFill>
                  <a:schemeClr val="tx1"/>
                </a:solidFill>
              </a:rPr>
              <a:t>: SO</a:t>
            </a:r>
            <a:r>
              <a:rPr lang="en-US" sz="3600" baseline="-25000" dirty="0">
                <a:solidFill>
                  <a:schemeClr val="tx1"/>
                </a:solidFill>
              </a:rPr>
              <a:t>3</a:t>
            </a:r>
            <a:r>
              <a:rPr lang="en-US" sz="3600" dirty="0">
                <a:solidFill>
                  <a:schemeClr val="tx1"/>
                </a:solidFill>
              </a:rPr>
              <a:t>, SO</a:t>
            </a:r>
            <a:r>
              <a:rPr lang="en-US" sz="3600" baseline="-25000" dirty="0">
                <a:solidFill>
                  <a:schemeClr val="tx1"/>
                </a:solidFill>
              </a:rPr>
              <a:t>2,</a:t>
            </a:r>
            <a:r>
              <a:rPr lang="en-US" sz="3600" dirty="0">
                <a:solidFill>
                  <a:schemeClr val="tx1"/>
                </a:solidFill>
              </a:rPr>
              <a:t> CO</a:t>
            </a:r>
            <a:r>
              <a:rPr lang="en-US" sz="3600" baseline="-25000" dirty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 err="1">
                <a:solidFill>
                  <a:schemeClr val="tx1"/>
                </a:solidFill>
              </a:rPr>
              <a:t>Несолеобразующиеоксиды</a:t>
            </a:r>
            <a:r>
              <a:rPr lang="en-US" sz="3600" dirty="0">
                <a:solidFill>
                  <a:schemeClr val="tx1"/>
                </a:solidFill>
              </a:rPr>
              <a:t>: 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en-US" sz="3600" dirty="0">
                <a:solidFill>
                  <a:schemeClr val="tx1"/>
                </a:solidFill>
              </a:rPr>
              <a:t>CO</a:t>
            </a:r>
            <a:r>
              <a:rPr lang="ru-RU" sz="3600" dirty="0">
                <a:solidFill>
                  <a:schemeClr val="tx1"/>
                </a:solidFill>
              </a:rPr>
              <a:t>,</a:t>
            </a:r>
            <a:r>
              <a:rPr lang="en-US" sz="3600" dirty="0">
                <a:solidFill>
                  <a:schemeClr val="tx1"/>
                </a:solidFill>
              </a:rPr>
              <a:t>  N</a:t>
            </a:r>
            <a:r>
              <a:rPr lang="en-US" sz="36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solidFill>
                  <a:schemeClr val="tx1"/>
                </a:solidFill>
              </a:rPr>
              <a:t>O</a:t>
            </a:r>
            <a:r>
              <a:rPr lang="ru-RU" sz="3600" dirty="0">
                <a:solidFill>
                  <a:schemeClr val="tx1"/>
                </a:solidFill>
              </a:rPr>
              <a:t>, </a:t>
            </a:r>
            <a:r>
              <a:rPr lang="en-US" sz="3600" dirty="0">
                <a:solidFill>
                  <a:schemeClr val="tx1"/>
                </a:solidFill>
              </a:rPr>
              <a:t>N</a:t>
            </a:r>
            <a:r>
              <a:rPr lang="en-US" sz="3600" baseline="-25000" dirty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O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>
                <a:solidFill>
                  <a:schemeClr val="tx1"/>
                </a:solidFill>
              </a:rPr>
              <a:t> </a:t>
            </a:r>
          </a:p>
          <a:p>
            <a:r>
              <a:rPr lang="ru-RU" sz="3600" dirty="0">
                <a:solidFill>
                  <a:schemeClr val="tx1"/>
                </a:solidFill>
              </a:rPr>
              <a:t>Амфотерные оксиды: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6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ZnO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00127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AEC38B2-0051-452B-9C46-553FAD14492D}"/>
              </a:ext>
            </a:extLst>
          </p:cNvPr>
          <p:cNvSpPr/>
          <p:nvPr/>
        </p:nvSpPr>
        <p:spPr>
          <a:xfrm>
            <a:off x="1619672" y="1"/>
            <a:ext cx="6912768" cy="5560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Силу уму придают упражнения</a:t>
            </a: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Оценивание работы: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 вопрос (Максимум 10 баллов)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За каждый правильно выбранный оксид 1балл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Правильно названы 5 веществ – 5 баллов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                        4 вещества – 4 балла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                        3 вещества – 3 балла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                        2 вещества – 2 балла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                        1 вещество – 1 балл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 вопрос (Максимум 11 баллов)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За каждое правильно вписанное название, формулу, класс – 1 балл.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b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Всего за работу максимум – 21баллов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1-9 баллов – «2»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10- 14 баллов  - «3»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15 – 18 балла – «4»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19 – 21 баллов – «5».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803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E94DF7B-5B4E-4FF9-BB6E-C850F23C3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3" y="476672"/>
            <a:ext cx="7344815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32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67A8329-F34D-4AEB-B1C8-FA1BA8057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476672"/>
            <a:ext cx="7668344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89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2D001B1-8070-4F4D-BDD8-BD5E43E25989}"/>
              </a:ext>
            </a:extLst>
          </p:cNvPr>
          <p:cNvSpPr/>
          <p:nvPr/>
        </p:nvSpPr>
        <p:spPr>
          <a:xfrm>
            <a:off x="2195736" y="404664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7200" dirty="0">
                <a:solidFill>
                  <a:srgbClr val="FF0000"/>
                </a:solidFill>
              </a:rPr>
              <a:t>Рефлексия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777B80-16A9-4EE1-9022-219240B6CFA5}"/>
              </a:ext>
            </a:extLst>
          </p:cNvPr>
          <p:cNvSpPr/>
          <p:nvPr/>
        </p:nvSpPr>
        <p:spPr>
          <a:xfrm>
            <a:off x="2051720" y="1772816"/>
            <a:ext cx="56166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C00000"/>
                </a:solidFill>
              </a:rPr>
              <a:t>- Сегодня на уроке я узнал…</a:t>
            </a:r>
          </a:p>
          <a:p>
            <a:r>
              <a:rPr lang="ru-RU" sz="3200" i="1" dirty="0">
                <a:solidFill>
                  <a:srgbClr val="C00000"/>
                </a:solidFill>
              </a:rPr>
              <a:t>- Мне было интересно…</a:t>
            </a:r>
          </a:p>
          <a:p>
            <a:r>
              <a:rPr lang="ru-RU" sz="3200" i="1" dirty="0">
                <a:solidFill>
                  <a:srgbClr val="C00000"/>
                </a:solidFill>
              </a:rPr>
              <a:t>-Мне было трудно…</a:t>
            </a:r>
          </a:p>
          <a:p>
            <a:r>
              <a:rPr lang="ru-RU" sz="3200" i="1" dirty="0">
                <a:solidFill>
                  <a:srgbClr val="C00000"/>
                </a:solidFill>
              </a:rPr>
              <a:t>-Я понял, что…</a:t>
            </a:r>
          </a:p>
          <a:p>
            <a:r>
              <a:rPr lang="ru-RU" sz="3200" i="1" dirty="0">
                <a:solidFill>
                  <a:srgbClr val="C00000"/>
                </a:solidFill>
              </a:rPr>
              <a:t>-Теперь я могу…</a:t>
            </a:r>
          </a:p>
          <a:p>
            <a:r>
              <a:rPr lang="ru-RU" sz="3200" i="1" dirty="0">
                <a:solidFill>
                  <a:srgbClr val="C00000"/>
                </a:solidFill>
              </a:rPr>
              <a:t>-Я приобрел…</a:t>
            </a:r>
          </a:p>
          <a:p>
            <a:r>
              <a:rPr lang="ru-RU" sz="3200" i="1" dirty="0">
                <a:solidFill>
                  <a:srgbClr val="C00000"/>
                </a:solidFill>
              </a:rPr>
              <a:t>-Я научился…</a:t>
            </a:r>
          </a:p>
        </p:txBody>
      </p:sp>
    </p:spTree>
    <p:extLst>
      <p:ext uri="{BB962C8B-B14F-4D97-AF65-F5344CB8AC3E}">
        <p14:creationId xmlns:p14="http://schemas.microsoft.com/office/powerpoint/2010/main" val="2193825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9DE83B-F90D-40F0-BBDA-B53E66A4A7E2}"/>
              </a:ext>
            </a:extLst>
          </p:cNvPr>
          <p:cNvSpPr/>
          <p:nvPr/>
        </p:nvSpPr>
        <p:spPr>
          <a:xfrm>
            <a:off x="1403648" y="620689"/>
            <a:ext cx="7632848" cy="3093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задание: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&amp;30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выбор 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Написать небольшой рассказ  на тему «Оксиды в повседневной жизни человека».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ru-RU" sz="20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тех, кто хорошо владеет компьютером, выполнить презентацию на тему: «Применение оксидов».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44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005027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работу!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613CB0-3661-45DD-B40D-A23EE0669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5F744D-C213-4617-A6A2-5D5F18DD1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en-US" sz="8800" b="1" dirty="0"/>
              <a:t>H</a:t>
            </a:r>
            <a:r>
              <a:rPr lang="en-US" sz="8800" b="1" baseline="-25000" dirty="0"/>
              <a:t>2</a:t>
            </a:r>
            <a:r>
              <a:rPr lang="en-US" sz="8800" b="1" dirty="0"/>
              <a:t>O</a:t>
            </a:r>
            <a:endParaRPr lang="ru-RU" sz="8800" b="1" dirty="0"/>
          </a:p>
          <a:p>
            <a:r>
              <a:rPr lang="en-US" sz="8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8800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8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88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8800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15E170A-D6AC-4E42-944F-21E1F38786CD}"/>
              </a:ext>
            </a:extLst>
          </p:cNvPr>
          <p:cNvSpPr/>
          <p:nvPr/>
        </p:nvSpPr>
        <p:spPr>
          <a:xfrm>
            <a:off x="4139952" y="3244334"/>
            <a:ext cx="648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43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2492896"/>
            <a:ext cx="6444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Оксиды. Состав, классификация, номенклатура.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67376" y="980569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«Я слышу – я забываю, я вижу – я запоминаю, я делаю – я понимаю».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Китайская пословица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404664"/>
            <a:ext cx="7308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3E9150-03C5-4EB4-B38B-CF95D0A3BC71}"/>
              </a:ext>
            </a:extLst>
          </p:cNvPr>
          <p:cNvSpPr/>
          <p:nvPr/>
        </p:nvSpPr>
        <p:spPr>
          <a:xfrm>
            <a:off x="1187624" y="1412776"/>
            <a:ext cx="756084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indent="-255588" eaLnBrk="0" hangingPunct="0">
              <a:spcBef>
                <a:spcPts val="300"/>
              </a:spcBef>
              <a:buClr>
                <a:srgbClr val="0BD0D9"/>
              </a:buClr>
              <a:buFont typeface="Georgia" panose="02040502050405020303" pitchFamily="18" charset="0"/>
              <a:buChar char="•"/>
            </a:pPr>
            <a:r>
              <a:rPr lang="ru-RU" alt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+mn-cs"/>
              </a:rPr>
              <a:t>- сформировать понятие об оксидах  как об одном из классов химических соединений</a:t>
            </a:r>
          </a:p>
          <a:p>
            <a:pPr marL="365125" lvl="0" indent="-255588" eaLnBrk="0" hangingPunct="0">
              <a:spcBef>
                <a:spcPts val="300"/>
              </a:spcBef>
              <a:buClr>
                <a:srgbClr val="0BD0D9"/>
              </a:buClr>
              <a:buFont typeface="Georgia" panose="02040502050405020303" pitchFamily="18" charset="0"/>
              <a:buChar char="•"/>
            </a:pPr>
            <a:r>
              <a:rPr lang="ru-RU" alt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+mn-cs"/>
              </a:rPr>
              <a:t>- изучить основные правила номенклатуры оксидов</a:t>
            </a:r>
            <a:r>
              <a:rPr lang="ru-RU" alt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</a:p>
          <a:p>
            <a:pPr marL="365125" lvl="0" indent="-255588" eaLnBrk="0" hangingPunct="0">
              <a:spcBef>
                <a:spcPts val="300"/>
              </a:spcBef>
              <a:buClr>
                <a:srgbClr val="0BD0D9"/>
              </a:buClr>
              <a:buFont typeface="Georgia" panose="02040502050405020303" pitchFamily="18" charset="0"/>
              <a:buChar char="•"/>
            </a:pPr>
            <a:r>
              <a:rPr lang="ru-RU" alt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- изучить  классификацию оксидов;</a:t>
            </a:r>
            <a:r>
              <a:rPr lang="ru-RU" altLang="ru-RU" sz="28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endParaRPr lang="ru-RU" altLang="ru-RU" sz="2800" b="1" dirty="0">
              <a:solidFill>
                <a:prstClr val="black"/>
              </a:solidFill>
              <a:latin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857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5536" y="1484784"/>
            <a:ext cx="8568952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5400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СО2    </a:t>
            </a:r>
            <a:r>
              <a:rPr lang="en-US" sz="5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endParaRPr lang="en-US" dirty="0"/>
          </a:p>
          <a:p>
            <a:r>
              <a:rPr lang="ru-RU" dirty="0"/>
              <a:t>а</a:t>
            </a:r>
            <a:r>
              <a:rPr lang="ru-RU" sz="3600" dirty="0"/>
              <a:t>) </a:t>
            </a:r>
            <a:r>
              <a:rPr lang="ru-RU" sz="3200" dirty="0"/>
              <a:t>какие вещества по составу?</a:t>
            </a:r>
          </a:p>
          <a:p>
            <a:r>
              <a:rPr lang="ru-RU" sz="3200" dirty="0"/>
              <a:t>б) сколько  элементов в составе?</a:t>
            </a:r>
            <a:endParaRPr lang="en-US" sz="3200" dirty="0"/>
          </a:p>
          <a:p>
            <a:r>
              <a:rPr lang="ru-RU" sz="3200" dirty="0"/>
              <a:t>в) какой элемент обязательно входит в          состав оксидов</a:t>
            </a:r>
            <a:r>
              <a:rPr lang="ru-RU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г</a:t>
            </a:r>
            <a:r>
              <a:rPr lang="ru-RU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) сформулируйте определение    ОКСИДЫ –это.. </a:t>
            </a:r>
          </a:p>
          <a:p>
            <a:pPr lvl="0"/>
            <a:r>
              <a:rPr lang="ru-RU" sz="3200" dirty="0">
                <a:solidFill>
                  <a:prstClr val="black"/>
                </a:solidFill>
              </a:rPr>
              <a:t>д) общая формула - </a:t>
            </a:r>
            <a:r>
              <a:rPr lang="ru-RU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  <a:p>
            <a:pPr algn="ctr"/>
            <a:r>
              <a:rPr lang="ru-RU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332656"/>
            <a:ext cx="7050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Проанализируем формулы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19672" y="188640"/>
            <a:ext cx="71287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7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H2O2</a:t>
            </a:r>
            <a:r>
              <a:rPr lang="ru-RU" sz="7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можно ли отнести к оксидам? </a:t>
            </a:r>
            <a:endParaRPr lang="en-US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3501008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832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916832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ОКСИДЫ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это сложные вещества, состоящие из двух элементов , один из которых – кислород с валентностью  II  </a:t>
            </a:r>
          </a:p>
        </p:txBody>
      </p:sp>
    </p:spTree>
    <p:extLst>
      <p:ext uri="{BB962C8B-B14F-4D97-AF65-F5344CB8AC3E}">
        <p14:creationId xmlns:p14="http://schemas.microsoft.com/office/powerpoint/2010/main" val="788540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6A28557-68D4-454B-80B5-10408394EDAF}"/>
              </a:ext>
            </a:extLst>
          </p:cNvPr>
          <p:cNvSpPr/>
          <p:nvPr/>
        </p:nvSpPr>
        <p:spPr>
          <a:xfrm>
            <a:off x="1187624" y="332656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 </a:t>
            </a:r>
            <a:r>
              <a:rPr lang="ru-RU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5400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СО2    </a:t>
            </a:r>
            <a:r>
              <a:rPr lang="en-US" sz="5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endParaRPr lang="ru-RU" sz="3600" dirty="0"/>
          </a:p>
          <a:p>
            <a:endParaRPr lang="ru-RU" sz="3600" dirty="0"/>
          </a:p>
          <a:p>
            <a:r>
              <a:rPr lang="ru-RU" sz="3600" dirty="0"/>
              <a:t>1.Какими общими признаками обладают  соединения?</a:t>
            </a:r>
          </a:p>
          <a:p>
            <a:r>
              <a:rPr lang="ru-RU" sz="3600" dirty="0"/>
              <a:t> 2.Предложите алгоритм составления формул указанных веществ. Поясните правила их номенклатуры. </a:t>
            </a:r>
          </a:p>
        </p:txBody>
      </p:sp>
    </p:spTree>
    <p:extLst>
      <p:ext uri="{BB962C8B-B14F-4D97-AF65-F5344CB8AC3E}">
        <p14:creationId xmlns:p14="http://schemas.microsoft.com/office/powerpoint/2010/main" val="2165580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383097"/>
            <a:ext cx="77087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Номенклатура (названия) оксидов.</a:t>
            </a:r>
          </a:p>
          <a:p>
            <a:r>
              <a:rPr lang="ru-RU" sz="1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Н2О –  СО2 –  </a:t>
            </a:r>
            <a:r>
              <a:rPr lang="ru-RU" sz="1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СuО</a:t>
            </a:r>
            <a:r>
              <a:rPr lang="ru-RU" sz="1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Попробуйте правильно назвать оксиды, формулы которых записаны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FeO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3,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СО, СО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5585" y="567215"/>
            <a:ext cx="67687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Алгоритм построения названий оксидов: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Оксид + название элемента в родительном падеже  (валентность в случае ее переменности)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063824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Составьте формулы оксидов: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оксид натрия,  оксид  серы (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), оксид серы(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, оксид железа(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6810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Words>435</Words>
  <Application>Microsoft Office PowerPoint</Application>
  <PresentationFormat>Экран (4:3)</PresentationFormat>
  <Paragraphs>87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Verdana</vt:lpstr>
      <vt:lpstr>Тема Office</vt:lpstr>
      <vt:lpstr>30 января  Классная работа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Kompik</cp:lastModifiedBy>
  <cp:revision>64</cp:revision>
  <dcterms:created xsi:type="dcterms:W3CDTF">2012-08-20T16:10:27Z</dcterms:created>
  <dcterms:modified xsi:type="dcterms:W3CDTF">2024-01-29T11:06:22Z</dcterms:modified>
</cp:coreProperties>
</file>