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3" r:id="rId6"/>
    <p:sldId id="260" r:id="rId7"/>
    <p:sldId id="261" r:id="rId8"/>
    <p:sldId id="268" r:id="rId9"/>
    <p:sldId id="265" r:id="rId10"/>
    <p:sldId id="262" r:id="rId11"/>
    <p:sldId id="264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13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02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386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25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3584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83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68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7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86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8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057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98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49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7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1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18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9F95D-01A8-4393-96A1-CE828FC493A3}" type="datetimeFigureOut">
              <a:rPr lang="ru-RU" smtClean="0"/>
              <a:t>27.03.2024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49F01D-4FFC-4671-81B9-802BD6E94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49" y="2716270"/>
            <a:ext cx="8295305" cy="39647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93174"/>
            <a:ext cx="9144000" cy="171081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Актуализация знаний на уроках музыки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199" y="5574890"/>
            <a:ext cx="3923071" cy="929149"/>
          </a:xfrm>
        </p:spPr>
        <p:txBody>
          <a:bodyPr>
            <a:noAutofit/>
          </a:bodyPr>
          <a:lstStyle/>
          <a:p>
            <a:pPr algn="r"/>
            <a:r>
              <a:rPr lang="ru-RU" b="1" dirty="0" err="1" smtClean="0">
                <a:solidFill>
                  <a:srgbClr val="C00000"/>
                </a:solidFill>
              </a:rPr>
              <a:t>Байкова</a:t>
            </a:r>
            <a:r>
              <a:rPr lang="ru-RU" b="1" dirty="0" smtClean="0">
                <a:solidFill>
                  <a:srgbClr val="C00000"/>
                </a:solidFill>
              </a:rPr>
              <a:t> Л.П. учитель музыки 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МОБУ Благовещенская </a:t>
            </a:r>
            <a:r>
              <a:rPr lang="ru-RU" b="1" dirty="0" err="1" smtClean="0">
                <a:solidFill>
                  <a:srgbClr val="C00000"/>
                </a:solidFill>
              </a:rPr>
              <a:t>сош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28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" y="365125"/>
            <a:ext cx="118300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Задания – загадки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2200" dirty="0"/>
              <a:t>С целью актуализировать знания учащихся им предлагаются различные варианты заданий на смекалку: шарады, ребусы, кроссворды, загадки, задачи-шутки, пиктограммы и пр.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70" y="1690688"/>
            <a:ext cx="3945346" cy="2319104"/>
          </a:xfrm>
          <a:prstGeom prst="rect">
            <a:avLst/>
          </a:prstGeom>
        </p:spPr>
      </p:pic>
      <p:pic>
        <p:nvPicPr>
          <p:cNvPr id="4" name="Picture 3" descr="20210122_1118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9280" y="1769686"/>
            <a:ext cx="4301490" cy="232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670" y="4409707"/>
            <a:ext cx="4116820" cy="221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84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u="sng" smtClean="0">
                <a:solidFill>
                  <a:srgbClr val="C00000"/>
                </a:solidFill>
              </a:rPr>
              <a:t>Мозговой штурм</a:t>
            </a:r>
            <a:r>
              <a:rPr lang="ru-RU" b="1" smtClean="0">
                <a:solidFill>
                  <a:srgbClr val="C00000"/>
                </a:solidFill>
              </a:rPr>
              <a:t>.</a:t>
            </a:r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ru-RU" sz="3200" b="1" dirty="0" smtClean="0"/>
              <a:t> </a:t>
            </a:r>
            <a:r>
              <a:rPr lang="ru-RU" sz="3200" dirty="0" smtClean="0"/>
              <a:t> </a:t>
            </a:r>
            <a:r>
              <a:rPr lang="ru-RU" sz="3200" u="sng" dirty="0" smtClean="0"/>
              <a:t>Задание: </a:t>
            </a:r>
            <a:r>
              <a:rPr lang="ru-RU" sz="3200" dirty="0" smtClean="0"/>
              <a:t>составить осмысленное предложение, включающее в себя 3 заданных слова. Например:</a:t>
            </a:r>
          </a:p>
          <a:p>
            <a:pPr eaLnBrk="1" hangingPunct="1"/>
            <a:r>
              <a:rPr lang="ru-RU" sz="3200" dirty="0" smtClean="0"/>
              <a:t>а) музыка, литература, композитор (Композитор сочиняет музыку на основе литературного произведения);</a:t>
            </a:r>
          </a:p>
          <a:p>
            <a:pPr eaLnBrk="1" hangingPunct="1"/>
            <a:r>
              <a:rPr lang="ru-RU" sz="3200" dirty="0" smtClean="0"/>
              <a:t>б) Глинка, романс, Италия (Путешествуя по Италии, Глинка написал романс “Венецианская ночь”);</a:t>
            </a:r>
          </a:p>
          <a:p>
            <a:pPr eaLnBrk="1" hangingPunct="1"/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2500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Прослушивание музыкального отрывка, художественного или публицистического текста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060" y="1907739"/>
            <a:ext cx="1087374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> 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На уроках МХК,  музыки можно дать учащимся задание идентифицировать по прослушанному фрагменту все произведение целиком или назвать, кому оно принадлежит, определить время его создания, рассказать о том, почему оно написано и т.д., а также связать с изучаемой темой.   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074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9716"/>
            <a:ext cx="8596668" cy="16206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uprum"/>
              </a:rPr>
              <a:t>Задание на опережение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/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/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</a:br>
            <a:r>
              <a:rPr lang="ru-RU" b="1" dirty="0" smtClean="0">
                <a:solidFill>
                  <a:srgbClr val="000000"/>
                </a:solidFill>
                <a:latin typeface="Cuprum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Cuprum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Педагог заблаговременно сообщает детям (всем или индивидуально) тему, которая будет рассматриваться на занятии и дает задание приготовить небольшое сообщение, объясняющее, почему она актуальна.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226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7135" y="1696064"/>
            <a:ext cx="9080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55" y="2920182"/>
            <a:ext cx="8391832" cy="337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29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790" y="594360"/>
            <a:ext cx="112242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/>
                <a:latin typeface="Georgia" panose="02040502050405020303" pitchFamily="18" charset="0"/>
              </a:rPr>
              <a:t>Актуализация знаний </a:t>
            </a:r>
            <a:r>
              <a:rPr lang="ru-RU" sz="3200" b="0" i="1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— </a:t>
            </a:r>
            <a:r>
              <a:rPr lang="ru-RU" sz="3200" b="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один из  этапов современного урока, его задача — подготовить учеников к работе, восприятию нового материала, напомнить детям ранее изученные темы, актуализировать их умения и навыки. </a:t>
            </a:r>
          </a:p>
          <a:p>
            <a:endParaRPr lang="ru-RU" sz="3200" b="0" dirty="0" smtClean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3200" b="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На этом этапе учитель направляет работу учащихся таким образом, чтобы они вспомнили (актуализировали) необходимые знания, умения и навыки для восприятия (открытия) новой информации.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7259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52144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же виды деятельности на этапе актуализации знаний будет уместно применять? 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432" y="2135662"/>
            <a:ext cx="104432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Работа с учебником, карточками, рабочей тетрадью, интерактивной доской 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 Выполнение заданий по схемам, таблицам, чертежам 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Ответы на вопросы учителя ( беседа)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1399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0030" y="0"/>
            <a:ext cx="1175004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b="1" i="1" u="sng" dirty="0" smtClean="0">
                <a:solidFill>
                  <a:srgbClr val="333333"/>
                </a:solidFill>
                <a:effectLst/>
                <a:latin typeface="Helvetica Neue"/>
              </a:rPr>
              <a:t>Этап актуализации знаний. 3 мин. </a:t>
            </a:r>
            <a:r>
              <a:rPr lang="ru-RU" sz="1600" b="1" i="1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 Тема. Музыка в театре, кино и на телевидении, использование загадок)</a:t>
            </a:r>
            <a:endParaRPr lang="ru-RU" sz="16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У: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Ребята! Отгадайте загадки.</a:t>
            </a:r>
          </a:p>
          <a:p>
            <a:pPr>
              <a:buFont typeface="+mj-lt"/>
              <a:buAutoNum type="arabicPeriod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работает играя.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(Есть профессия такая!)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на сцене с давних пор.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 профессия - (актер)</a:t>
            </a:r>
          </a:p>
          <a:p>
            <a:pPr>
              <a:buFont typeface="+mj-lt"/>
              <a:buAutoNum type="arabicPeriod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спектаклем заправляет,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Наизусть все сцены знает,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 он как роль играть.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профессию назвать? (режиссер)</a:t>
            </a:r>
            <a:endParaRPr lang="ru-RU" b="0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>
              <a:buFont typeface="+mj-lt"/>
              <a:buAutoNum type="arabicPeriod"/>
            </a:pPr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каждого в квартире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расскажет: что же в мире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каждый день.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ему не лень.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Папа смотрит там футбол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кричит все время – «Гол!»,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Мама любит сериалы,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идут на всех каналах,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Ну, а я, - «Спокойной ночи»</a:t>
            </a:r>
          </a:p>
          <a:p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мультфильмы очень, очень! (телевизор)</a:t>
            </a:r>
          </a:p>
          <a:p>
            <a:pPr algn="just"/>
            <a:r>
              <a:rPr lang="ru-RU" sz="1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У:</a:t>
            </a:r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Мы отгадали все загадки, и думаю, что вы догадались, о чем сегодня на нашем уроке пойдет речь?</a:t>
            </a:r>
          </a:p>
          <a:p>
            <a:pPr algn="just"/>
            <a:r>
              <a:rPr lang="ru-RU" sz="1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Д:</a:t>
            </a:r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 театре, кино и телевидении.</a:t>
            </a:r>
          </a:p>
          <a:p>
            <a:pPr algn="just"/>
            <a:r>
              <a:rPr lang="ru-RU" sz="1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У:</a:t>
            </a:r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Правильно, тема нашего урока</a:t>
            </a:r>
            <a:r>
              <a:rPr lang="ru-RU" sz="1400" b="1" i="1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Музыка в театре, кино и на телевидении. </a:t>
            </a:r>
            <a:r>
              <a:rPr lang="ru-RU" sz="14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(Записать в тетрадь)</a:t>
            </a:r>
            <a:endParaRPr lang="ru-RU" sz="1400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так как у нас урок музыки, то что, мы должны будем выяснить?</a:t>
            </a:r>
          </a:p>
          <a:p>
            <a:pPr algn="just"/>
            <a:r>
              <a:rPr lang="ru-RU" sz="1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Д:</a:t>
            </a:r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Какую роль играет музыка в этих видах искусства.</a:t>
            </a:r>
          </a:p>
          <a:p>
            <a:pPr algn="just"/>
            <a:r>
              <a:rPr lang="ru-RU" sz="1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Будем слушать музыкальные фрагменты, учиться анализировать их, а также, узнаем, как называется литературный текст, для театральных постановок и кинофильмов.</a:t>
            </a:r>
            <a:endParaRPr lang="ru-RU" sz="1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647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015" y="2091457"/>
            <a:ext cx="11098530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урока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«Музыка в театре, в кино, на телевидении»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Спектакль и фильм создаются га основе литературного  ……………….. , который напоминает  ……..  к опере или балету. Музыка в  …………..,  в кино и на телевидении может выполнять   разные  ……………….:  иллюстрировать  …………………..; играть одну из главных  ………………..;  подчёркивать эмоциональное состояние,  ……………………….   героев.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заре кинематографии, когда еще не умели записывать  ……, немые фильмы сопровождались музыкой, которую исполняли ………………… - музыканты-аккомпаниаторы.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для справок: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таперы,  звук, роли, настроение, действие, роли,  театр, либретто, сценарий.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50" y="365125"/>
            <a:ext cx="1175004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Упражнение  «Музыкальный текст, с пропусками слов»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9127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870" y="246995"/>
            <a:ext cx="120205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урока. Фольклор в музыке русских композиторов. «Стучит, гремит Кикимора…» (использование презентации, песни </a:t>
            </a:r>
            <a:r>
              <a:rPr lang="ru-RU" sz="16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1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340706"/>
              </p:ext>
            </p:extLst>
          </p:nvPr>
        </p:nvGraphicFramePr>
        <p:xfrm>
          <a:off x="308609" y="719666"/>
          <a:ext cx="11532870" cy="612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37461"/>
                <a:gridCol w="6549390"/>
                <a:gridCol w="24460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II. Актуализация знаний и фиксации затруднения в деятельности (5мин)</a:t>
                      </a:r>
                    </a:p>
                    <a:p>
                      <a:r>
                        <a:rPr lang="ru-RU" dirty="0" smtClean="0"/>
                        <a:t>Цель:</a:t>
                      </a:r>
                    </a:p>
                    <a:p>
                      <a:r>
                        <a:rPr lang="ru-RU" dirty="0" smtClean="0"/>
                        <a:t>- организовать выполнение учащимися пробного учебного действия и нахождение места затруднения</a:t>
                      </a:r>
                    </a:p>
                    <a:p>
                      <a:r>
                        <a:rPr lang="ru-RU" dirty="0" smtClean="0"/>
                        <a:t>- выявить место затруднения,</a:t>
                      </a:r>
                    </a:p>
                    <a:p>
                      <a:r>
                        <a:rPr lang="ru-RU" dirty="0" smtClean="0"/>
                        <a:t>- выявить недостающие знания</a:t>
                      </a:r>
                    </a:p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Учитель исполняет один куплет русской народной песни, а затем говорит: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- Расскажу я вам сказку старинную.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 А было это, дорогие мои,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когда сказочки по небу летали.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А я их ловила, да в лукошко складывала,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-Много в моём лукошке сказочных персонажей, а сможете ли вы их узнать? </a:t>
                      </a:r>
                      <a:r>
                        <a:rPr lang="ru-RU" sz="1800" b="1" u="sng" kern="1200" dirty="0" smtClean="0">
                          <a:effectLst/>
                        </a:rPr>
                        <a:t>(  на слайде   изображения героев) Слайд 1</a:t>
                      </a:r>
                      <a:r>
                        <a:rPr lang="ru-RU" sz="1800" kern="1200" dirty="0" smtClean="0">
                          <a:effectLst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 Как вы думаете, что объединяет народные песни, сказки, загадки?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- Устное народное творчество называют фольклором.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/>
                      </a:r>
                      <a:br>
                        <a:rPr lang="ru-RU" sz="1800" kern="1200" dirty="0" smtClean="0">
                          <a:effectLst/>
                        </a:rPr>
                      </a:b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- В моём лукошке остался еще один персонаж, отгадайте кто это. «Это злой дух, нечистая сила в женском обличье. Чаще всего в народных преданиях встречается болотная – злое, коварное, привередливое существо, созданное воображением русского человека»  </a:t>
                      </a:r>
                    </a:p>
                    <a:p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-Правильно, это Кикимора. А придумал ее русский народ.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Ученики отгадывают Бабу-Ягу, Лешего, Домового, Водяного, Русалочку, Кощея Бессмертного)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/>
                      </a:r>
                      <a:br>
                        <a:rPr lang="ru-RU" sz="1800" kern="1200" dirty="0" smtClean="0">
                          <a:effectLst/>
                        </a:rPr>
                      </a:br>
                      <a:endParaRPr lang="ru-RU" sz="1800" kern="1200" dirty="0" smtClean="0">
                        <a:effectLst/>
                      </a:endParaRPr>
                    </a:p>
                    <a:p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-Это устное народное творчество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/>
                      </a:r>
                      <a:br>
                        <a:rPr lang="ru-RU" sz="1800" kern="1200" dirty="0" smtClean="0">
                          <a:effectLst/>
                        </a:rPr>
                      </a:b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/>
                      </a:r>
                      <a:br>
                        <a:rPr lang="ru-RU" sz="1800" kern="1200" dirty="0" smtClean="0">
                          <a:effectLst/>
                        </a:rPr>
                      </a:b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Дети называют свои версии и догадываются, что это КИКИМОРА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624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2959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Verdana" panose="020B0604030504040204" pitchFamily="34" charset="0"/>
                <a:ea typeface="+mn-ea"/>
                <a:cs typeface="+mn-cs"/>
              </a:rPr>
              <a:t>Фольклор в музыке русских композиторов. </a:t>
            </a:r>
            <a:r>
              <a:rPr lang="ru-RU" sz="1800" b="1" dirty="0">
                <a:solidFill>
                  <a:srgbClr val="000000"/>
                </a:solidFill>
                <a:latin typeface="Verdana" panose="020B0604030504040204" pitchFamily="34" charset="0"/>
                <a:ea typeface="+mn-ea"/>
                <a:cs typeface="+mn-cs"/>
              </a:rPr>
              <a:t>«Стучит, гремит Кикимора…»</a:t>
            </a:r>
            <a:r>
              <a:rPr lang="ru-RU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437" y="1623317"/>
            <a:ext cx="2412466" cy="28572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8544" y="1504369"/>
            <a:ext cx="2314386" cy="35248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3568" y="982980"/>
            <a:ext cx="6915150" cy="2423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690" y="3761926"/>
            <a:ext cx="2222669" cy="27794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498" y="3761926"/>
            <a:ext cx="2017099" cy="273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2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378200" y="1950752"/>
          <a:ext cx="5435600" cy="410108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1950"/>
                <a:gridCol w="361950"/>
                <a:gridCol w="361950"/>
                <a:gridCol w="361950"/>
                <a:gridCol w="361950"/>
                <a:gridCol w="361950"/>
                <a:gridCol w="36830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1480" y="1117809"/>
            <a:ext cx="620649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-Вопросы к кроссворду: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По-горизонтали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	Песня, исполняемая во время обряда коляды. (Колядка)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	Русские народные куплеты, шутливого содержания. (Частушка)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	Краткое народное, поучительное изречение. (Пословица)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По-вертикали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	Поэтическое предание об исторических событиях. (Легенда)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	Народное творчество, которое учит, как дурака, превратить в царевича. (Сказка)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Молодцы! Правильно разгадали кроссворд. Обратите внимание, одно главное слово для нас открыто, это Ф О Л Ь К Л  О Р.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0030" y="171450"/>
            <a:ext cx="11807190" cy="594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Verdana" panose="020B0604030504040204" pitchFamily="34" charset="0"/>
              </a:rPr>
              <a:t>Фольклор </a:t>
            </a:r>
            <a:r>
              <a:rPr lang="ru-RU" sz="1600" b="1" dirty="0">
                <a:solidFill>
                  <a:srgbClr val="C00000"/>
                </a:solidFill>
                <a:latin typeface="Verdana" panose="020B0604030504040204" pitchFamily="34" charset="0"/>
              </a:rPr>
              <a:t>в музыке русских композиторов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</a:rPr>
              <a:t>.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(использование кроссворда для актуализации) </a:t>
            </a:r>
            <a:r>
              <a:rPr lang="ru-RU" sz="1600" dirty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Calibri" panose="020F0502020204030204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536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</a:rPr>
              <a:t>Упражнение  «Музыкальный текст, с пропусками слов»</a:t>
            </a:r>
            <a:endParaRPr lang="ru-RU" dirty="0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2.Тема урока: </a:t>
            </a:r>
            <a:r>
              <a:rPr lang="ru-RU" b="1" dirty="0" smtClean="0"/>
              <a:t>«Фольклор в музыке русских композиторов»</a:t>
            </a:r>
            <a:endParaRPr lang="ru-RU" dirty="0" smtClean="0"/>
          </a:p>
          <a:p>
            <a:pPr eaLnBrk="1" hangingPunct="1"/>
            <a:r>
              <a:rPr lang="ru-RU" dirty="0" smtClean="0"/>
              <a:t>Анатолий Константинович  ………………  (1855-1914),  ученик  ……………   композитора-сказочника Н.А. ……………………………………, создал  несколько симфонических  ……………..   на сюжеты русского  ……………….   , сказочной фантастики.  Среди них: картинка к русской  ……………….   сказке   «Баба-……….», «Кикимора».</a:t>
            </a:r>
          </a:p>
          <a:p>
            <a:pPr eaLnBrk="1" hangingPunct="1"/>
            <a:r>
              <a:rPr lang="ru-RU" b="1" dirty="0" smtClean="0"/>
              <a:t>Слова для справок:  </a:t>
            </a:r>
            <a:r>
              <a:rPr lang="ru-RU" dirty="0" smtClean="0"/>
              <a:t>Яга, народная,</a:t>
            </a:r>
            <a:r>
              <a:rPr lang="ru-RU" b="1" dirty="0" smtClean="0"/>
              <a:t> </a:t>
            </a:r>
            <a:r>
              <a:rPr lang="ru-RU" dirty="0" smtClean="0"/>
              <a:t>фольклор,  миниатюра, Римский-Корсаков, известный, </a:t>
            </a:r>
            <a:r>
              <a:rPr lang="ru-RU" dirty="0" err="1" smtClean="0"/>
              <a:t>Лядов</a:t>
            </a:r>
            <a:r>
              <a:rPr lang="ru-RU" dirty="0" smtClean="0"/>
              <a:t>.</a:t>
            </a: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856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437</TotalTime>
  <Words>431</Words>
  <Application>Microsoft Office PowerPoint</Application>
  <PresentationFormat>Широкоэкранный</PresentationFormat>
  <Paragraphs>288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Cuprum</vt:lpstr>
      <vt:lpstr>Georgia</vt:lpstr>
      <vt:lpstr>Helvetica Neue</vt:lpstr>
      <vt:lpstr>Times New Roman</vt:lpstr>
      <vt:lpstr>Trebuchet MS</vt:lpstr>
      <vt:lpstr>Verdana</vt:lpstr>
      <vt:lpstr>Wingdings 3</vt:lpstr>
      <vt:lpstr>Грань</vt:lpstr>
      <vt:lpstr>Актуализация знаний на уроках музыки</vt:lpstr>
      <vt:lpstr>Презентация PowerPoint</vt:lpstr>
      <vt:lpstr>Какие же виды деятельности на этапе актуализации знаний будет уместно применять? </vt:lpstr>
      <vt:lpstr>Презентация PowerPoint</vt:lpstr>
      <vt:lpstr>Упражнение  «Музыкальный текст, с пропусками слов»</vt:lpstr>
      <vt:lpstr>Презентация PowerPoint</vt:lpstr>
      <vt:lpstr>Фольклор в музыке русских композиторов. «Стучит, гремит Кикимора…» </vt:lpstr>
      <vt:lpstr>  Фольклор в музыке русских композиторов.  (использование кроссворда для актуализации)  </vt:lpstr>
      <vt:lpstr>Упражнение  «Музыкальный текст, с пропусками слов»</vt:lpstr>
      <vt:lpstr>Задания – загадки С целью актуализировать знания учащихся им предлагаются различные варианты заданий на смекалку: шарады, ребусы, кроссворды, загадки, задачи-шутки, пиктограммы и пр.</vt:lpstr>
      <vt:lpstr>Мозговой штурм.</vt:lpstr>
      <vt:lpstr>Прослушивание музыкального отрывка, художественного или публицистического текста</vt:lpstr>
      <vt:lpstr>Задание на опережение   Педагог заблаговременно сообщает детям (всем или индивидуально) тему, которая будет рассматриваться на занятии и дает задание приготовить небольшое сообщение, объясняющее, почему она актуальна.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</dc:title>
  <dc:creator>User</dc:creator>
  <cp:lastModifiedBy>User</cp:lastModifiedBy>
  <cp:revision>23</cp:revision>
  <dcterms:created xsi:type="dcterms:W3CDTF">2022-11-27T09:24:02Z</dcterms:created>
  <dcterms:modified xsi:type="dcterms:W3CDTF">2024-03-27T16:52:58Z</dcterms:modified>
</cp:coreProperties>
</file>