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2" r:id="rId2"/>
    <p:sldId id="257" r:id="rId3"/>
    <p:sldId id="264" r:id="rId4"/>
    <p:sldId id="263" r:id="rId5"/>
    <p:sldId id="312" r:id="rId6"/>
    <p:sldId id="258" r:id="rId7"/>
    <p:sldId id="265" r:id="rId8"/>
    <p:sldId id="279" r:id="rId9"/>
    <p:sldId id="282" r:id="rId10"/>
    <p:sldId id="284" r:id="rId11"/>
    <p:sldId id="303" r:id="rId12"/>
    <p:sldId id="314" r:id="rId13"/>
    <p:sldId id="266" r:id="rId14"/>
    <p:sldId id="259" r:id="rId15"/>
    <p:sldId id="268" r:id="rId16"/>
    <p:sldId id="286" r:id="rId17"/>
    <p:sldId id="267" r:id="rId18"/>
    <p:sldId id="305" r:id="rId19"/>
    <p:sldId id="260" r:id="rId20"/>
    <p:sldId id="269" r:id="rId21"/>
    <p:sldId id="297" r:id="rId22"/>
    <p:sldId id="302" r:id="rId23"/>
    <p:sldId id="261" r:id="rId24"/>
    <p:sldId id="272" r:id="rId25"/>
    <p:sldId id="295" r:id="rId26"/>
    <p:sldId id="271" r:id="rId27"/>
    <p:sldId id="25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4189"/>
    <a:srgbClr val="51F616"/>
    <a:srgbClr val="F616E6"/>
    <a:srgbClr val="1C21F0"/>
    <a:srgbClr val="278D2C"/>
    <a:srgbClr val="FCB910"/>
    <a:srgbClr val="6B5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3" autoAdjust="0"/>
    <p:restoredTop sz="94660"/>
  </p:normalViewPr>
  <p:slideViewPr>
    <p:cSldViewPr>
      <p:cViewPr varScale="1">
        <p:scale>
          <a:sx n="78" d="100"/>
          <a:sy n="78" d="100"/>
        </p:scale>
        <p:origin x="16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23T17:35:01.39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1,'10'0,"7"0,10 0,5 0,2 0,5 0,0 0,2 0,0 0,-4 0,3 4,-2 3,2 4,-1 0,7-2,4-2,9-3,-2-1,-6-2,-2-1,-5 0,0 0,-4-1,2 1,-8-1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9F772-6435-4128-B0F4-A2C98088111C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F89F9-2401-43CF-AE47-645D2FEB60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customXml" Target="../ink/ink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oldmaral.ucoz.ru/shablonPPT/deti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19872" y="1052736"/>
            <a:ext cx="4661981" cy="418576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Интерактивные игры</a:t>
            </a:r>
          </a:p>
          <a:p>
            <a:pPr algn="ctr"/>
            <a:r>
              <a:rPr lang="ru-RU" sz="3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задания</a:t>
            </a:r>
          </a:p>
          <a:p>
            <a:pPr algn="ctr"/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</a:t>
            </a:r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формирование </a:t>
            </a:r>
          </a:p>
          <a:p>
            <a:pPr algn="ctr"/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элементарных</a:t>
            </a:r>
          </a:p>
          <a:p>
            <a:pPr algn="ctr"/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3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атематических </a:t>
            </a:r>
          </a:p>
          <a:p>
            <a:pPr algn="ctr"/>
            <a:r>
              <a:rPr lang="ru-RU" sz="3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представлений  </a:t>
            </a:r>
          </a:p>
          <a:p>
            <a:pPr algn="ctr"/>
            <a:r>
              <a:rPr lang="ru-RU" sz="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детей 6 – 7 лет</a:t>
            </a:r>
            <a:endParaRPr lang="ru-RU" sz="3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92549" y="188640"/>
            <a:ext cx="79015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Уравновесь математические весы</a:t>
            </a:r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7891" name="Picture 3" descr="C:\Users\ольга\Desktop\image0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467544" y="2492896"/>
            <a:ext cx="3685381" cy="1613943"/>
          </a:xfrm>
          <a:prstGeom prst="rect">
            <a:avLst/>
          </a:prstGeom>
          <a:noFill/>
        </p:spPr>
      </p:pic>
      <p:pic>
        <p:nvPicPr>
          <p:cNvPr id="6" name="Picture 3" descr="C:\Users\ольга\Desktop\image0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148064" y="2492896"/>
            <a:ext cx="3685381" cy="1613943"/>
          </a:xfrm>
          <a:prstGeom prst="rect">
            <a:avLst/>
          </a:prstGeom>
          <a:noFill/>
        </p:spPr>
      </p:pic>
      <p:pic>
        <p:nvPicPr>
          <p:cNvPr id="7" name="Picture 3" descr="C:\Users\ольга\Desktop\image0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467544" y="4869160"/>
            <a:ext cx="3685381" cy="1613943"/>
          </a:xfrm>
          <a:prstGeom prst="rect">
            <a:avLst/>
          </a:prstGeom>
          <a:noFill/>
        </p:spPr>
      </p:pic>
      <p:pic>
        <p:nvPicPr>
          <p:cNvPr id="8" name="Picture 3" descr="C:\Users\ольга\Desktop\image0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220072" y="4869160"/>
            <a:ext cx="3685381" cy="1613943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611560" y="2708920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843808" y="2780928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364088" y="2780928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028384" y="2780928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55576" y="5157192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843808" y="5157192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940152" y="5157192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7596336" y="5157192"/>
            <a:ext cx="504056" cy="504056"/>
          </a:xfrm>
          <a:prstGeom prst="ellipse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115616" y="2708920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347864" y="2780928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5868144" y="2780928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7524328" y="2780928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259632" y="515719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3347864" y="515719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5436096" y="515719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8100392" y="515719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827584" y="227687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3059832" y="242088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5652120" y="242088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7740352" y="2420888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971600" y="479715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059832" y="4725144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5652120" y="479715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7884368" y="4797152"/>
            <a:ext cx="504056" cy="50405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11560" y="263691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668344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12160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508104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724128" y="472514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043608" y="472514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55576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47864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131840" y="4653136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915816" y="50851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64088" y="270892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596336" y="270892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100392" y="270892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812360" y="234888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956376" y="472514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187624" y="263691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899592" y="220486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131840" y="234888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843808" y="270892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4566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63405"/>
            <a:ext cx="6858000" cy="918481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6774" y="0"/>
            <a:ext cx="86807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Расставь цифры </a:t>
            </a:r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самой широкой ленты 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 самой узкой, в порядке убывания. </a:t>
            </a:r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6866" name="Picture 2" descr="http://troeshnik.ru/entry/images/90/903908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9198" t="10107"/>
          <a:stretch>
            <a:fillRect/>
          </a:stretch>
        </p:blipFill>
        <p:spPr bwMode="auto">
          <a:xfrm>
            <a:off x="3131840" y="2276872"/>
            <a:ext cx="1756073" cy="3456384"/>
          </a:xfrm>
          <a:prstGeom prst="rect">
            <a:avLst/>
          </a:prstGeom>
          <a:noFill/>
        </p:spPr>
      </p:pic>
      <p:pic>
        <p:nvPicPr>
          <p:cNvPr id="36868" name="Picture 4" descr="http://troeshnik.ru/entry/images/90/903908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745" b="88641"/>
          <a:stretch>
            <a:fillRect/>
          </a:stretch>
        </p:blipFill>
        <p:spPr bwMode="auto">
          <a:xfrm rot="4588764">
            <a:off x="-934854" y="3707700"/>
            <a:ext cx="3767460" cy="1045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troeshnik.ru/entry/images/90/903908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 l="89198" t="10107"/>
          <a:stretch>
            <a:fillRect/>
          </a:stretch>
        </p:blipFill>
        <p:spPr bwMode="auto">
          <a:xfrm rot="21269130">
            <a:off x="6608617" y="2303473"/>
            <a:ext cx="720080" cy="3456384"/>
          </a:xfrm>
          <a:prstGeom prst="rect">
            <a:avLst/>
          </a:prstGeom>
          <a:noFill/>
        </p:spPr>
      </p:pic>
      <p:pic>
        <p:nvPicPr>
          <p:cNvPr id="7" name="Picture 4" descr="http://troeshnik.ru/entry/images/90/903908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 r="51745" b="88641"/>
          <a:stretch>
            <a:fillRect/>
          </a:stretch>
        </p:blipFill>
        <p:spPr bwMode="auto">
          <a:xfrm rot="4791387">
            <a:off x="4108239" y="3927705"/>
            <a:ext cx="3859110" cy="769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9" name="Picture 5" descr="C:\Users\ольга\Desktop\мас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 l="44151" t="35850" r="30991"/>
          <a:stretch>
            <a:fillRect/>
          </a:stretch>
        </p:blipFill>
        <p:spPr bwMode="auto">
          <a:xfrm rot="20256383">
            <a:off x="4277127" y="2112162"/>
            <a:ext cx="1367355" cy="3636998"/>
          </a:xfrm>
          <a:prstGeom prst="rect">
            <a:avLst/>
          </a:prstGeom>
          <a:noFill/>
        </p:spPr>
      </p:pic>
      <p:pic>
        <p:nvPicPr>
          <p:cNvPr id="11" name="Picture 5" descr="C:\Users\ольга\Desktop\мас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-40000"/>
          </a:blip>
          <a:srcRect l="44151" t="35850" r="30991"/>
          <a:stretch>
            <a:fillRect/>
          </a:stretch>
        </p:blipFill>
        <p:spPr bwMode="auto">
          <a:xfrm rot="19525883">
            <a:off x="1261626" y="2135590"/>
            <a:ext cx="2854779" cy="3433542"/>
          </a:xfrm>
          <a:prstGeom prst="rect">
            <a:avLst/>
          </a:prstGeom>
          <a:noFill/>
        </p:spPr>
      </p:pic>
      <p:pic>
        <p:nvPicPr>
          <p:cNvPr id="36870" name="Picture 6" descr="C:\Users\ольга\Desktop\мас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893" r="69009"/>
          <a:stretch>
            <a:fillRect/>
          </a:stretch>
        </p:blipFill>
        <p:spPr bwMode="auto">
          <a:xfrm rot="1343097">
            <a:off x="7277068" y="2336871"/>
            <a:ext cx="2719129" cy="3362167"/>
          </a:xfrm>
          <a:prstGeom prst="rect">
            <a:avLst/>
          </a:prstGeom>
          <a:noFill/>
        </p:spPr>
      </p:pic>
      <p:pic>
        <p:nvPicPr>
          <p:cNvPr id="13" name="Picture 6" descr="C:\Users\ольга\Desktop\мас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-10000"/>
          </a:blip>
          <a:srcRect t="39893" r="69009"/>
          <a:stretch>
            <a:fillRect/>
          </a:stretch>
        </p:blipFill>
        <p:spPr bwMode="auto">
          <a:xfrm>
            <a:off x="1547664" y="2132856"/>
            <a:ext cx="842453" cy="3740383"/>
          </a:xfrm>
          <a:prstGeom prst="rect">
            <a:avLst/>
          </a:prstGeom>
          <a:noFill/>
        </p:spPr>
      </p:pic>
      <p:pic>
        <p:nvPicPr>
          <p:cNvPr id="36871" name="Picture 7" descr="C:\Users\ольга\Desktop\9039083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594" r="50000"/>
          <a:stretch>
            <a:fillRect/>
          </a:stretch>
        </p:blipFill>
        <p:spPr bwMode="auto">
          <a:xfrm rot="1169054">
            <a:off x="6409968" y="2462377"/>
            <a:ext cx="2179354" cy="370010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976812" y="5795201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973362" y="5826929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14806" y="5822013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09876" y="5826929"/>
            <a:ext cx="61427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87556" y="5795201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25344" y="5826929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388314" y="5795201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791313" y="5795201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98327" y="5822013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66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22595" y="-1118781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188640"/>
            <a:ext cx="32565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Реши задачу. </a:t>
            </a:r>
            <a:endParaRPr lang="ru-RU" sz="40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85477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Медведь заготовил много бревен, для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постройки своего дома. Для избы у него 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заготовлено 6 широких бревен, а для 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крыши 4 узких. Сколько всего бревен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заготовил медведь  для постройки дома?</a:t>
            </a:r>
          </a:p>
          <a:p>
            <a:pPr algn="ctr"/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48A7AE-B23C-38D2-C940-DF6255F73B38}"/>
              </a:ext>
            </a:extLst>
          </p:cNvPr>
          <p:cNvSpPr txBox="1"/>
          <p:nvPr/>
        </p:nvSpPr>
        <p:spPr>
          <a:xfrm>
            <a:off x="2212986" y="4048341"/>
            <a:ext cx="44598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6+4= 10</a:t>
            </a:r>
          </a:p>
        </p:txBody>
      </p:sp>
      <p:sp>
        <p:nvSpPr>
          <p:cNvPr id="7" name="Левая фигурная скобка 6">
            <a:extLst>
              <a:ext uri="{FF2B5EF4-FFF2-40B4-BE49-F238E27FC236}">
                <a16:creationId xmlns:a16="http://schemas.microsoft.com/office/drawing/2014/main" id="{B8519FD2-673F-3BD9-AC00-F61374D94FEF}"/>
              </a:ext>
            </a:extLst>
          </p:cNvPr>
          <p:cNvSpPr/>
          <p:nvPr/>
        </p:nvSpPr>
        <p:spPr>
          <a:xfrm rot="16200000">
            <a:off x="4304372" y="3697620"/>
            <a:ext cx="576064" cy="4046397"/>
          </a:xfrm>
          <a:prstGeom prst="leftBrac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A94531-96C5-549C-39F7-3D4E4B6E63CF}"/>
              </a:ext>
            </a:extLst>
          </p:cNvPr>
          <p:cNvSpPr txBox="1"/>
          <p:nvPr/>
        </p:nvSpPr>
        <p:spPr>
          <a:xfrm>
            <a:off x="3167844" y="5994072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Решение</a:t>
            </a:r>
          </a:p>
        </p:txBody>
      </p:sp>
      <p:sp>
        <p:nvSpPr>
          <p:cNvPr id="9" name="Облачко с текстом: овальное 8">
            <a:extLst>
              <a:ext uri="{FF2B5EF4-FFF2-40B4-BE49-F238E27FC236}">
                <a16:creationId xmlns:a16="http://schemas.microsoft.com/office/drawing/2014/main" id="{4F4CE808-B79C-5B5F-B737-16D6C49A5181}"/>
              </a:ext>
            </a:extLst>
          </p:cNvPr>
          <p:cNvSpPr/>
          <p:nvPr/>
        </p:nvSpPr>
        <p:spPr>
          <a:xfrm rot="14109267">
            <a:off x="5203883" y="4186878"/>
            <a:ext cx="1464745" cy="1404433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75ED97-AB45-5ED8-C82D-B500B4F76A27}"/>
              </a:ext>
            </a:extLst>
          </p:cNvPr>
          <p:cNvSpPr txBox="1"/>
          <p:nvPr/>
        </p:nvSpPr>
        <p:spPr>
          <a:xfrm>
            <a:off x="6930198" y="4274765"/>
            <a:ext cx="1868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Ответ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90616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188640"/>
            <a:ext cx="31411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Реши задачу.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F996BF-DD98-9F7A-7935-22B2E0B41F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/>
          <a:stretch/>
        </p:blipFill>
        <p:spPr>
          <a:xfrm>
            <a:off x="3903616" y="2755427"/>
            <a:ext cx="5288197" cy="40839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085166"/>
            <a:ext cx="604867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дереве сидели 2 птички, к ним прилетела еще одна птичка. Сколько птиц стало на дереве?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230/62832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5188" y="2708920"/>
            <a:ext cx="272863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9803" y="260648"/>
            <a:ext cx="63950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Составь из счетных палочек</a:t>
            </a:r>
          </a:p>
          <a:p>
            <a:pPr algn="ctr"/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геометрические фигуры.</a:t>
            </a:r>
            <a:endParaRPr lang="ru-RU" sz="40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2564904"/>
            <a:ext cx="216024" cy="244827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4221088"/>
            <a:ext cx="216024" cy="244827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 rot="16200000">
            <a:off x="7056276" y="2096852"/>
            <a:ext cx="216024" cy="244827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 rot="16200000">
            <a:off x="7344308" y="5121188"/>
            <a:ext cx="216024" cy="2448272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 rot="1800000">
            <a:off x="4017469" y="2598923"/>
            <a:ext cx="216024" cy="2448272"/>
          </a:xfrm>
          <a:prstGeom prst="roundRect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 rot="16200000">
            <a:off x="1871700" y="5121188"/>
            <a:ext cx="216024" cy="2448272"/>
          </a:xfrm>
          <a:prstGeom prst="roundRect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 rot="19980000" flipH="1">
            <a:off x="8068302" y="3632646"/>
            <a:ext cx="216024" cy="2448272"/>
          </a:xfrm>
          <a:prstGeom prst="roundRect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11760" y="3284984"/>
            <a:ext cx="216024" cy="129614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80112" y="5301208"/>
            <a:ext cx="216024" cy="129614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 rot="16200000">
            <a:off x="1367644" y="4185084"/>
            <a:ext cx="216024" cy="2448272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 rot="16200000">
            <a:off x="6408204" y="3609020"/>
            <a:ext cx="216024" cy="2448272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3390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каждом ряду найди лишнюю фигуру и</a:t>
            </a:r>
          </a:p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зачеркни ее. Объясни, почему она лишняя?</a:t>
            </a:r>
            <a:endParaRPr lang="en-US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1560" y="2060848"/>
            <a:ext cx="864096" cy="86409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835696" y="2060848"/>
            <a:ext cx="864096" cy="86409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2060848"/>
            <a:ext cx="1728192" cy="86409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2060848"/>
            <a:ext cx="864096" cy="7920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Трапеция 7"/>
          <p:cNvSpPr/>
          <p:nvPr/>
        </p:nvSpPr>
        <p:spPr>
          <a:xfrm>
            <a:off x="7020272" y="2060848"/>
            <a:ext cx="1440160" cy="864096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563888" y="3356992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948264" y="3429000"/>
            <a:ext cx="1656184" cy="72008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1763688" y="3284984"/>
            <a:ext cx="936104" cy="1008112"/>
          </a:xfrm>
          <a:prstGeom prst="diamon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3356992"/>
            <a:ext cx="1728192" cy="93610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95536" y="3356992"/>
            <a:ext cx="936104" cy="93610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467544" y="4869160"/>
            <a:ext cx="792088" cy="7920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979712" y="4653136"/>
            <a:ext cx="1008112" cy="1008112"/>
          </a:xfrm>
          <a:prstGeom prst="ellipse">
            <a:avLst/>
          </a:prstGeom>
          <a:solidFill>
            <a:srgbClr val="278D2C"/>
          </a:solidFill>
          <a:ln>
            <a:solidFill>
              <a:srgbClr val="278D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3779912" y="4941168"/>
            <a:ext cx="576064" cy="576064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308304" y="4725144"/>
            <a:ext cx="936104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220072" y="4581128"/>
            <a:ext cx="1152128" cy="1008112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347864" y="6093296"/>
            <a:ext cx="1656184" cy="76470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6093296"/>
            <a:ext cx="1656184" cy="76470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267744" y="6093296"/>
            <a:ext cx="576064" cy="576064"/>
          </a:xfrm>
          <a:prstGeom prst="triangle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380312" y="6093296"/>
            <a:ext cx="792088" cy="764704"/>
          </a:xfrm>
          <a:prstGeom prst="rect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Трапеция 22"/>
          <p:cNvSpPr/>
          <p:nvPr/>
        </p:nvSpPr>
        <p:spPr>
          <a:xfrm>
            <a:off x="5508104" y="6093296"/>
            <a:ext cx="1296144" cy="764704"/>
          </a:xfrm>
          <a:prstGeom prst="trapezoi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721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43928" y="188640"/>
            <a:ext cx="75346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Раздели все эти геометрические </a:t>
            </a:r>
          </a:p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фигуры </a:t>
            </a:r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четыре группы.</a:t>
            </a:r>
            <a:endParaRPr lang="ru-RU" sz="40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07052" y="2002487"/>
            <a:ext cx="504056" cy="864096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934689" y="2145052"/>
            <a:ext cx="576064" cy="72008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2918171" y="2002487"/>
            <a:ext cx="1224136" cy="864096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92405" y="2217060"/>
            <a:ext cx="648072" cy="648072"/>
          </a:xfrm>
          <a:prstGeom prst="rect">
            <a:avLst/>
          </a:prstGeom>
          <a:solidFill>
            <a:srgbClr val="51F616"/>
          </a:solidFill>
          <a:ln>
            <a:solidFill>
              <a:srgbClr val="51F6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8441" y="3645024"/>
            <a:ext cx="1152128" cy="57606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рапеция 10"/>
          <p:cNvSpPr/>
          <p:nvPr/>
        </p:nvSpPr>
        <p:spPr>
          <a:xfrm>
            <a:off x="6486414" y="3645024"/>
            <a:ext cx="792088" cy="576064"/>
          </a:xfrm>
          <a:prstGeom prst="trapezoi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омб 11"/>
          <p:cNvSpPr/>
          <p:nvPr/>
        </p:nvSpPr>
        <p:spPr>
          <a:xfrm>
            <a:off x="2985210" y="3354089"/>
            <a:ext cx="648072" cy="864096"/>
          </a:xfrm>
          <a:prstGeom prst="diamond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араллелограмм 12"/>
          <p:cNvSpPr/>
          <p:nvPr/>
        </p:nvSpPr>
        <p:spPr>
          <a:xfrm>
            <a:off x="5516210" y="3645024"/>
            <a:ext cx="648072" cy="576064"/>
          </a:xfrm>
          <a:prstGeom prst="parallelogram">
            <a:avLst/>
          </a:prstGeom>
          <a:solidFill>
            <a:srgbClr val="FD4189"/>
          </a:solidFill>
          <a:ln>
            <a:solidFill>
              <a:srgbClr val="FD41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6735549" y="2145052"/>
            <a:ext cx="792088" cy="720080"/>
          </a:xfrm>
          <a:prstGeom prst="pentagon">
            <a:avLst/>
          </a:prstGeom>
          <a:solidFill>
            <a:srgbClr val="F616E6"/>
          </a:solidFill>
          <a:ln>
            <a:solidFill>
              <a:srgbClr val="F616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Шестиугольник 14"/>
          <p:cNvSpPr/>
          <p:nvPr/>
        </p:nvSpPr>
        <p:spPr>
          <a:xfrm>
            <a:off x="4175956" y="3498105"/>
            <a:ext cx="792088" cy="720080"/>
          </a:xfrm>
          <a:prstGeom prst="hexagon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Шестиугольник 15"/>
          <p:cNvSpPr/>
          <p:nvPr/>
        </p:nvSpPr>
        <p:spPr>
          <a:xfrm>
            <a:off x="1187624" y="2217060"/>
            <a:ext cx="1512168" cy="64807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7619943" y="3642121"/>
            <a:ext cx="1224136" cy="576064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1907704" y="3570113"/>
            <a:ext cx="720080" cy="64807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5824441" y="2001036"/>
            <a:ext cx="504056" cy="8640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23728" y="4985881"/>
            <a:ext cx="45719" cy="19168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682909" y="4985881"/>
            <a:ext cx="45719" cy="19168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AE21A880-0115-C0FA-A5C7-1708C6A5478C}"/>
              </a:ext>
            </a:extLst>
          </p:cNvPr>
          <p:cNvCxnSpPr>
            <a:cxnSpLocks/>
          </p:cNvCxnSpPr>
          <p:nvPr/>
        </p:nvCxnSpPr>
        <p:spPr>
          <a:xfrm>
            <a:off x="7236296" y="4936185"/>
            <a:ext cx="0" cy="196652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70378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Нарисуй недостающий домик.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132856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861048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589240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2132856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3861048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5589240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3861048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020272" y="2132856"/>
            <a:ext cx="1080120" cy="10801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Трапеция 14"/>
          <p:cNvSpPr/>
          <p:nvPr/>
        </p:nvSpPr>
        <p:spPr>
          <a:xfrm>
            <a:off x="755576" y="1700808"/>
            <a:ext cx="1512168" cy="576064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Трапеция 15"/>
          <p:cNvSpPr/>
          <p:nvPr/>
        </p:nvSpPr>
        <p:spPr>
          <a:xfrm>
            <a:off x="3923928" y="5013176"/>
            <a:ext cx="1512168" cy="576064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Трапеция 16"/>
          <p:cNvSpPr/>
          <p:nvPr/>
        </p:nvSpPr>
        <p:spPr>
          <a:xfrm>
            <a:off x="6804248" y="3284984"/>
            <a:ext cx="1512168" cy="576064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39552" y="3356992"/>
            <a:ext cx="1872208" cy="50405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707904" y="1628800"/>
            <a:ext cx="1872208" cy="50405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5085184"/>
            <a:ext cx="1512168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23928" y="3284984"/>
            <a:ext cx="1512168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1628800"/>
            <a:ext cx="1512168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Блок-схема: ИЛИ 22"/>
          <p:cNvSpPr/>
          <p:nvPr/>
        </p:nvSpPr>
        <p:spPr>
          <a:xfrm>
            <a:off x="7308304" y="2420888"/>
            <a:ext cx="576064" cy="504056"/>
          </a:xfrm>
          <a:prstGeom prst="flowChar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Блок-схема: ИЛИ 23"/>
          <p:cNvSpPr/>
          <p:nvPr/>
        </p:nvSpPr>
        <p:spPr>
          <a:xfrm>
            <a:off x="4427984" y="4221088"/>
            <a:ext cx="576064" cy="504056"/>
          </a:xfrm>
          <a:prstGeom prst="flowChar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Блок-схема: ИЛИ 24"/>
          <p:cNvSpPr/>
          <p:nvPr/>
        </p:nvSpPr>
        <p:spPr>
          <a:xfrm>
            <a:off x="1259632" y="5949280"/>
            <a:ext cx="576064" cy="504056"/>
          </a:xfrm>
          <a:prstGeom prst="flowChar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Блок-схема: узел суммирования 25"/>
          <p:cNvSpPr/>
          <p:nvPr/>
        </p:nvSpPr>
        <p:spPr>
          <a:xfrm>
            <a:off x="1187624" y="2420888"/>
            <a:ext cx="576064" cy="576064"/>
          </a:xfrm>
          <a:prstGeom prst="flowChartSummingJunct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Блок-схема: узел суммирования 26"/>
          <p:cNvSpPr/>
          <p:nvPr/>
        </p:nvSpPr>
        <p:spPr>
          <a:xfrm>
            <a:off x="7308304" y="4077072"/>
            <a:ext cx="576064" cy="576064"/>
          </a:xfrm>
          <a:prstGeom prst="flowChartSummingJunct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427984" y="2420888"/>
            <a:ext cx="504056" cy="5040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259632" y="4149080"/>
            <a:ext cx="504056" cy="5040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Ромб 30"/>
          <p:cNvSpPr/>
          <p:nvPr/>
        </p:nvSpPr>
        <p:spPr>
          <a:xfrm>
            <a:off x="4499992" y="3429000"/>
            <a:ext cx="360040" cy="36004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Ромб 31"/>
          <p:cNvSpPr/>
          <p:nvPr/>
        </p:nvSpPr>
        <p:spPr>
          <a:xfrm>
            <a:off x="1331640" y="1844824"/>
            <a:ext cx="360040" cy="36004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4499992" y="1772816"/>
            <a:ext cx="360040" cy="3600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7380312" y="3429000"/>
            <a:ext cx="360040" cy="3600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452320" y="1700808"/>
            <a:ext cx="288032" cy="2880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499992" y="5157192"/>
            <a:ext cx="288032" cy="2880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331640" y="3501008"/>
            <a:ext cx="288032" cy="2880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1331640" y="5229200"/>
            <a:ext cx="360040" cy="36004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Блок-схема: узел суммирования 39"/>
          <p:cNvSpPr/>
          <p:nvPr/>
        </p:nvSpPr>
        <p:spPr>
          <a:xfrm>
            <a:off x="4355976" y="5949280"/>
            <a:ext cx="576064" cy="576064"/>
          </a:xfrm>
          <a:prstGeom prst="flowChartSummingJunct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00.infourok.ru/images/doc/230/62832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82576" y="2708920"/>
            <a:ext cx="613385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Ориентировка в</a:t>
            </a:r>
          </a:p>
          <a:p>
            <a:pPr algn="ctr"/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пространстве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s00.infourok.ru/images/doc/230/62832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79845" y="2708920"/>
            <a:ext cx="45952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Количество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21338" y="-3591781"/>
            <a:ext cx="9301525" cy="124573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9734" y="0"/>
            <a:ext cx="881484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Графический диктант №1. Узор.</a:t>
            </a:r>
          </a:p>
          <a:p>
            <a:pPr algn="ctr"/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 рисовать до конца строчки.</a:t>
            </a:r>
          </a:p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Сейчас отступи 1 строчку.</a:t>
            </a:r>
          </a:p>
        </p:txBody>
      </p:sp>
      <p:pic>
        <p:nvPicPr>
          <p:cNvPr id="5" name="Рисунок 2" descr="C:\Users\Садик 442\Documents\grdiktant1.jpg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 l="3405" t="75674" r="4650" b="19785"/>
          <a:stretch>
            <a:fillRect/>
          </a:stretch>
        </p:blipFill>
        <p:spPr bwMode="auto">
          <a:xfrm>
            <a:off x="1619672" y="2636912"/>
            <a:ext cx="58326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/>
          <p:cNvSpPr/>
          <p:nvPr/>
        </p:nvSpPr>
        <p:spPr>
          <a:xfrm>
            <a:off x="899592" y="4149080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4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A7FEC74E-ED35-84B2-66B9-79A83A8A20BA}"/>
                  </a:ext>
                </a:extLst>
              </p14:cNvPr>
              <p14:cNvContentPartPr/>
              <p14:nvPr/>
            </p14:nvContentPartPr>
            <p14:xfrm>
              <a:off x="1100872" y="4256756"/>
              <a:ext cx="356760" cy="21240"/>
            </p14:xfrm>
          </p:contentPart>
        </mc:Choice>
        <mc:Fallback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A7FEC74E-ED35-84B2-66B9-79A83A8A20B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2872" y="4149116"/>
                <a:ext cx="392400" cy="2368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3482" y="0"/>
            <a:ext cx="79073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Графический диктант №3. Слоник.</a:t>
            </a:r>
          </a:p>
        </p:txBody>
      </p:sp>
      <p:pic>
        <p:nvPicPr>
          <p:cNvPr id="5" name="Picture 1" descr="grdiktant6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 l="22304" t="79825" r="23697" b="9219"/>
          <a:stretch>
            <a:fillRect/>
          </a:stretch>
        </p:blipFill>
        <p:spPr bwMode="auto">
          <a:xfrm>
            <a:off x="2843808" y="764704"/>
            <a:ext cx="33123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/>
          <p:cNvSpPr/>
          <p:nvPr/>
        </p:nvSpPr>
        <p:spPr>
          <a:xfrm>
            <a:off x="2699792" y="5877272"/>
            <a:ext cx="216024" cy="21602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247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10" y="0"/>
            <a:ext cx="85248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из ребят, шагает слева направо, 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справа налево, снизу вверх, сверху вниз?</a:t>
            </a:r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5949280"/>
            <a:ext cx="1368152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5517232"/>
            <a:ext cx="1368152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5085184"/>
            <a:ext cx="1368152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4653136"/>
            <a:ext cx="1368152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4221088"/>
            <a:ext cx="1368152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221088"/>
            <a:ext cx="1907704" cy="410344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6237312"/>
            <a:ext cx="2555776" cy="620688"/>
          </a:xfrm>
          <a:prstGeom prst="rect">
            <a:avLst/>
          </a:prstGeom>
          <a:solidFill>
            <a:srgbClr val="1C21F0"/>
          </a:solidFill>
          <a:ln>
            <a:solidFill>
              <a:srgbClr val="1C2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6" name="Picture 6" descr="http://img1.liveinternet.ru/images/attach/c/0/119/675/119675425_large_0_102f4c_f5de6dc9_XL.png"/>
          <p:cNvPicPr>
            <a:picLocks noChangeAspect="1" noChangeArrowheads="1"/>
          </p:cNvPicPr>
          <p:nvPr/>
        </p:nvPicPr>
        <p:blipFill>
          <a:blip r:embed="rId3" cstate="print"/>
          <a:srcRect r="50861"/>
          <a:stretch>
            <a:fillRect/>
          </a:stretch>
        </p:blipFill>
        <p:spPr bwMode="auto">
          <a:xfrm>
            <a:off x="663430" y="1412776"/>
            <a:ext cx="1785955" cy="2880320"/>
          </a:xfrm>
          <a:prstGeom prst="rect">
            <a:avLst/>
          </a:prstGeom>
          <a:noFill/>
        </p:spPr>
      </p:pic>
      <p:pic>
        <p:nvPicPr>
          <p:cNvPr id="15368" name="Picture 8" descr="http://img1.liveinternet.ru/images/attach/c/0/119/675/119675425_large_0_102f4c_f5de6dc9_XL.png"/>
          <p:cNvPicPr>
            <a:picLocks noChangeAspect="1" noChangeArrowheads="1"/>
          </p:cNvPicPr>
          <p:nvPr/>
        </p:nvPicPr>
        <p:blipFill>
          <a:blip r:embed="rId3" cstate="print"/>
          <a:srcRect l="51343"/>
          <a:stretch>
            <a:fillRect/>
          </a:stretch>
        </p:blipFill>
        <p:spPr bwMode="auto">
          <a:xfrm>
            <a:off x="6948264" y="3429000"/>
            <a:ext cx="1752998" cy="2855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5524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s00.infourok.ru/images/doc/230/62832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575" y="2708920"/>
            <a:ext cx="677986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Ориентировка во </a:t>
            </a:r>
          </a:p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времени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0961" y="0"/>
            <a:ext cx="92162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время года изображено на каждой</a:t>
            </a:r>
          </a:p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картинке? Соедини картинки с подходящим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названием. Сколько всего времен года?</a:t>
            </a:r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4" name="Picture 4" descr="http://chudor.ru/images/2016/vospitatel/konspekti/8/zanyatie-starshaya-razvitie-rech-vremena-goda-1.jpg"/>
          <p:cNvPicPr>
            <a:picLocks noChangeAspect="1" noChangeArrowheads="1"/>
          </p:cNvPicPr>
          <p:nvPr/>
        </p:nvPicPr>
        <p:blipFill>
          <a:blip r:embed="rId3" cstate="print"/>
          <a:srcRect r="49601" b="49601"/>
          <a:stretch>
            <a:fillRect/>
          </a:stretch>
        </p:blipFill>
        <p:spPr bwMode="auto">
          <a:xfrm>
            <a:off x="395536" y="1844824"/>
            <a:ext cx="2448272" cy="2448272"/>
          </a:xfrm>
          <a:prstGeom prst="rect">
            <a:avLst/>
          </a:prstGeom>
          <a:noFill/>
        </p:spPr>
      </p:pic>
      <p:pic>
        <p:nvPicPr>
          <p:cNvPr id="10246" name="Picture 6" descr="http://chudor.ru/images/2016/vospitatel/konspekti/8/zanyatie-starshaya-razvitie-rech-vremena-goda-1.jpg"/>
          <p:cNvPicPr>
            <a:picLocks noChangeAspect="1" noChangeArrowheads="1"/>
          </p:cNvPicPr>
          <p:nvPr/>
        </p:nvPicPr>
        <p:blipFill>
          <a:blip r:embed="rId3" cstate="print"/>
          <a:srcRect l="49558" b="48699"/>
          <a:stretch>
            <a:fillRect/>
          </a:stretch>
        </p:blipFill>
        <p:spPr bwMode="auto">
          <a:xfrm>
            <a:off x="6228184" y="1844824"/>
            <a:ext cx="2407280" cy="2448272"/>
          </a:xfrm>
          <a:prstGeom prst="rect">
            <a:avLst/>
          </a:prstGeom>
          <a:noFill/>
        </p:spPr>
      </p:pic>
      <p:pic>
        <p:nvPicPr>
          <p:cNvPr id="10248" name="Picture 8" descr="http://chudor.ru/images/2016/vospitatel/konspekti/8/zanyatie-starshaya-razvitie-rech-vremena-goda-1.jpg"/>
          <p:cNvPicPr>
            <a:picLocks noChangeAspect="1" noChangeArrowheads="1"/>
          </p:cNvPicPr>
          <p:nvPr/>
        </p:nvPicPr>
        <p:blipFill>
          <a:blip r:embed="rId3" cstate="print"/>
          <a:srcRect t="49260" r="49182"/>
          <a:stretch>
            <a:fillRect/>
          </a:stretch>
        </p:blipFill>
        <p:spPr bwMode="auto">
          <a:xfrm>
            <a:off x="395536" y="4409728"/>
            <a:ext cx="2452042" cy="2448272"/>
          </a:xfrm>
          <a:prstGeom prst="rect">
            <a:avLst/>
          </a:prstGeom>
          <a:noFill/>
        </p:spPr>
      </p:pic>
      <p:pic>
        <p:nvPicPr>
          <p:cNvPr id="10250" name="Picture 10" descr="http://chudor.ru/images/2016/vospitatel/konspekti/8/zanyatie-starshaya-razvitie-rech-vremena-goda-1.jpg"/>
          <p:cNvPicPr>
            <a:picLocks noChangeAspect="1" noChangeArrowheads="1"/>
          </p:cNvPicPr>
          <p:nvPr/>
        </p:nvPicPr>
        <p:blipFill>
          <a:blip r:embed="rId3" cstate="print"/>
          <a:srcRect l="49558" t="49260"/>
          <a:stretch>
            <a:fillRect/>
          </a:stretch>
        </p:blipFill>
        <p:spPr bwMode="auto">
          <a:xfrm>
            <a:off x="6228184" y="4409728"/>
            <a:ext cx="2433884" cy="24482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88024" y="5085184"/>
            <a:ext cx="133562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1C21F0"/>
                  </a:solidFill>
                  <a:prstDash val="solid"/>
                </a:ln>
                <a:solidFill>
                  <a:srgbClr val="1C21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708920"/>
            <a:ext cx="123553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16490" y="5085184"/>
            <a:ext cx="147829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51F616"/>
                  </a:solidFill>
                  <a:prstDash val="solid"/>
                </a:ln>
                <a:solidFill>
                  <a:srgbClr val="51F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Весна</a:t>
            </a:r>
            <a:endParaRPr lang="ru-RU" sz="4000" b="1" cap="none" spc="0" dirty="0">
              <a:ln w="12700">
                <a:solidFill>
                  <a:srgbClr val="51F616"/>
                </a:solidFill>
                <a:prstDash val="solid"/>
              </a:ln>
              <a:solidFill>
                <a:srgbClr val="51F61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15027" y="2708920"/>
            <a:ext cx="153760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Осень</a:t>
            </a:r>
            <a:endParaRPr lang="ru-RU" sz="4000" b="1" cap="none" spc="0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24692" y="0"/>
            <a:ext cx="77449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Расставь по порядку дни недели и 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узнаешь, что за сказка спряталась.</a:t>
            </a:r>
            <a:endParaRPr lang="ru-RU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0" y="1268760"/>
            <a:ext cx="9143999" cy="55892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3528" y="1844824"/>
            <a:ext cx="8568952" cy="48245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626" t="83592" r="3538" b="4814"/>
          <a:stretch>
            <a:fillRect/>
          </a:stretch>
        </p:blipFill>
        <p:spPr bwMode="auto">
          <a:xfrm>
            <a:off x="755576" y="3284984"/>
            <a:ext cx="7848872" cy="648072"/>
          </a:xfrm>
          <a:prstGeom prst="rect">
            <a:avLst/>
          </a:prstGeom>
          <a:noFill/>
        </p:spPr>
      </p:pic>
      <p:pic>
        <p:nvPicPr>
          <p:cNvPr id="10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534" t="70708" r="3630" b="16409"/>
          <a:stretch>
            <a:fillRect/>
          </a:stretch>
        </p:blipFill>
        <p:spPr bwMode="auto">
          <a:xfrm>
            <a:off x="755576" y="3933056"/>
            <a:ext cx="7848872" cy="720080"/>
          </a:xfrm>
          <a:prstGeom prst="rect">
            <a:avLst/>
          </a:prstGeom>
          <a:noFill/>
        </p:spPr>
      </p:pic>
      <p:pic>
        <p:nvPicPr>
          <p:cNvPr id="9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534" t="59113" r="3630" b="28004"/>
          <a:stretch>
            <a:fillRect/>
          </a:stretch>
        </p:blipFill>
        <p:spPr bwMode="auto">
          <a:xfrm>
            <a:off x="755576" y="1916832"/>
            <a:ext cx="7848872" cy="720080"/>
          </a:xfrm>
          <a:prstGeom prst="rect">
            <a:avLst/>
          </a:prstGeom>
          <a:noFill/>
        </p:spPr>
      </p:pic>
      <p:pic>
        <p:nvPicPr>
          <p:cNvPr id="8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534" t="47518" r="3630" b="40887"/>
          <a:stretch>
            <a:fillRect/>
          </a:stretch>
        </p:blipFill>
        <p:spPr bwMode="auto">
          <a:xfrm>
            <a:off x="755576" y="4653136"/>
            <a:ext cx="7848872" cy="648072"/>
          </a:xfrm>
          <a:prstGeom prst="rect">
            <a:avLst/>
          </a:prstGeom>
          <a:noFill/>
        </p:spPr>
      </p:pic>
      <p:pic>
        <p:nvPicPr>
          <p:cNvPr id="6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534" t="23040" r="3630" b="64077"/>
          <a:stretch>
            <a:fillRect/>
          </a:stretch>
        </p:blipFill>
        <p:spPr bwMode="auto">
          <a:xfrm>
            <a:off x="755576" y="5301208"/>
            <a:ext cx="7848872" cy="720080"/>
          </a:xfrm>
          <a:prstGeom prst="rect">
            <a:avLst/>
          </a:prstGeom>
          <a:noFill/>
        </p:spPr>
      </p:pic>
      <p:pic>
        <p:nvPicPr>
          <p:cNvPr id="7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1321" t="34635" r="3630" b="52482"/>
          <a:stretch>
            <a:fillRect/>
          </a:stretch>
        </p:blipFill>
        <p:spPr bwMode="auto">
          <a:xfrm>
            <a:off x="755576" y="5949280"/>
            <a:ext cx="7776864" cy="720080"/>
          </a:xfrm>
          <a:prstGeom prst="rect">
            <a:avLst/>
          </a:prstGeom>
          <a:noFill/>
        </p:spPr>
      </p:pic>
      <p:pic>
        <p:nvPicPr>
          <p:cNvPr id="5" name="Picture 2" descr="http://graphnet.ru/images/1370767_dni-nedeli-dlya-doshkolnikov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0534" t="10157" r="3630" b="76960"/>
          <a:stretch>
            <a:fillRect/>
          </a:stretch>
        </p:blipFill>
        <p:spPr bwMode="auto">
          <a:xfrm>
            <a:off x="755576" y="2492896"/>
            <a:ext cx="7848872" cy="720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0102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Нарисуй на часах минутную и часовую</a:t>
            </a:r>
          </a:p>
          <a:p>
            <a:pPr algn="ctr"/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стрелки так, чтобы они показывали:</a:t>
            </a:r>
            <a:endParaRPr lang="ru-RU" sz="40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268" name="Picture 4" descr="http://124-luchiki.caduk.ru/images/0_791de_3cacd5ef_l.png"/>
          <p:cNvPicPr>
            <a:picLocks noChangeAspect="1" noChangeArrowheads="1"/>
          </p:cNvPicPr>
          <p:nvPr/>
        </p:nvPicPr>
        <p:blipFill>
          <a:blip r:embed="rId3" cstate="print"/>
          <a:srcRect r="21913"/>
          <a:stretch>
            <a:fillRect/>
          </a:stretch>
        </p:blipFill>
        <p:spPr bwMode="auto">
          <a:xfrm>
            <a:off x="1907704" y="1628800"/>
            <a:ext cx="1813834" cy="2304256"/>
          </a:xfrm>
          <a:prstGeom prst="rect">
            <a:avLst/>
          </a:prstGeom>
          <a:noFill/>
        </p:spPr>
      </p:pic>
      <p:pic>
        <p:nvPicPr>
          <p:cNvPr id="6" name="Picture 4" descr="http://124-luchiki.caduk.ru/images/0_791de_3cacd5ef_l.png"/>
          <p:cNvPicPr>
            <a:picLocks noChangeAspect="1" noChangeArrowheads="1"/>
          </p:cNvPicPr>
          <p:nvPr/>
        </p:nvPicPr>
        <p:blipFill>
          <a:blip r:embed="rId3" cstate="print"/>
          <a:srcRect r="21913"/>
          <a:stretch>
            <a:fillRect/>
          </a:stretch>
        </p:blipFill>
        <p:spPr bwMode="auto">
          <a:xfrm>
            <a:off x="5148064" y="1628800"/>
            <a:ext cx="1813834" cy="2304256"/>
          </a:xfrm>
          <a:prstGeom prst="rect">
            <a:avLst/>
          </a:prstGeom>
          <a:noFill/>
        </p:spPr>
      </p:pic>
      <p:pic>
        <p:nvPicPr>
          <p:cNvPr id="7" name="Picture 4" descr="http://124-luchiki.caduk.ru/images/0_791de_3cacd5ef_l.png"/>
          <p:cNvPicPr>
            <a:picLocks noChangeAspect="1" noChangeArrowheads="1"/>
          </p:cNvPicPr>
          <p:nvPr/>
        </p:nvPicPr>
        <p:blipFill>
          <a:blip r:embed="rId3" cstate="print"/>
          <a:srcRect r="21913"/>
          <a:stretch>
            <a:fillRect/>
          </a:stretch>
        </p:blipFill>
        <p:spPr bwMode="auto">
          <a:xfrm>
            <a:off x="5148064" y="4293096"/>
            <a:ext cx="1813834" cy="2304256"/>
          </a:xfrm>
          <a:prstGeom prst="rect">
            <a:avLst/>
          </a:prstGeom>
          <a:noFill/>
        </p:spPr>
      </p:pic>
      <p:pic>
        <p:nvPicPr>
          <p:cNvPr id="8" name="Picture 4" descr="http://124-luchiki.caduk.ru/images/0_791de_3cacd5ef_l.png"/>
          <p:cNvPicPr>
            <a:picLocks noChangeAspect="1" noChangeArrowheads="1"/>
          </p:cNvPicPr>
          <p:nvPr/>
        </p:nvPicPr>
        <p:blipFill>
          <a:blip r:embed="rId3" cstate="print"/>
          <a:srcRect r="21913"/>
          <a:stretch>
            <a:fillRect/>
          </a:stretch>
        </p:blipFill>
        <p:spPr bwMode="auto">
          <a:xfrm>
            <a:off x="1907704" y="4293096"/>
            <a:ext cx="1813834" cy="230425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520" y="2708920"/>
            <a:ext cx="14847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часов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275696" y="2708920"/>
            <a:ext cx="12618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ru-RU" sz="3200" b="1" cap="none" spc="0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часа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7324" y="5445224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r>
              <a:rPr lang="ru-RU" sz="3200" b="1" cap="none" spc="0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часов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380312" y="5445224"/>
            <a:ext cx="10599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ru-RU" sz="3200" b="1" cap="none" spc="0" dirty="0">
                <a:ln w="12700">
                  <a:solidFill>
                    <a:srgbClr val="278D2C"/>
                  </a:solidFill>
                  <a:prstDash val="solid"/>
                </a:ln>
                <a:solidFill>
                  <a:srgbClr val="278D2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час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9A6BE737-4ACD-1F44-5546-70EC968EF639}"/>
              </a:ext>
            </a:extLst>
          </p:cNvPr>
          <p:cNvCxnSpPr>
            <a:cxnSpLocks/>
          </p:cNvCxnSpPr>
          <p:nvPr/>
        </p:nvCxnSpPr>
        <p:spPr>
          <a:xfrm flipH="1">
            <a:off x="2627784" y="2996952"/>
            <a:ext cx="144016" cy="2656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51EBAF77-B6BB-1C81-42D1-D7A7ED9DEB81}"/>
              </a:ext>
            </a:extLst>
          </p:cNvPr>
          <p:cNvCxnSpPr/>
          <p:nvPr/>
        </p:nvCxnSpPr>
        <p:spPr>
          <a:xfrm flipV="1">
            <a:off x="2775669" y="2564904"/>
            <a:ext cx="0" cy="4364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llyslide.com/thumbs/27cbd7a193fc7cf1180a700f1129a9a1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6703B9-25B8-3F92-3F9A-BD22C5D79346}"/>
              </a:ext>
            </a:extLst>
          </p:cNvPr>
          <p:cNvSpPr/>
          <p:nvPr/>
        </p:nvSpPr>
        <p:spPr>
          <a:xfrm>
            <a:off x="3491880" y="3460975"/>
            <a:ext cx="5544616" cy="244827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D4189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90923" y="188640"/>
            <a:ext cx="67623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Вставь пропущенные цифры.</a:t>
            </a:r>
          </a:p>
        </p:txBody>
      </p:sp>
      <p:sp>
        <p:nvSpPr>
          <p:cNvPr id="4" name="Овал 3"/>
          <p:cNvSpPr/>
          <p:nvPr/>
        </p:nvSpPr>
        <p:spPr>
          <a:xfrm>
            <a:off x="1619672" y="6309320"/>
            <a:ext cx="5904656" cy="54868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195736" y="5661248"/>
            <a:ext cx="4680520" cy="648072"/>
          </a:xfrm>
          <a:prstGeom prst="ellipse">
            <a:avLst/>
          </a:prstGeom>
          <a:solidFill>
            <a:srgbClr val="51F616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699792" y="5013176"/>
            <a:ext cx="3816424" cy="648072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059832" y="4293096"/>
            <a:ext cx="3024336" cy="720080"/>
          </a:xfrm>
          <a:prstGeom prst="ellipse">
            <a:avLst/>
          </a:prstGeom>
          <a:solidFill>
            <a:srgbClr val="F616E6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275856" y="3645024"/>
            <a:ext cx="2520280" cy="648072"/>
          </a:xfrm>
          <a:prstGeom prst="ellipse">
            <a:avLst/>
          </a:prstGeom>
          <a:solidFill>
            <a:srgbClr val="FCB91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491880" y="2996952"/>
            <a:ext cx="2088232" cy="648072"/>
          </a:xfrm>
          <a:prstGeom prst="ellipse">
            <a:avLst/>
          </a:prstGeom>
          <a:solidFill>
            <a:srgbClr val="278D2C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779912" y="2420888"/>
            <a:ext cx="1584176" cy="576064"/>
          </a:xfrm>
          <a:prstGeom prst="ellipse">
            <a:avLst/>
          </a:prstGeom>
          <a:solidFill>
            <a:srgbClr val="1C21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923928" y="1916832"/>
            <a:ext cx="1296144" cy="504056"/>
          </a:xfrm>
          <a:prstGeom prst="ellips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980728"/>
            <a:ext cx="576064" cy="914400"/>
          </a:xfrm>
          <a:prstGeom prst="ellipse">
            <a:avLst/>
          </a:prstGeom>
          <a:solidFill>
            <a:srgbClr val="6B51A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98072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263691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3967" y="350100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3967" y="55172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36295" y="242088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558924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3688" y="407707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40351" y="544522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7" y="414908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5400" b="1" cap="none" spc="0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60771" y="188640"/>
            <a:ext cx="74288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каких чисел состоять цифры?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34076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64288" y="134076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9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4288" y="4077072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9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4077072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4077072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9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134076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9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7331847">
            <a:off x="842790" y="2744536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4268153" flipH="1">
            <a:off x="1778893" y="2744535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4268153" flipH="1">
            <a:off x="7755556" y="5480839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14268153" flipH="1">
            <a:off x="4803229" y="5480839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 rot="14268153" flipH="1">
            <a:off x="1778893" y="5480839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14268153" flipH="1">
            <a:off x="7755556" y="2744535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14268153" flipH="1">
            <a:off x="4803228" y="2744535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7331847">
            <a:off x="6819453" y="2744536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7331847">
            <a:off x="3795117" y="2744535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7331847">
            <a:off x="6819452" y="5480839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7331847">
            <a:off x="3795117" y="5480840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7331847">
            <a:off x="842788" y="5480839"/>
            <a:ext cx="504056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3284984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907704" y="3284984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635896" y="3284984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3284984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651193" y="3270470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172400" y="3284984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83568" y="6021288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907704" y="6021288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35896" y="6021288"/>
            <a:ext cx="6480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148064" y="6021288"/>
            <a:ext cx="6480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660232" y="6021288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172400" y="6021288"/>
            <a:ext cx="5760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14543" y="188640"/>
            <a:ext cx="64551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Реши примеры и </a:t>
            </a:r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соедини с </a:t>
            </a:r>
          </a:p>
          <a:p>
            <a:pPr algn="ctr"/>
            <a:r>
              <a:rPr lang="ru-RU" sz="4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правильным </a:t>
            </a:r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2428870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+ 3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+ 6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+ 4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+ 3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 + 4 = </a:t>
            </a:r>
          </a:p>
          <a:p>
            <a:pPr algn="ctr"/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9794" y="1916832"/>
            <a:ext cx="2281394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r>
              <a:rPr lang="ru-RU" sz="6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6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r>
              <a:rPr lang="ru-RU" sz="6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6 - 3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7 - 5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8 - 4 = </a:t>
            </a:r>
          </a:p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9 - 4 = </a:t>
            </a:r>
          </a:p>
          <a:p>
            <a:pPr algn="ctr"/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916832"/>
            <a:ext cx="574195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</a:p>
          <a:p>
            <a:pPr algn="ctr"/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28384" y="1916832"/>
            <a:ext cx="574195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60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</a:p>
          <a:p>
            <a:pPr algn="ctr"/>
            <a:r>
              <a:rPr lang="ru-RU" sz="60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</a:p>
          <a:p>
            <a:pPr algn="ctr"/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00.infourok.ru/images/doc/230/62832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2645" y="2708920"/>
            <a:ext cx="37537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Величина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526349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длины отрезки?</a:t>
            </a:r>
          </a:p>
        </p:txBody>
      </p:sp>
      <p:pic>
        <p:nvPicPr>
          <p:cNvPr id="45058" name="Picture 2" descr="https://ds02.infourok.ru/uploads/ex/01ef/00062ff6-3f38d98d/7/hello_html_m5a2dfc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84784"/>
            <a:ext cx="7992888" cy="1329309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971600" y="1412776"/>
            <a:ext cx="316835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s://ds02.infourok.ru/uploads/ex/01ef/00062ff6-3f38d98d/7/hello_html_m5a2dfc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501008"/>
            <a:ext cx="7992888" cy="1329309"/>
          </a:xfrm>
          <a:prstGeom prst="rect">
            <a:avLst/>
          </a:prstGeom>
          <a:noFill/>
        </p:spPr>
      </p:pic>
      <p:pic>
        <p:nvPicPr>
          <p:cNvPr id="11" name="Picture 2" descr="https://ds02.infourok.ru/uploads/ex/01ef/00062ff6-3f38d98d/7/hello_html_m5a2dfc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CFF"/>
              </a:clrFrom>
              <a:clrTo>
                <a:srgbClr val="FE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528691"/>
            <a:ext cx="7992888" cy="1329309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971600" y="3429000"/>
            <a:ext cx="52565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31640" y="5445224"/>
            <a:ext cx="244827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1600" y="1268760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139952" y="1268760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228184" y="3284984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971600" y="3284984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331640" y="5301208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779912" y="5301208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635896" y="2060848"/>
            <a:ext cx="100811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35896" y="1988840"/>
            <a:ext cx="10454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см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2259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2935" y="188640"/>
            <a:ext cx="904106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Сравни отрезки по длине. </a:t>
            </a:r>
          </a:p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отрезок самый длинный и короткий?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отрезки одинаковы по длине?</a:t>
            </a:r>
          </a:p>
          <a:p>
            <a:pPr algn="ctr"/>
            <a:endParaRPr lang="en-US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11560" y="2564904"/>
            <a:ext cx="4464496" cy="0"/>
          </a:xfrm>
          <a:prstGeom prst="line">
            <a:avLst/>
          </a:prstGeom>
          <a:ln w="76200">
            <a:solidFill>
              <a:srgbClr val="6B51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11560" y="3284984"/>
            <a:ext cx="568863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1560" y="3933056"/>
            <a:ext cx="7488832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1560" y="4581128"/>
            <a:ext cx="6624736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1560" y="5301208"/>
            <a:ext cx="1800200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1560" y="5949280"/>
            <a:ext cx="5688632" cy="0"/>
          </a:xfrm>
          <a:prstGeom prst="line">
            <a:avLst/>
          </a:prstGeom>
          <a:ln w="76200">
            <a:solidFill>
              <a:srgbClr val="51F6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611560" y="2420888"/>
            <a:ext cx="8384" cy="296416"/>
          </a:xfrm>
          <a:prstGeom prst="line">
            <a:avLst/>
          </a:prstGeom>
          <a:ln w="76200">
            <a:solidFill>
              <a:srgbClr val="6B51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5076056" y="2420888"/>
            <a:ext cx="8384" cy="296416"/>
          </a:xfrm>
          <a:prstGeom prst="line">
            <a:avLst/>
          </a:prstGeom>
          <a:ln w="76200">
            <a:solidFill>
              <a:srgbClr val="6B51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611560" y="3140968"/>
            <a:ext cx="8384" cy="29641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6300192" y="3140968"/>
            <a:ext cx="8384" cy="29641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611560" y="3789040"/>
            <a:ext cx="8384" cy="29641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8100392" y="3789040"/>
            <a:ext cx="8384" cy="29641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611560" y="4437112"/>
            <a:ext cx="8384" cy="29641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7236296" y="4437112"/>
            <a:ext cx="8384" cy="29641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611560" y="5157192"/>
            <a:ext cx="8384" cy="296416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2411760" y="5157192"/>
            <a:ext cx="8384" cy="296416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611560" y="5805264"/>
            <a:ext cx="8384" cy="296416"/>
          </a:xfrm>
          <a:prstGeom prst="line">
            <a:avLst/>
          </a:prstGeom>
          <a:ln w="76200">
            <a:solidFill>
              <a:srgbClr val="51F6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6300192" y="5805264"/>
            <a:ext cx="8384" cy="296416"/>
          </a:xfrm>
          <a:prstGeom prst="line">
            <a:avLst/>
          </a:prstGeom>
          <a:ln w="76200">
            <a:solidFill>
              <a:srgbClr val="51F61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133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hrLn4wbCueA/UY_2pf4bqsI/AAAAAAAAFwg/IyqN19hwIDM/s1600/bumag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3405" y="-1163405"/>
            <a:ext cx="6858000" cy="91848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0587" y="0"/>
            <a:ext cx="885312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Нарисуй для каждого животного дорожки.</a:t>
            </a:r>
          </a:p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волка длинну</a:t>
            </a:r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ю, для зайца самую</a:t>
            </a:r>
          </a:p>
          <a:p>
            <a:pPr algn="ctr"/>
            <a:r>
              <a:rPr lang="ru-RU" sz="3600" b="1" cap="none" spc="0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длинную, для лисы короткую, а для ёжика</a:t>
            </a:r>
          </a:p>
          <a:p>
            <a:pPr algn="ctr"/>
            <a:r>
              <a:rPr lang="ru-RU" sz="36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самую короткую.</a:t>
            </a:r>
            <a:endParaRPr lang="en-US" sz="3600" b="1" cap="none" spc="0" dirty="0">
              <a:ln w="1270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9938" name="Picture 2" descr="http://img-fotki.yandex.ru/get/5309/28257045.680/0_72af2_b9a0672a_L.jpg"/>
          <p:cNvPicPr>
            <a:picLocks noChangeAspect="1" noChangeArrowheads="1"/>
          </p:cNvPicPr>
          <p:nvPr/>
        </p:nvPicPr>
        <p:blipFill>
          <a:blip r:embed="rId3" cstate="print"/>
          <a:srcRect t="15120" b="18353"/>
          <a:stretch>
            <a:fillRect/>
          </a:stretch>
        </p:blipFill>
        <p:spPr bwMode="auto">
          <a:xfrm flipH="1">
            <a:off x="0" y="4581128"/>
            <a:ext cx="1547664" cy="1029616"/>
          </a:xfrm>
          <a:prstGeom prst="rect">
            <a:avLst/>
          </a:prstGeom>
          <a:noFill/>
        </p:spPr>
      </p:pic>
      <p:pic>
        <p:nvPicPr>
          <p:cNvPr id="39940" name="Picture 4" descr="http://i86.beon.ru/4/34/483404/28/82853328/Tod_by_Fairyfox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5589240"/>
            <a:ext cx="1275167" cy="1268760"/>
          </a:xfrm>
          <a:prstGeom prst="rect">
            <a:avLst/>
          </a:prstGeom>
          <a:noFill/>
        </p:spPr>
      </p:pic>
      <p:pic>
        <p:nvPicPr>
          <p:cNvPr id="39942" name="Picture 6" descr="http://s4.pic4you.ru/y2014/10-07/12216/4635191-thum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936104" cy="947806"/>
          </a:xfrm>
          <a:prstGeom prst="rect">
            <a:avLst/>
          </a:prstGeom>
          <a:noFill/>
        </p:spPr>
      </p:pic>
      <p:pic>
        <p:nvPicPr>
          <p:cNvPr id="39944" name="Picture 8" descr="http://kira-scrap.ru/KATALOG/MULTY_INOSTR/3/0_92493_1812ab6f_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348880"/>
            <a:ext cx="819931" cy="1194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9036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</TotalTime>
  <Words>411</Words>
  <Application>Microsoft Office PowerPoint</Application>
  <PresentationFormat>Экран (4:3)</PresentationFormat>
  <Paragraphs>133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Александра Угрюмова</cp:lastModifiedBy>
  <cp:revision>26</cp:revision>
  <dcterms:created xsi:type="dcterms:W3CDTF">2017-02-07T17:58:41Z</dcterms:created>
  <dcterms:modified xsi:type="dcterms:W3CDTF">2024-01-23T17:41:55Z</dcterms:modified>
</cp:coreProperties>
</file>