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00FF"/>
    <a:srgbClr val="19EB28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tags" Target="tags/tag1.xml" /><Relationship Id="rId16" Type="http://schemas.openxmlformats.org/officeDocument/2006/relationships/presProps" Target="presProps.xml" /><Relationship Id="rId17" Type="http://schemas.openxmlformats.org/officeDocument/2006/relationships/viewProps" Target="viewProps.xml" /><Relationship Id="rId18" Type="http://schemas.openxmlformats.org/officeDocument/2006/relationships/theme" Target="theme/theme1.xml" /><Relationship Id="rId19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jpeg" /><Relationship Id="rId3" Type="http://schemas.openxmlformats.org/officeDocument/2006/relationships/image" Target="../media/image19.jpeg" /><Relationship Id="rId4" Type="http://schemas.openxmlformats.org/officeDocument/2006/relationships/image" Target="../media/image20.jpeg" /><Relationship Id="rId5" Type="http://schemas.openxmlformats.org/officeDocument/2006/relationships/image" Target="../media/image21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2.jpeg" /><Relationship Id="rId3" Type="http://schemas.openxmlformats.org/officeDocument/2006/relationships/image" Target="../media/image23.jpeg" /><Relationship Id="rId4" Type="http://schemas.openxmlformats.org/officeDocument/2006/relationships/image" Target="../media/image24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5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Relationship Id="rId3" Type="http://schemas.openxmlformats.org/officeDocument/2006/relationships/image" Target="../media/image4.jpeg" /><Relationship Id="rId4" Type="http://schemas.openxmlformats.org/officeDocument/2006/relationships/image" Target="../media/image5.jpeg" /><Relationship Id="rId5" Type="http://schemas.openxmlformats.org/officeDocument/2006/relationships/image" Target="../media/image6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Relationship Id="rId3" Type="http://schemas.openxmlformats.org/officeDocument/2006/relationships/image" Target="../media/image8.jpeg" /><Relationship Id="rId4" Type="http://schemas.openxmlformats.org/officeDocument/2006/relationships/image" Target="../media/image9.jpeg" /><Relationship Id="rId5" Type="http://schemas.openxmlformats.org/officeDocument/2006/relationships/image" Target="../media/image10.jpeg" /><Relationship Id="rId6" Type="http://schemas.openxmlformats.org/officeDocument/2006/relationships/image" Target="../media/image11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Relationship Id="rId3" Type="http://schemas.openxmlformats.org/officeDocument/2006/relationships/image" Target="../media/image13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jpeg" /><Relationship Id="rId3" Type="http://schemas.openxmlformats.org/officeDocument/2006/relationships/image" Target="../media/image17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2808312"/>
          </a:xfrm>
        </p:spPr>
        <p:txBody>
          <a:bodyPr>
            <a:normAutofit fontScale="90000"/>
          </a:bodyPr>
          <a:lstStyle/>
          <a:p>
            <a:r>
              <a:rPr lang="ru-RU" sz="2400" b="1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МДОУ «Детский сад №7 «Василек»</a:t>
            </a:r>
            <a:br>
              <a:rPr lang="ru-RU" sz="2400" b="1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Презентация: </a:t>
            </a:r>
            <a:br>
              <a:rPr lang="ru-RU" sz="2700" b="1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«Духовно-нравственное воспитание</a:t>
            </a:r>
            <a:br>
              <a:rPr lang="ru-RU" sz="2700" b="1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основа разностороннего развития личности ребенка дошкольного возраста».</a:t>
            </a:r>
            <a:br>
              <a:rPr lang="ru-RU" sz="2700" b="1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Музыкальное воспитание.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3861049"/>
            <a:ext cx="3312368" cy="2664295"/>
          </a:xfrm>
        </p:spPr>
        <p:txBody>
          <a:bodyPr>
            <a:normAutofit/>
          </a:bodyPr>
          <a:lstStyle/>
          <a:p>
            <a:r>
              <a:rPr lang="ru-RU" sz="1800" b="1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Рощина Ж.В.,</a:t>
            </a:r>
          </a:p>
          <a:p>
            <a:r>
              <a:rPr lang="ru-RU" sz="1800" b="1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</a:t>
            </a:r>
          </a:p>
          <a:p>
            <a:pPr algn="r"/>
            <a:endParaRPr lang="ru-RU" sz="1800" b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Балабаново</a:t>
            </a:r>
          </a:p>
          <a:p>
            <a:r>
              <a:rPr lang="ru-RU" sz="1800" b="1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 г.</a:t>
            </a:r>
          </a:p>
        </p:txBody>
      </p:sp>
      <p:pic>
        <p:nvPicPr>
          <p:cNvPr id="1027" name="Picture 3" descr="C:\Users\User\Desktop\213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8967" y="3429000"/>
            <a:ext cx="3046930" cy="2808312"/>
          </a:xfrm>
          <a:prstGeom prst="rect">
            <a:avLst/>
          </a:prstGeom>
          <a:noFill/>
          <a:scene3d>
            <a:camera prst="perspectiveHeroicExtremeRigh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892169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67267F-0597-4403-B623-7B137E660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>
                <a:solidFill>
                  <a:srgbClr val="33CC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Сюжетное занятие </a:t>
            </a:r>
            <a:br>
              <a:rPr lang="ru-RU" sz="3200" b="1" i="1">
                <a:solidFill>
                  <a:srgbClr val="33CC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>
                <a:solidFill>
                  <a:srgbClr val="33CC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«Всемирный день театра»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E57C64D-12D0-4790-ACB7-3A7D887B72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603" y="3789040"/>
            <a:ext cx="3637479" cy="244317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A7A197A-A74D-4B10-BD3B-2AD4C47F82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1981" y="1581870"/>
            <a:ext cx="3634819" cy="163566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036092C-2E66-43F3-9E29-487CF02219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249" y="1584738"/>
            <a:ext cx="3686585" cy="165896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DE8863E-801A-4605-A4B8-ABF0AFAFCC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52" y="3658418"/>
            <a:ext cx="3172820" cy="29249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675409067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757642-02EF-40D8-B73E-5E3236BE2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Музыкально-спортивные мероприятия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3F04439-81F9-4744-936B-D775904358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49692"/>
            <a:ext cx="2126315" cy="47251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E67ECEC-64C1-4C08-90EF-C4A393E71B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807" y="4886002"/>
            <a:ext cx="3771911" cy="16973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445E861-FD6E-45A7-BAB3-C343EB0CC9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734043"/>
            <a:ext cx="3454350" cy="279370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572685551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74BCCD-DB91-455D-BE2C-7F224969F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 fontScale="90000"/>
          </a:bodyPr>
          <a:lstStyle/>
          <a:p>
            <a:pPr algn="r"/>
            <a: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Детям очень маленьким </a:t>
            </a:r>
            <a:b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Трудно жить без чуда.</a:t>
            </a:r>
            <a:b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Пусть же в каждом празднике </a:t>
            </a:r>
            <a:b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Чудо будет всюду: </a:t>
            </a:r>
            <a:b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тёплом солнца лучике.</a:t>
            </a:r>
            <a:b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лужице и в капельке.</a:t>
            </a:r>
            <a:b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Он умеет чувствовать.</a:t>
            </a:r>
            <a:b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Хоть пока и маленький, </a:t>
            </a:r>
            <a:b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Умный и смышлёный,</a:t>
            </a:r>
            <a:b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Добрый человечек. </a:t>
            </a:r>
            <a:b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 мы воспитатели </a:t>
            </a:r>
            <a:b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 него в ответе. </a:t>
            </a:r>
            <a:b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смог и взрослым чуду удивляться </a:t>
            </a:r>
            <a:b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Нужно педагогам очень постараться. </a:t>
            </a:r>
            <a:b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Подарите праздник, встречу с доброй сказкой,</a:t>
            </a:r>
            <a:b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Верьте, что старания будут не напрасны.</a:t>
            </a:r>
            <a:b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Если дети в детстве добротой согреты, </a:t>
            </a:r>
            <a:br>
              <a:rPr lang="ru-RU" sz="28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Вырастут достойные граждане планеты!</a:t>
            </a:r>
            <a:br>
              <a:rPr lang="ru-RU" sz="28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>
                <a:solidFill>
                  <a:srgbClr val="0000C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Л. Чадова</a:t>
            </a:r>
            <a:endParaRPr lang="ru-RU" sz="2200" b="1" i="1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D11FD14-F750-436C-9B95-553F1CE603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0688"/>
            <a:ext cx="4776934" cy="280831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203751122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5AEA98-E33A-45F9-9A80-544F0CA14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br>
              <a:rPr lang="ru-RU" sz="5400" b="1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5400" b="1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5400" b="1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2FD4994-8B31-4C08-86AE-AF2789035D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32656"/>
            <a:ext cx="3620269" cy="36018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512481185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81C280-1085-464A-B27A-29B63E5159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2808311"/>
          </a:xfrm>
        </p:spPr>
        <p:txBody>
          <a:bodyPr>
            <a:noAutofit/>
          </a:bodyPr>
          <a:lstStyle/>
          <a:p>
            <a:r>
              <a:rPr lang="ru-RU" sz="2800" b="1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духовно-нравственной личности ребенка, </a:t>
            </a:r>
            <a:br>
              <a:rPr lang="ru-RU" sz="2800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приобретению им нравственного духовного опыта, </a:t>
            </a:r>
            <a:br>
              <a:rPr lang="ru-RU" sz="2800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основанного на народных традициях, традициях православной культуры. </a:t>
            </a:r>
            <a:br>
              <a:rPr lang="ru-RU" sz="2800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i="1">
              <a:solidFill>
                <a:srgbClr val="00206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D139E2E-1032-4904-91CD-DBF3BA8425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5536" y="3429000"/>
            <a:ext cx="5688632" cy="3096342"/>
          </a:xfrm>
        </p:spPr>
        <p:txBody>
          <a:bodyPr>
            <a:normAutofit fontScale="92500" lnSpcReduction="10000"/>
          </a:bodyPr>
          <a:lstStyle/>
          <a:p>
            <a:r>
              <a:rPr lang="ru-RU" sz="3500" i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Особая роль в духовно - нравственном воспитании ребенка принадлежит музыке, ведь музыка развивает не только разум, она развивает и облагораживает чувства</a:t>
            </a:r>
            <a:r>
              <a:rPr lang="en-US" sz="3500" i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i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i="1">
              <a:solidFill>
                <a:srgbClr val="0000CC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DC1E980-E796-4D1B-B6A7-CDF4A35995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180960"/>
            <a:ext cx="2233416" cy="2448270"/>
          </a:xfrm>
          <a:prstGeom prst="rect">
            <a:avLst/>
          </a:prstGeom>
          <a:scene3d>
            <a:camera prst="perspectiveHeroicExtremeLeftFacing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027797298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032448"/>
          </a:xfrm>
        </p:spPr>
        <p:txBody>
          <a:bodyPr>
            <a:normAutofit fontScale="90000"/>
          </a:bodyPr>
          <a:lstStyle/>
          <a:p>
            <a:pPr marL="0" indent="450850"/>
            <a:r>
              <a:rPr lang="ru-RU" sz="2400" b="1" i="1" u="none" strike="noStrike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b="1" i="1" u="none" strike="noStrike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адачи:</a:t>
            </a:r>
            <a:br>
              <a:rPr lang="ru-RU" sz="2400" b="1" i="1" u="none" strike="noStrike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0" i="0" u="none" strike="noStrike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1" u="none" strike="noStrike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0" i="1" u="none" strike="noStrike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сестороннее развитие личности, творческого потенциала, духовно-нравственное воспитание музыкой;</a:t>
            </a:r>
            <a:br>
              <a:rPr lang="ru-RU" sz="2400" i="1" u="none" strike="noStrike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u="none" strike="noStrike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0" i="1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b="0" i="1" u="none" strike="noStrike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ктивизация познавательной деятельности детей;</a:t>
            </a:r>
            <a:br>
              <a:rPr lang="ru-RU" sz="2400" b="0" i="1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1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0" i="1" u="none" strike="noStrike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оспитание силой музыки внутреннего мира ребенка, отношения к окружающей действительности, формирование жизненной позиции;</a:t>
            </a:r>
            <a:r>
              <a:rPr lang="ru-RU" sz="2400" i="1" u="none" strike="noStrike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i="1" u="none" strike="noStrike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u="none" strike="noStrike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0" i="1" u="none" strike="noStrike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языком музыкального искусства на основе полученных знаний и навыков.</a:t>
            </a:r>
            <a:br>
              <a:rPr lang="ru-RU" sz="2400" b="0" i="1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i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1B305FE-98B7-44C4-9391-0433C0D2B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005064"/>
            <a:ext cx="3322712" cy="2448272"/>
          </a:xfrm>
          <a:prstGeom prst="rect">
            <a:avLst/>
          </a:prstGeom>
          <a:scene3d>
            <a:camera prst="perspectiveContrastingLeftFacing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430040299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0949C8-C40E-4207-85D7-7B9D3D467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3267794"/>
          </a:xfrm>
        </p:spPr>
        <p:txBody>
          <a:bodyPr>
            <a:normAutofit/>
          </a:bodyPr>
          <a:lstStyle/>
          <a:p>
            <a:pPr algn="l"/>
            <a:r>
              <a:rPr lang="ru-RU" sz="2800" b="0" i="1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На решение этих задач по духовно-нравственному воспитанию дошкольников направлены все виды музыкальной деятельности детей во время проведения музыкальных занятий, праздников и развлечений: слушание музыки, пение, музыкально-ритмические движения.</a:t>
            </a:r>
            <a:endParaRPr lang="ru-RU" sz="2800" i="1">
              <a:solidFill>
                <a:srgbClr val="00206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3957094-85CC-4145-B538-2F4BB6AE19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95936" y="4941168"/>
            <a:ext cx="792088" cy="144016"/>
          </a:xfrm>
        </p:spPr>
        <p:txBody>
          <a:bodyPr>
            <a:normAutofit fontScale="25000" lnSpcReduction="20000"/>
          </a:bodyPr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5DF087C-3F39-434D-B757-15B3A7960C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700" y="3600451"/>
            <a:ext cx="5400600" cy="2924892"/>
          </a:xfrm>
          <a:prstGeom prst="rect">
            <a:avLst/>
          </a:prstGeom>
          <a:scene3d>
            <a:camera prst="perspectiveAbove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538155431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48538C-C997-451A-A4D8-D706194BC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</a:t>
            </a:r>
            <a:br>
              <a:rPr lang="ru-RU" sz="3200" b="1" i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«День Защитника Отечества»</a:t>
            </a:r>
            <a:endParaRPr lang="ru-RU" sz="3200" b="1" i="1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19ED94D-5693-476C-935A-CAA1EBFA5A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910954"/>
            <a:ext cx="2458616" cy="267240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B2482AE-33FB-4EEC-9A08-4FC3EC5A17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830" y="3919066"/>
            <a:ext cx="5338608" cy="266429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6C08EEE-C5F9-4B77-9BE5-B3DA414ED4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834" y="1712905"/>
            <a:ext cx="3715130" cy="191213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33FEAB2-38F6-4161-84B6-EC970031CD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36" y="1711660"/>
            <a:ext cx="4251964" cy="191338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731135452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4BC89A-868B-4357-B95E-D8046E254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Утренники «8 Марта»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C104AAB-BA0C-41A9-B8C6-C61A54DB16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294637"/>
            <a:ext cx="2414327" cy="247161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E5E1CC1-FB2F-43D2-B853-DFFC3BA75E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325634"/>
            <a:ext cx="1962932" cy="261724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E0B6902-AFAC-4FA6-84EE-4D2FA5A5CD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879" y="1329507"/>
            <a:ext cx="2619427" cy="253467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F288D74-E03D-4A51-BC58-CA19AFFF9B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64962"/>
            <a:ext cx="2414326" cy="474808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CFF2A62-ABB1-4976-95DE-11D6E69AE2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170" y="4174035"/>
            <a:ext cx="2414327" cy="253467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578062987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3AFB82-6A88-4853-80F2-C112A3157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Фольклорный праздник </a:t>
            </a:r>
            <a:br>
              <a:rPr lang="ru-RU" sz="3200" b="1" i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«Здравствуй Масленица, озорная!»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8ABEEE2-D443-40F8-B0B1-D887917A13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44824"/>
            <a:ext cx="3979883" cy="448016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D589712-0B07-4851-82D7-D62A2C9C8B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622" y="1844824"/>
            <a:ext cx="3602178" cy="448016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920773513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F0C858-DFDA-4DA6-BC57-59676983D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</a:t>
            </a:r>
            <a:br>
              <a:rPr lang="ru-RU" sz="3200" b="1" i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«День воссоединения Крыма с Россией»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000A0AB-B0E3-4C34-8760-58E424355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08" y="2089973"/>
            <a:ext cx="4250894" cy="267805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27E3B75-6E39-4B13-A1C5-0DDDC6D5B5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453" y="3457203"/>
            <a:ext cx="4128020" cy="267805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756012887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DCC479-A751-4EF7-8FD8-F26D0FC6C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встреча </a:t>
            </a:r>
            <a:br>
              <a:rPr lang="ru-RU" sz="3200" b="1" i="1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поэтессой, художницей Е. Лядовой</a:t>
            </a:r>
            <a:endParaRPr lang="ru-RU" sz="3200" b="1" i="1">
              <a:solidFill>
                <a:srgbClr val="FF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0CAFE1B-9806-4D53-972B-C162D7BEE2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700808"/>
            <a:ext cx="4634507" cy="208552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6559FE0-2CF2-407E-86CB-3F20692F61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857" y="4069506"/>
            <a:ext cx="5258578" cy="23663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04813272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18</Paragraphs>
  <Slides>13</Slides>
  <Notes>0</Notes>
  <TotalTime>129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baseType="lpstr" size="17">
      <vt:lpstr>Arial</vt:lpstr>
      <vt:lpstr>Calibri</vt:lpstr>
      <vt:lpstr>Times New Roman</vt:lpstr>
      <vt:lpstr>Тема Office</vt:lpstr>
      <vt:lpstr>МДОУ «Детский сад №7 «Василек»Презентация: «Духовно-нравственное воспитание как основа разностороннего развития личности ребенка дошкольного возраста».Музыкальное воспитание.</vt:lpstr>
      <vt:lpstr>Цель: воспитание духовно-нравственной личности ребенка, содействие приобретению им нравственного духовного опыта, основанного на народных традициях, традициях православной культуры. </vt:lpstr>
      <vt:lpstr> Задачи:- всестороннее развитие личности, творческого потенциала, духовно-нравственное воспитание музыкой;-  активизация познавательной деятельности детей;- воспитание силой музыки внутреннего мира ребенка, отношения к окружающей действительности, формирование жизненной позиции; - овладение языком музыкального искусства на основе полученных знаний и навыков.</vt:lpstr>
      <vt:lpstr>На решение этих задач по духовно-нравственному воспитанию дошкольников направлены все виды музыкальной деятельности детей во время проведения музыкальных занятий, праздников и развлечений: слушание музыки, пение, музыкально-ритмические движения.</vt:lpstr>
      <vt:lpstr>Праздник «День Защитника Отечества»</vt:lpstr>
      <vt:lpstr>Утренники «8 Марта»</vt:lpstr>
      <vt:lpstr>Фольклорный праздник «Здравствуй Масленица, озорная!»</vt:lpstr>
      <vt:lpstr>Беседа «День воссоединения Крыма с Россией»</vt:lpstr>
      <vt:lpstr>Творческая встреча с поэтессой, художницей Е. Лядовой</vt:lpstr>
      <vt:lpstr>Сюжетное занятие «Всемирный день театра»</vt:lpstr>
      <vt:lpstr>Музыкально-спортивные мероприятия</vt:lpstr>
      <vt:lpstr>Детям очень маленьким Трудно жить без чуда. Пусть же в каждом празднике Чудо будет всюду: В тёплом солнца лучике. В лужице и в капельке. Он умеет чувствовать. Хоть пока и маленький, Умный и смышлёный, Добрый человечек. Все мы воспитатели За него в ответе. Чтобы смог и взрослым чуду удивляться Нужно педагогам очень постараться. Подарите праздник, встречу с доброй сказкой, Верьте, что старания будут не напрасны. Если дети в детстве добротой согреты, Вырастут достойные граждане планеты!Л. Чадова</vt:lpstr>
      <vt:lpstr>Спасибо за внимание!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МДОУ «Детский сад №7 «Василек»   Презентация:  «Духовно-нравственное воспитание  как основа разностороннего развития личности ребенка дошкольного возраста»</dc:title>
  <dc:creator>User</dc:creator>
  <cp:lastModifiedBy>User</cp:lastModifiedBy>
  <cp:revision>15</cp:revision>
  <dcterms:created xsi:type="dcterms:W3CDTF">2024-03-25T11:10:38Z</dcterms:created>
  <dcterms:modified xsi:type="dcterms:W3CDTF">2024-03-27T18:54:39Z</dcterms:modified>
</cp:coreProperties>
</file>