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87" r:id="rId3"/>
    <p:sldId id="288" r:id="rId4"/>
    <p:sldId id="256" r:id="rId5"/>
    <p:sldId id="272" r:id="rId6"/>
    <p:sldId id="270" r:id="rId7"/>
    <p:sldId id="286" r:id="rId8"/>
    <p:sldId id="271" r:id="rId9"/>
    <p:sldId id="273" r:id="rId10"/>
    <p:sldId id="282" r:id="rId11"/>
    <p:sldId id="283" r:id="rId12"/>
    <p:sldId id="267" r:id="rId13"/>
    <p:sldId id="268" r:id="rId14"/>
    <p:sldId id="274" r:id="rId15"/>
    <p:sldId id="276" r:id="rId16"/>
    <p:sldId id="275" r:id="rId17"/>
    <p:sldId id="277" r:id="rId1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DD95A16-A2CA-45E7-8906-9DD17008E5A4}">
          <p14:sldIdLst>
            <p14:sldId id="285"/>
            <p14:sldId id="287"/>
            <p14:sldId id="288"/>
            <p14:sldId id="256"/>
            <p14:sldId id="272"/>
            <p14:sldId id="270"/>
            <p14:sldId id="286"/>
            <p14:sldId id="271"/>
            <p14:sldId id="273"/>
            <p14:sldId id="282"/>
            <p14:sldId id="283"/>
            <p14:sldId id="267"/>
            <p14:sldId id="268"/>
            <p14:sldId id="274"/>
            <p14:sldId id="276"/>
            <p14:sldId id="275"/>
            <p14:sldId id="277"/>
          </p14:sldIdLst>
        </p14:section>
        <p14:section name="Раздел без заголовка" id="{A96137F7-C9C0-463F-AB70-7CC8BB2904F3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0000FF"/>
    <a:srgbClr val="3A1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83" d="100"/>
          <a:sy n="83" d="100"/>
        </p:scale>
        <p:origin x="3018" y="6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8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31B2F-D2FB-4716-84E0-D2F0F1DE94A3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FFA4D-EA55-4526-8D67-A266273C1E9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 descr="3833549.png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2" y="0"/>
            <a:ext cx="6965181" cy="9334533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>
            <a:off x="321447" y="571472"/>
            <a:ext cx="6215106" cy="8001056"/>
          </a:xfrm>
          <a:prstGeom prst="rect">
            <a:avLst/>
          </a:prstGeom>
          <a:solidFill>
            <a:schemeClr val="bg1">
              <a:alpha val="90000"/>
            </a:schemeClr>
          </a:solidFill>
          <a:ln w="38100">
            <a:solidFill>
              <a:srgbClr val="0070C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214293" y="8572528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0_8ba08_21619a76_L.png"/>
          <p:cNvPicPr>
            <a:picLocks noChangeAspect="1"/>
          </p:cNvPicPr>
          <p:nvPr userDrawn="1"/>
        </p:nvPicPr>
        <p:blipFill>
          <a:blip r:embed="rId14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1449" y="571475"/>
            <a:ext cx="4982801" cy="8183551"/>
          </a:xfrm>
          <a:prstGeom prst="rect">
            <a:avLst/>
          </a:prstGeom>
        </p:spPr>
      </p:pic>
      <p:pic>
        <p:nvPicPr>
          <p:cNvPr id="15" name="Рисунок 14" descr="0_6abc7_e78ef371_L.png"/>
          <p:cNvPicPr>
            <a:picLocks noChangeAspect="1"/>
          </p:cNvPicPr>
          <p:nvPr userDrawn="1"/>
        </p:nvPicPr>
        <p:blipFill>
          <a:blip r:embed="rId15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929198" y="5715011"/>
            <a:ext cx="1500198" cy="2571007"/>
          </a:xfrm>
          <a:prstGeom prst="rect">
            <a:avLst/>
          </a:prstGeom>
        </p:spPr>
      </p:pic>
      <p:pic>
        <p:nvPicPr>
          <p:cNvPr id="16" name="Рисунок 15" descr="0_6abc7_e78ef371_L.png"/>
          <p:cNvPicPr>
            <a:picLocks noChangeAspect="1"/>
          </p:cNvPicPr>
          <p:nvPr userDrawn="1"/>
        </p:nvPicPr>
        <p:blipFill>
          <a:blip r:embed="rId16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572142" y="666724"/>
            <a:ext cx="964413" cy="1652789"/>
          </a:xfrm>
          <a:prstGeom prst="rect">
            <a:avLst/>
          </a:prstGeom>
        </p:spPr>
      </p:pic>
      <p:pic>
        <p:nvPicPr>
          <p:cNvPr id="17" name="Рисунок 16" descr="0_6abc7_e78ef371_L.png"/>
          <p:cNvPicPr>
            <a:picLocks noChangeAspect="1"/>
          </p:cNvPicPr>
          <p:nvPr userDrawn="1"/>
        </p:nvPicPr>
        <p:blipFill>
          <a:blip r:embed="rId17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179100" y="3047989"/>
            <a:ext cx="1017992" cy="174461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ind-map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1447" y="3143242"/>
            <a:ext cx="621510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64353" y="1585570"/>
            <a:ext cx="6172200" cy="2573335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4800" b="1" dirty="0" smtClean="0">
                <a:solidFill>
                  <a:srgbClr val="00B050"/>
                </a:solidFill>
                <a:ea typeface="+mn-ea"/>
                <a:cs typeface="+mn-cs"/>
              </a:rPr>
              <a:t/>
            </a:r>
            <a:br>
              <a:rPr lang="ru-RU" sz="4800" b="1" dirty="0" smtClean="0">
                <a:solidFill>
                  <a:srgbClr val="00B050"/>
                </a:solidFill>
                <a:ea typeface="+mn-ea"/>
                <a:cs typeface="+mn-cs"/>
              </a:rPr>
            </a:br>
            <a:r>
              <a:rPr lang="ru-RU" sz="4800" b="1" dirty="0">
                <a:solidFill>
                  <a:srgbClr val="00B050"/>
                </a:solidFill>
                <a:ea typeface="+mn-ea"/>
                <a:cs typeface="+mn-cs"/>
              </a:rPr>
              <a:t/>
            </a:r>
            <a:br>
              <a:rPr lang="ru-RU" sz="4800" b="1" dirty="0">
                <a:solidFill>
                  <a:srgbClr val="00B050"/>
                </a:solidFill>
                <a:ea typeface="+mn-ea"/>
                <a:cs typeface="+mn-cs"/>
              </a:rPr>
            </a:br>
            <a:r>
              <a:rPr lang="ru-RU" sz="4800" b="1" dirty="0" smtClean="0">
                <a:solidFill>
                  <a:srgbClr val="00B050"/>
                </a:solidFill>
                <a:ea typeface="+mn-ea"/>
                <a:cs typeface="+mn-cs"/>
              </a:rPr>
              <a:t/>
            </a:r>
            <a:br>
              <a:rPr lang="ru-RU" sz="4800" b="1" dirty="0" smtClean="0">
                <a:solidFill>
                  <a:srgbClr val="00B050"/>
                </a:solidFill>
                <a:ea typeface="+mn-ea"/>
                <a:cs typeface="+mn-cs"/>
              </a:rPr>
            </a:br>
            <a:r>
              <a:rPr lang="ru-RU" sz="4800" b="1" dirty="0">
                <a:solidFill>
                  <a:srgbClr val="00B050"/>
                </a:solidFill>
                <a:ea typeface="+mn-ea"/>
                <a:cs typeface="+mn-cs"/>
              </a:rPr>
              <a:t/>
            </a:r>
            <a:br>
              <a:rPr lang="ru-RU" sz="4800" b="1" dirty="0">
                <a:solidFill>
                  <a:srgbClr val="00B050"/>
                </a:solidFill>
                <a:ea typeface="+mn-ea"/>
                <a:cs typeface="+mn-cs"/>
              </a:rPr>
            </a:br>
            <a:r>
              <a:rPr lang="ru-RU" sz="4800" b="1" dirty="0" smtClean="0">
                <a:solidFill>
                  <a:srgbClr val="00B050"/>
                </a:solidFill>
                <a:ea typeface="+mn-ea"/>
                <a:cs typeface="+mn-cs"/>
              </a:rPr>
              <a:t/>
            </a:r>
            <a:br>
              <a:rPr lang="ru-RU" sz="4800" b="1" dirty="0" smtClean="0">
                <a:solidFill>
                  <a:srgbClr val="00B050"/>
                </a:solidFill>
                <a:ea typeface="+mn-ea"/>
                <a:cs typeface="+mn-cs"/>
              </a:rPr>
            </a:br>
            <a:r>
              <a:rPr lang="ru-RU" sz="4800" b="1" dirty="0" smtClean="0">
                <a:solidFill>
                  <a:srgbClr val="00B050"/>
                </a:solidFill>
                <a:ea typeface="+mn-ea"/>
                <a:cs typeface="+mn-cs"/>
              </a:rPr>
              <a:t>ИСПОЛЬЗОВАНИЕ ИНТЕЛЛЕКТ-КАРТ В Детском саду</a:t>
            </a:r>
            <a:br>
              <a:rPr lang="ru-RU" sz="4800" b="1" dirty="0" smtClean="0">
                <a:solidFill>
                  <a:srgbClr val="00B050"/>
                </a:solidFill>
                <a:ea typeface="+mn-ea"/>
                <a:cs typeface="+mn-cs"/>
              </a:rPr>
            </a:br>
            <a:r>
              <a:rPr lang="ru-RU" sz="4800" b="1" dirty="0">
                <a:solidFill>
                  <a:srgbClr val="00B050"/>
                </a:solidFill>
                <a:ea typeface="+mn-ea"/>
                <a:cs typeface="+mn-cs"/>
              </a:rPr>
              <a:t/>
            </a:r>
            <a:br>
              <a:rPr lang="ru-RU" sz="4800" b="1" dirty="0">
                <a:solidFill>
                  <a:srgbClr val="00B050"/>
                </a:solidFill>
                <a:ea typeface="+mn-ea"/>
                <a:cs typeface="+mn-cs"/>
              </a:rPr>
            </a:br>
            <a:r>
              <a:rPr lang="ru-RU" sz="2800" b="1" dirty="0" smtClean="0">
                <a:solidFill>
                  <a:srgbClr val="00B050"/>
                </a:solidFill>
                <a:ea typeface="+mn-ea"/>
                <a:cs typeface="+mn-cs"/>
              </a:rPr>
              <a:t/>
            </a:r>
            <a:br>
              <a:rPr lang="ru-RU" sz="2800" b="1" dirty="0" smtClean="0">
                <a:solidFill>
                  <a:srgbClr val="00B050"/>
                </a:solidFill>
                <a:ea typeface="+mn-ea"/>
                <a:cs typeface="+mn-cs"/>
              </a:rPr>
            </a:br>
            <a:r>
              <a:rPr lang="ru-RU" sz="2800" b="1" dirty="0" smtClean="0">
                <a:solidFill>
                  <a:srgbClr val="00B050"/>
                </a:solidFill>
                <a:ea typeface="+mn-ea"/>
                <a:cs typeface="+mn-cs"/>
              </a:rPr>
              <a:t> </a:t>
            </a:r>
            <a:br>
              <a:rPr lang="ru-RU" sz="2800" b="1" dirty="0" smtClean="0">
                <a:solidFill>
                  <a:srgbClr val="00B050"/>
                </a:solidFill>
                <a:ea typeface="+mn-ea"/>
                <a:cs typeface="+mn-cs"/>
              </a:rPr>
            </a:br>
            <a:r>
              <a:rPr lang="ru-RU" sz="4800" b="1" dirty="0" smtClean="0">
                <a:solidFill>
                  <a:srgbClr val="00B050"/>
                </a:solidFill>
                <a:ea typeface="+mn-ea"/>
                <a:cs typeface="+mn-cs"/>
              </a:rPr>
              <a:t/>
            </a:r>
            <a:br>
              <a:rPr lang="ru-RU" sz="4800" b="1" dirty="0" smtClean="0">
                <a:solidFill>
                  <a:srgbClr val="00B050"/>
                </a:solidFill>
                <a:ea typeface="+mn-ea"/>
                <a:cs typeface="+mn-cs"/>
              </a:rPr>
            </a:br>
            <a:r>
              <a:rPr lang="ru-RU" sz="4800" b="1" dirty="0" smtClean="0">
                <a:solidFill>
                  <a:srgbClr val="00B050"/>
                </a:solidFill>
                <a:ea typeface="+mn-ea"/>
                <a:cs typeface="+mn-cs"/>
              </a:rPr>
              <a:t>                  </a:t>
            </a:r>
            <a:r>
              <a:rPr lang="ru-RU" sz="2400" b="1" dirty="0" smtClean="0"/>
              <a:t>Разработала</a:t>
            </a:r>
            <a:r>
              <a:rPr lang="ru-RU" sz="2400" b="1" dirty="0"/>
              <a:t>: </a:t>
            </a:r>
            <a:r>
              <a:rPr lang="ru-RU" sz="2400" b="1" dirty="0" smtClean="0"/>
              <a:t>воспитатель</a:t>
            </a:r>
            <a:br>
              <a:rPr lang="ru-RU" sz="2400" b="1" dirty="0" smtClean="0"/>
            </a:br>
            <a:r>
              <a:rPr lang="ru-RU" sz="2400" b="1" dirty="0" smtClean="0"/>
              <a:t>                                                          Васильева О.С. </a:t>
            </a:r>
            <a:r>
              <a:rPr lang="ru-RU" sz="4800" b="1" dirty="0" smtClean="0">
                <a:solidFill>
                  <a:srgbClr val="00B050"/>
                </a:solidFill>
                <a:ea typeface="+mn-ea"/>
                <a:cs typeface="+mn-cs"/>
              </a:rPr>
              <a:t/>
            </a:r>
            <a:br>
              <a:rPr lang="ru-RU" sz="4800" b="1" dirty="0" smtClean="0">
                <a:solidFill>
                  <a:srgbClr val="00B050"/>
                </a:solidFill>
                <a:ea typeface="+mn-ea"/>
                <a:cs typeface="+mn-cs"/>
              </a:rPr>
            </a:br>
            <a:r>
              <a:rPr lang="ru-RU" sz="4800" b="1" dirty="0" smtClean="0">
                <a:solidFill>
                  <a:srgbClr val="00B050"/>
                </a:solidFill>
                <a:ea typeface="+mn-ea"/>
                <a:cs typeface="+mn-cs"/>
              </a:rPr>
              <a:t/>
            </a:r>
            <a:br>
              <a:rPr lang="ru-RU" sz="4800" b="1" dirty="0" smtClean="0">
                <a:solidFill>
                  <a:srgbClr val="00B050"/>
                </a:solidFill>
                <a:ea typeface="+mn-ea"/>
                <a:cs typeface="+mn-cs"/>
              </a:rPr>
            </a:br>
            <a:r>
              <a:rPr lang="ru-RU" sz="4800" b="1" dirty="0" smtClean="0">
                <a:solidFill>
                  <a:srgbClr val="00B050"/>
                </a:solidFill>
                <a:ea typeface="+mn-ea"/>
                <a:cs typeface="+mn-cs"/>
              </a:rPr>
              <a:t> </a:t>
            </a:r>
            <a:endParaRPr lang="ru-RU" sz="4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4725" y="6732240"/>
            <a:ext cx="59182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3288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1447" y="3143242"/>
            <a:ext cx="621510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6029" y="773541"/>
            <a:ext cx="5843857" cy="15240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Процесс создания </a:t>
            </a:r>
            <a:br>
              <a:rPr lang="ru-RU" sz="3200" b="1" i="1" dirty="0" smtClean="0"/>
            </a:br>
            <a:r>
              <a:rPr lang="ru-RU" sz="3200" b="1" i="1" dirty="0" smtClean="0"/>
              <a:t>интеллект карт</a:t>
            </a:r>
            <a:endParaRPr lang="ru-RU" sz="3200" b="1" i="1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1184" y="3216149"/>
            <a:ext cx="2683694" cy="2868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73016" y="2483768"/>
            <a:ext cx="2680805" cy="2837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45"/>
          <a:stretch/>
        </p:blipFill>
        <p:spPr bwMode="auto">
          <a:xfrm>
            <a:off x="3573016" y="5580112"/>
            <a:ext cx="2664296" cy="27937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 descr="http://school2-lipetsk.ucoz.ru/_nw/2/18380313.jpg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2696" y="5850308"/>
            <a:ext cx="2283219" cy="2556689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35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1447" y="3143242"/>
            <a:ext cx="621510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9837" y="971600"/>
            <a:ext cx="6172200" cy="15240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Процесс создания </a:t>
            </a:r>
            <a:br>
              <a:rPr lang="ru-RU" sz="3200" b="1" i="1" dirty="0" smtClean="0"/>
            </a:br>
            <a:r>
              <a:rPr lang="ru-RU" sz="3200" b="1" i="1" dirty="0" smtClean="0"/>
              <a:t>интеллект-карт</a:t>
            </a:r>
            <a:endParaRPr lang="ru-RU" sz="3200" b="1" i="1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86150" y="2495600"/>
            <a:ext cx="3140443" cy="31159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8148" y="5004049"/>
            <a:ext cx="3156876" cy="32920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 descr="http://school2-lipetsk.ucoz.ru/_nw/2/18380313.jpg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00106" y="5739444"/>
            <a:ext cx="1917982" cy="2556689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64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1447" y="3143242"/>
            <a:ext cx="621510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6354" y="1083021"/>
            <a:ext cx="6172200" cy="15240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Интеллект-карта </a:t>
            </a:r>
            <a:br>
              <a:rPr lang="ru-RU" sz="3200" b="1" i="1" dirty="0" smtClean="0"/>
            </a:br>
            <a:r>
              <a:rPr lang="ru-RU" sz="3200" b="1" i="1" dirty="0" smtClean="0"/>
              <a:t>«Зима»</a:t>
            </a:r>
            <a:endParaRPr lang="ru-RU" sz="3200" b="1" i="1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3039" y="3622185"/>
            <a:ext cx="5931922" cy="449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9" descr="MC900432586[1]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901" y="3270073"/>
            <a:ext cx="762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9" descr="MC900432586[1]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6211" y="3241185"/>
            <a:ext cx="762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50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1447" y="3143242"/>
            <a:ext cx="621510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1447" y="915296"/>
            <a:ext cx="6172200" cy="15240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Интеллект-карта</a:t>
            </a:r>
            <a:br>
              <a:rPr lang="ru-RU" sz="3200" b="1" i="1" dirty="0" smtClean="0"/>
            </a:br>
            <a:r>
              <a:rPr lang="ru-RU" sz="3200" b="1" i="1" dirty="0" smtClean="0"/>
              <a:t> «Весна»</a:t>
            </a:r>
            <a:endParaRPr lang="ru-RU" sz="3200" b="1" i="1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7832" y="3491880"/>
            <a:ext cx="6108721" cy="4621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9" descr="MC900432586[1]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529" y="3270073"/>
            <a:ext cx="762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9" descr="MC900432586[1]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4553" y="3312199"/>
            <a:ext cx="762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304305" y="7237497"/>
            <a:ext cx="2232248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562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1447" y="3143242"/>
            <a:ext cx="621510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2787" y="774308"/>
            <a:ext cx="6172200" cy="15240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Интеллект-карта для малышей «Лето»</a:t>
            </a:r>
            <a:endParaRPr lang="ru-RU" sz="3200" b="1" i="1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849" y="3248334"/>
            <a:ext cx="6172200" cy="43532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38248" y="6588223"/>
            <a:ext cx="2324804" cy="202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https://www.colourbox.com/preview/4707288-binders-clips.jpg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85184" y="2774128"/>
            <a:ext cx="1235598" cy="78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70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1447" y="3143242"/>
            <a:ext cx="621510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9921" y="841151"/>
            <a:ext cx="6172200" cy="15240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Варианты</a:t>
            </a:r>
            <a:br>
              <a:rPr lang="ru-RU" sz="3200" b="1" i="1" dirty="0" smtClean="0"/>
            </a:br>
            <a:r>
              <a:rPr lang="ru-RU" sz="3200" b="1" i="1" dirty="0" smtClean="0"/>
              <a:t> интеллект-карт</a:t>
            </a:r>
            <a:endParaRPr lang="ru-RU" sz="3200" b="1" i="1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" y="2915816"/>
            <a:ext cx="6172200" cy="46445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2" descr="http://itd1.mycdn.me/image?id=851426977118&amp;t=20&amp;plc=WEB&amp;tkn=*gEOYfF6X1pFa7bJ7th3aD2oEvZ4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28239">
            <a:off x="385586" y="6696171"/>
            <a:ext cx="3226624" cy="199455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70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1447" y="3143242"/>
            <a:ext cx="621510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01322" y="681025"/>
            <a:ext cx="5336832" cy="15240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Варианты интеллект-карт</a:t>
            </a:r>
            <a:endParaRPr lang="ru-RU" sz="3200" b="1" i="1" dirty="0"/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400" y="3491880"/>
            <a:ext cx="5928677" cy="44413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2" descr="https://www.colourbox.com/preview/4707288-binders-clips.jpg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61441" y="2806265"/>
            <a:ext cx="1135117" cy="934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70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1447" y="3143242"/>
            <a:ext cx="621510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80728" y="757847"/>
            <a:ext cx="5333810" cy="15240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Варианты интеллект-карт</a:t>
            </a:r>
            <a:endParaRPr lang="ru-RU" sz="3200" b="1" i="1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47" y="3342032"/>
            <a:ext cx="6215106" cy="38942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7" descr="20df76943c2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050976" y="2470833"/>
            <a:ext cx="756047" cy="1604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70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1447" y="3143242"/>
            <a:ext cx="621510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64353" y="788607"/>
            <a:ext cx="6172200" cy="2664296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2800" b="1" dirty="0">
                <a:solidFill>
                  <a:prstClr val="black"/>
                </a:solidFill>
                <a:ea typeface="+mn-ea"/>
                <a:cs typeface="+mn-cs"/>
                <a:hlinkClick r:id="rId2"/>
              </a:rPr>
              <a:t>Тони </a:t>
            </a:r>
            <a:r>
              <a:rPr lang="ru-RU" sz="2800" b="1" dirty="0" err="1">
                <a:solidFill>
                  <a:prstClr val="black"/>
                </a:solidFill>
                <a:ea typeface="+mn-ea"/>
                <a:cs typeface="+mn-cs"/>
                <a:hlinkClick r:id="rId2"/>
              </a:rPr>
              <a:t>Бьюзен</a:t>
            </a:r>
            <a:r>
              <a:rPr lang="ru-RU" sz="2800" dirty="0">
                <a:solidFill>
                  <a:prstClr val="black"/>
                </a:solidFill>
                <a:ea typeface="+mn-ea"/>
                <a:cs typeface="+mn-cs"/>
                <a:hlinkClick r:id="rId2"/>
              </a:rPr>
              <a:t> </a:t>
            </a:r>
            <a:r>
              <a:rPr lang="ru-RU" sz="2800" dirty="0">
                <a:solidFill>
                  <a:prstClr val="black"/>
                </a:solidFill>
                <a:ea typeface="+mn-ea"/>
                <a:cs typeface="+mn-cs"/>
              </a:rPr>
              <a:t>– известный писатель, лектор и консультант по вопросам интеллекта, психологии обучения и проблем мышления – </a:t>
            </a:r>
            <a:r>
              <a:rPr lang="ru-RU" sz="2800" b="1" dirty="0">
                <a:solidFill>
                  <a:prstClr val="black"/>
                </a:solidFill>
                <a:ea typeface="+mn-ea"/>
                <a:cs typeface="+mn-cs"/>
              </a:rPr>
              <a:t>разработчик интеллект-карт.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74725" y="6732240"/>
            <a:ext cx="59182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u-RU" sz="2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119674" y="4468710"/>
            <a:ext cx="466155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Концепция интеллект-карт,  предложенная в своё время Тони </a:t>
            </a:r>
            <a:r>
              <a:rPr lang="ru-RU" sz="2800" dirty="0" err="1"/>
              <a:t>Бьюзеном</a:t>
            </a:r>
            <a:r>
              <a:rPr lang="ru-RU" sz="2800" dirty="0"/>
              <a:t>, основана на особенностях восприятия информации человеческим мозгом. </a:t>
            </a:r>
          </a:p>
        </p:txBody>
      </p:sp>
    </p:spTree>
    <p:extLst>
      <p:ext uri="{BB962C8B-B14F-4D97-AF65-F5344CB8AC3E}">
        <p14:creationId xmlns:p14="http://schemas.microsoft.com/office/powerpoint/2010/main" val="46104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656" y="2771800"/>
            <a:ext cx="6172200" cy="305368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/>
              <a:t>Использовать </a:t>
            </a:r>
            <a:r>
              <a:rPr lang="ru-RU" sz="2800" b="1" dirty="0" err="1" smtClean="0"/>
              <a:t>интелект</a:t>
            </a:r>
            <a:r>
              <a:rPr lang="ru-RU" sz="2800" b="1" dirty="0" smtClean="0"/>
              <a:t>-карты в работе с дошкольниками предложила </a:t>
            </a:r>
            <a:r>
              <a:rPr lang="ru-RU" sz="2800" b="1" dirty="0" err="1" smtClean="0"/>
              <a:t>кандитат</a:t>
            </a:r>
            <a:r>
              <a:rPr lang="ru-RU" sz="2800" b="1" dirty="0" smtClean="0"/>
              <a:t> педагогических наук Валентина Акименко. Она их называет – картами ума.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580379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1447" y="3143242"/>
            <a:ext cx="621510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9359" y="1588970"/>
            <a:ext cx="607928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Интеллектуальная карта </a:t>
            </a:r>
            <a:r>
              <a:rPr lang="ru-RU" sz="2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– это уникальный и простой метод запоминания и систематизации информации, с помощью которого развиваются как творческие, так и речевые способности детей, активизируется память и мышление.</a:t>
            </a:r>
            <a:endParaRPr lang="ru-RU" sz="2800" dirty="0"/>
          </a:p>
        </p:txBody>
      </p:sp>
      <p:pic>
        <p:nvPicPr>
          <p:cNvPr id="2055" name="Picture 7" descr="http://madoy252.ucoz.ru/aca42dd9e50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4784" y="5148064"/>
            <a:ext cx="3715599" cy="274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1447" y="3143242"/>
            <a:ext cx="621510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67498" y="1115616"/>
            <a:ext cx="6172200" cy="1524000"/>
          </a:xfrm>
        </p:spPr>
        <p:txBody>
          <a:bodyPr>
            <a:normAutofit fontScale="90000"/>
          </a:bodyPr>
          <a:lstStyle/>
          <a:p>
            <a:pPr lvl="0"/>
            <a:r>
              <a:rPr lang="ru-RU" sz="3200" b="1" i="1" dirty="0"/>
              <a:t>Как выглядят интеллект-карты. </a:t>
            </a: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>Что </a:t>
            </a:r>
            <a:r>
              <a:rPr lang="ru-RU" sz="3200" b="1" i="1" dirty="0"/>
              <a:t>это такое</a:t>
            </a:r>
            <a:r>
              <a:rPr lang="ru-RU" sz="3200" b="1" i="1" dirty="0" smtClean="0"/>
              <a:t>?</a:t>
            </a:r>
            <a:endParaRPr lang="ru-RU" sz="3200" b="1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8302" y="3995936"/>
            <a:ext cx="6021396" cy="42762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2" descr="https://www.colourbox.com/preview/4707288-binders-clips.jpg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23708" y="3419872"/>
            <a:ext cx="1135117" cy="86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30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1447" y="3143242"/>
            <a:ext cx="621510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3705" y="971600"/>
            <a:ext cx="6172200" cy="15240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Свойства </a:t>
            </a:r>
            <a:br>
              <a:rPr lang="ru-RU" sz="3200" b="1" i="1" dirty="0" smtClean="0"/>
            </a:br>
            <a:r>
              <a:rPr lang="ru-RU" sz="3200" b="1" i="1" dirty="0" smtClean="0"/>
              <a:t>интеллект-карты</a:t>
            </a:r>
            <a:endParaRPr lang="ru-RU" sz="3200" b="1" i="1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041" y="3651250"/>
            <a:ext cx="6021917" cy="45164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2" descr="https://www.colourbox.com/preview/4707288-binders-clips.jpg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81128" y="3143243"/>
            <a:ext cx="1235598" cy="101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30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1447" y="3143242"/>
            <a:ext cx="621510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64353" y="1043608"/>
            <a:ext cx="6172200" cy="15240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Позволяет, учит, способствует, развивает</a:t>
            </a:r>
            <a:endParaRPr lang="ru-RU" sz="3200" b="1" i="1" dirty="0"/>
          </a:p>
        </p:txBody>
      </p:sp>
      <p:pic>
        <p:nvPicPr>
          <p:cNvPr id="1027" name="Picture 3" descr="C:\Users\User\Desktop\hello_html_567ca249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" y="3275856"/>
            <a:ext cx="6172200" cy="47107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245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1447" y="3143242"/>
            <a:ext cx="621510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49689" y="1043608"/>
            <a:ext cx="6172200" cy="15240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Правила построения интеллект-карт</a:t>
            </a:r>
            <a:endParaRPr lang="ru-RU" sz="3200" b="1" i="1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42900" y="3651073"/>
            <a:ext cx="6172200" cy="45417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5" descr="20df76943c2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064770" y="2931407"/>
            <a:ext cx="1015662" cy="1439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30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1447" y="3143242"/>
            <a:ext cx="621510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17020" y="971464"/>
            <a:ext cx="6172200" cy="1524000"/>
          </a:xfrm>
        </p:spPr>
        <p:txBody>
          <a:bodyPr>
            <a:normAutofit/>
          </a:bodyPr>
          <a:lstStyle/>
          <a:p>
            <a:r>
              <a:rPr lang="ru-RU" sz="3200" b="1" i="1" dirty="0"/>
              <a:t>Как </a:t>
            </a:r>
            <a:r>
              <a:rPr lang="ru-RU" sz="3200" b="1" i="1" dirty="0" smtClean="0"/>
              <a:t>составить </a:t>
            </a:r>
            <a:br>
              <a:rPr lang="ru-RU" sz="3200" b="1" i="1" dirty="0" smtClean="0"/>
            </a:br>
            <a:r>
              <a:rPr lang="ru-RU" sz="3200" b="1" i="1" dirty="0" smtClean="0"/>
              <a:t>интеллект-карту?</a:t>
            </a:r>
            <a:endParaRPr lang="ru-RU" sz="3200" b="1" i="1" dirty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142" y="3651072"/>
            <a:ext cx="5685715" cy="43773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19" descr="MC900432586[1]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217" y="3396905"/>
            <a:ext cx="762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9" descr="MC900432586[1]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2861" y="3308215"/>
            <a:ext cx="762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30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00B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105</Words>
  <Application>Microsoft Office PowerPoint</Application>
  <PresentationFormat>Экран (4:3)</PresentationFormat>
  <Paragraphs>18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Monotype Corsiva</vt:lpstr>
      <vt:lpstr>Times New Roman</vt:lpstr>
      <vt:lpstr>Тема Office</vt:lpstr>
      <vt:lpstr>     ИСПОЛЬЗОВАНИЕ ИНТЕЛЛЕКТ-КАРТ В Детском саду                        Разработала: воспитатель                                                           Васильева О.С.    </vt:lpstr>
      <vt:lpstr>Тони Бьюзен – известный писатель, лектор и консультант по вопросам интеллекта, психологии обучения и проблем мышления – разработчик интеллект-карт.</vt:lpstr>
      <vt:lpstr>Использовать интелект-карты в работе с дошкольниками предложила кандитат педагогических наук Валентина Акименко. Она их называет – картами ума.</vt:lpstr>
      <vt:lpstr>Презентация PowerPoint</vt:lpstr>
      <vt:lpstr>Как выглядят интеллект-карты.  Что это такое?</vt:lpstr>
      <vt:lpstr>Свойства  интеллект-карты</vt:lpstr>
      <vt:lpstr>Позволяет, учит, способствует, развивает</vt:lpstr>
      <vt:lpstr>Правила построения интеллект-карт</vt:lpstr>
      <vt:lpstr>Как составить  интеллект-карту?</vt:lpstr>
      <vt:lpstr>Процесс создания  интеллект карт</vt:lpstr>
      <vt:lpstr>Процесс создания  интеллект-карт</vt:lpstr>
      <vt:lpstr>Интеллект-карта  «Зима»</vt:lpstr>
      <vt:lpstr>Интеллект-карта  «Весна»</vt:lpstr>
      <vt:lpstr>Интеллект-карта для малышей «Лето»</vt:lpstr>
      <vt:lpstr>Варианты  интеллект-карт</vt:lpstr>
      <vt:lpstr>Варианты интеллект-карт</vt:lpstr>
      <vt:lpstr>Варианты интеллект-карт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SSSm</cp:lastModifiedBy>
  <cp:revision>35</cp:revision>
  <dcterms:created xsi:type="dcterms:W3CDTF">2014-06-14T16:41:18Z</dcterms:created>
  <dcterms:modified xsi:type="dcterms:W3CDTF">2024-03-28T16:34:16Z</dcterms:modified>
</cp:coreProperties>
</file>