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8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>
        <p:scale>
          <a:sx n="78" d="100"/>
          <a:sy n="78" d="100"/>
        </p:scale>
        <p:origin x="-114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59A2B-4478-40C4-8D0D-392B709DF3AE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D1465-1AC2-461B-A904-C5E9B8BC9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1465-1AC2-461B-A904-C5E9B8BC954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6.jpe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5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10" Type="http://schemas.openxmlformats.org/officeDocument/2006/relationships/image" Target="../media/image5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6/09/09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707233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642918"/>
            <a:ext cx="647645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atin typeface="Monotype Corsiva" pitchFamily="66" charset="0"/>
              </a:rPr>
              <a:t> Путешествие </a:t>
            </a:r>
          </a:p>
          <a:p>
            <a:pPr algn="ctr"/>
            <a:r>
              <a:rPr lang="ru-RU" sz="4400" b="1" i="1" dirty="0" smtClean="0">
                <a:latin typeface="Monotype Corsiva" pitchFamily="66" charset="0"/>
              </a:rPr>
              <a:t>                            в мир посуды</a:t>
            </a:r>
            <a:endParaRPr lang="ru-RU" sz="4400" i="1" dirty="0">
              <a:latin typeface="Monotype Corsiva" pitchFamily="66" charset="0"/>
            </a:endParaRPr>
          </a:p>
        </p:txBody>
      </p:sp>
      <p:pic>
        <p:nvPicPr>
          <p:cNvPr id="4100" name="Picture 4" descr="http://kladraz.ru/upload/blogs2/2016/5/7839_1f689f00cb0ea536ce7bda8947fce8f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828925"/>
            <a:ext cx="5943600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71176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 smtClean="0"/>
              <a:t>По материалам изготовления</a:t>
            </a:r>
          </a:p>
        </p:txBody>
      </p:sp>
      <p:pic>
        <p:nvPicPr>
          <p:cNvPr id="7170" name="Picture 2" descr="https://olelykoe.ru/upload/iblock/fb9/fb903b180df68f5a4405113c6c258e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0"/>
            <a:ext cx="4324380" cy="4324380"/>
          </a:xfrm>
          <a:prstGeom prst="rect">
            <a:avLst/>
          </a:prstGeom>
          <a:noFill/>
        </p:spPr>
      </p:pic>
      <p:pic>
        <p:nvPicPr>
          <p:cNvPr id="7172" name="Picture 4" descr="https://avatars.mds.yandex.net/get-marketpic/245020/market_3wgxNci0oUSNepCKX0xlwg/ori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57166"/>
            <a:ext cx="5929354" cy="4743483"/>
          </a:xfrm>
          <a:prstGeom prst="rect">
            <a:avLst/>
          </a:prstGeom>
          <a:noFill/>
        </p:spPr>
      </p:pic>
      <p:pic>
        <p:nvPicPr>
          <p:cNvPr id="7174" name="Picture 6" descr="https://farfor-classic.ru/uploads/catalog_img/9930370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19407"/>
            <a:ext cx="4038592" cy="4038593"/>
          </a:xfrm>
          <a:prstGeom prst="rect">
            <a:avLst/>
          </a:prstGeom>
          <a:noFill/>
        </p:spPr>
      </p:pic>
      <p:pic>
        <p:nvPicPr>
          <p:cNvPr id="7176" name="Picture 8" descr="https://eco-skovoroda.ru/upload/iblock/2a9/DSC_052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312880" flipV="1">
            <a:off x="4010022" y="4378553"/>
            <a:ext cx="4518119" cy="2478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14290"/>
            <a:ext cx="3384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Стеклянная посуда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0010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Стекло чаще всего используется для изготовления предметов сервировки стола.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Благодаря их прозрачности всегда будет видно, в каком состоянии находится готовящееся блюдо.</a:t>
            </a:r>
            <a:endParaRPr lang="ru-RU" dirty="0"/>
          </a:p>
        </p:txBody>
      </p:sp>
      <p:pic>
        <p:nvPicPr>
          <p:cNvPr id="26630" name="Picture 6" descr="https://villagrazia.ua/media/catalog/product/cache/8/thumbnail/17f82f742ffe127f42dca9de82fb58b1/z/a/zafferano-produktsiya-42-1024x76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4797989" cy="3592495"/>
          </a:xfrm>
          <a:prstGeom prst="rect">
            <a:avLst/>
          </a:prstGeom>
          <a:noFill/>
        </p:spPr>
      </p:pic>
      <p:pic>
        <p:nvPicPr>
          <p:cNvPr id="26632" name="Picture 8" descr="https://im0-tub-ru.yandex.net/i?id=fae500d943b54ab6f72512d23a8ddab3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357562"/>
            <a:ext cx="3786214" cy="2755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357166"/>
            <a:ext cx="5546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Глиняная и керамическая посуда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3116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Глиняная</a:t>
            </a:r>
            <a:r>
              <a:rPr lang="ru-RU" dirty="0" smtClean="0"/>
              <a:t> </a:t>
            </a:r>
            <a:r>
              <a:rPr lang="ru-RU" b="1" dirty="0" smtClean="0"/>
              <a:t>посуда</a:t>
            </a:r>
            <a:r>
              <a:rPr lang="ru-RU" dirty="0" smtClean="0"/>
              <a:t> появилась очень давно. Она испокон веков используется многими народами.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429000"/>
            <a:ext cx="3286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Предназначена для приготовления пищи в русских печах, газовых и электрических духовках.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Глина</a:t>
            </a:r>
            <a:r>
              <a:rPr lang="ru-RU" dirty="0" smtClean="0"/>
              <a:t> — </a:t>
            </a:r>
            <a:r>
              <a:rPr lang="ru-RU" b="1" dirty="0" smtClean="0"/>
              <a:t>это </a:t>
            </a:r>
            <a:r>
              <a:rPr lang="ru-RU" dirty="0" smtClean="0"/>
              <a:t>натуральный и экологически чистый материал.</a:t>
            </a:r>
            <a:endParaRPr lang="ru-RU" dirty="0"/>
          </a:p>
        </p:txBody>
      </p:sp>
      <p:pic>
        <p:nvPicPr>
          <p:cNvPr id="25602" name="Picture 2" descr="https://tddomovoy.ru/upload/iblock/e40/e409f40e682c1871ffda245f475a1df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1928826" cy="192882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5606" name="Picture 6" descr="https://madeheart.com/media/productphoto/670/29079979/081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5357818" cy="3571900"/>
          </a:xfrm>
          <a:prstGeom prst="rect">
            <a:avLst/>
          </a:prstGeom>
          <a:noFill/>
        </p:spPr>
      </p:pic>
      <p:pic>
        <p:nvPicPr>
          <p:cNvPr id="25608" name="Picture 8" descr="https://tddomovoy.ru/upload/iblock/4e6/4e60211819efd9d02040b21aa4072d9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857760"/>
            <a:ext cx="1714512" cy="17145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14290"/>
            <a:ext cx="38045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smtClean="0"/>
              <a:t>Фарфоровая посуда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928670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Фарфоровая посуда — это белая прочная посуда, характеризующаяся удивительной лёгкостью и прозрачностью. Отличить посуду из фарфора от изделий из других видов керамики можно по чёткому продолжительному звону, который она издаёт при ударе.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82" name="Picture 6" descr="https://avatars.mds.yandex.net/get-marketpic/204557/market_vVEpuwO3JP7E9cTqvT83tA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929354" cy="4447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285728"/>
            <a:ext cx="366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/>
              <a:t>Чугунная посуда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000108"/>
            <a:ext cx="37861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Чугун — первый металл из которого человечество начало делать посуду в больших масштабах. Тем не менее, посуда из чугуна пользуется популярностью до сих пор. У чугуна очень высокая теплоёмкость, что позволяет посуде разогреваться до высоких температур а это необходимо когда речь идёт, например, о приготовлении блюд на гриле или выпечке блинов.</a:t>
            </a:r>
          </a:p>
          <a:p>
            <a:r>
              <a:rPr lang="ru-RU" dirty="0" smtClean="0"/>
              <a:t>Чугунную посуду можно разделить на посуду с покрытием и без него.</a:t>
            </a:r>
            <a:endParaRPr lang="ru-RU" dirty="0"/>
          </a:p>
        </p:txBody>
      </p:sp>
      <p:pic>
        <p:nvPicPr>
          <p:cNvPr id="23558" name="Picture 6" descr="https://avatars.mds.yandex.net/get-marketpic/1371803/market_y9Z-eh_iadxcugk9HfJDyg/or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143412"/>
            <a:ext cx="4071882" cy="2714588"/>
          </a:xfrm>
          <a:prstGeom prst="rect">
            <a:avLst/>
          </a:prstGeom>
          <a:noFill/>
        </p:spPr>
      </p:pic>
      <p:pic>
        <p:nvPicPr>
          <p:cNvPr id="23560" name="Picture 8" descr="https://im0-tub-ru.yandex.net/i?id=143f8f86b4f5c3b5a46d7cc2c3540d98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0"/>
            <a:ext cx="4846449" cy="4846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85728"/>
            <a:ext cx="5173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 smtClean="0"/>
              <a:t>Посуда для хозяйства </a:t>
            </a:r>
          </a:p>
        </p:txBody>
      </p:sp>
      <p:pic>
        <p:nvPicPr>
          <p:cNvPr id="29700" name="Picture 4" descr="https://bonvivant66.ru/uploadedFiles/eshopimages/big/sl_57331062b5405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00174"/>
            <a:ext cx="3524274" cy="264320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00100" y="1142984"/>
            <a:ext cx="1357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dirty="0" smtClean="0"/>
              <a:t>Бидо́н</a:t>
            </a:r>
            <a:endParaRPr lang="ru-RU" sz="2400" dirty="0"/>
          </a:p>
        </p:txBody>
      </p:sp>
      <p:pic>
        <p:nvPicPr>
          <p:cNvPr id="29708" name="Picture 12" descr="http://mir-clininga.ru/upload/iblock/11e/11eb2f14a824216806a57fd06712492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214422"/>
            <a:ext cx="2928958" cy="292895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929454" y="107154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Ведро </a:t>
            </a:r>
            <a:endParaRPr lang="ru-RU" sz="2000" dirty="0"/>
          </a:p>
        </p:txBody>
      </p:sp>
      <p:pic>
        <p:nvPicPr>
          <p:cNvPr id="29710" name="Picture 14" descr="https://im0-tub-ru.yandex.net/i?id=ee79cb119a503a420433a599a1d706e0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071942"/>
            <a:ext cx="4572032" cy="26132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57620" y="3571876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Банки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14422"/>
            <a:ext cx="7929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Столо́вый</a:t>
            </a:r>
            <a:r>
              <a:rPr lang="ru-RU" b="1" dirty="0" smtClean="0"/>
              <a:t> </a:t>
            </a:r>
            <a:r>
              <a:rPr lang="ru-RU" b="1" dirty="0" err="1" smtClean="0"/>
              <a:t>прибо́р</a:t>
            </a:r>
            <a:r>
              <a:rPr lang="ru-RU" dirty="0" smtClean="0"/>
              <a:t> — инструмент или набор инструментов изготавливается из пластмассы, дерева, алюминия, нержавеющей стали. </a:t>
            </a:r>
            <a:endParaRPr lang="ru-RU" dirty="0"/>
          </a:p>
        </p:txBody>
      </p:sp>
      <p:pic>
        <p:nvPicPr>
          <p:cNvPr id="1028" name="Picture 4" descr="https://domline.com.ua/image/cache/catalog/kuhonnye-nabory/Maestro_MR-1541-750x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4143372" cy="4143372"/>
          </a:xfrm>
          <a:prstGeom prst="rect">
            <a:avLst/>
          </a:prstGeom>
          <a:noFill/>
        </p:spPr>
      </p:pic>
      <p:pic>
        <p:nvPicPr>
          <p:cNvPr id="1030" name="Picture 6" descr="http://bugatti-russia.ru/photo.php?&amp;maxW=760&amp;maxH=760&amp;preview=EZ3U-057S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071678"/>
            <a:ext cx="4046517" cy="42148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28572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/>
              <a:t>Столовые приборы </a:t>
            </a:r>
            <a:endParaRPr lang="ru-RU" sz="36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5715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Основные столовые приборы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928670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-Это те приборы с помощью которых мы едим: вилка , ложка, нож.</a:t>
            </a:r>
            <a:endParaRPr lang="ru-RU" sz="2400" dirty="0"/>
          </a:p>
        </p:txBody>
      </p:sp>
      <p:pic>
        <p:nvPicPr>
          <p:cNvPr id="30724" name="Picture 4" descr="https://ds03.infourok.ru/uploads/ex/092f/0005394e-f7d52d4a/hello_html_1b01c6f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7703511" cy="4143404"/>
          </a:xfrm>
          <a:prstGeom prst="rect">
            <a:avLst/>
          </a:prstGeom>
          <a:noFill/>
        </p:spPr>
      </p:pic>
      <p:pic>
        <p:nvPicPr>
          <p:cNvPr id="30722" name="Picture 2" descr="https://im0-tub-ru.yandex.net/i?id=b725138abc7291be18f8899c4a51e739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857364"/>
            <a:ext cx="2786082" cy="4179123"/>
          </a:xfrm>
          <a:prstGeom prst="rect">
            <a:avLst/>
          </a:prstGeom>
          <a:noFill/>
        </p:spPr>
      </p:pic>
      <p:pic>
        <p:nvPicPr>
          <p:cNvPr id="30726" name="Picture 6" descr="https://im0-tub-ru.yandex.net/i?id=c469209ff1cb02a4e47082cb1d110d3d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857364"/>
            <a:ext cx="3096808" cy="4129077"/>
          </a:xfrm>
          <a:prstGeom prst="rect">
            <a:avLst/>
          </a:prstGeom>
          <a:noFill/>
        </p:spPr>
      </p:pic>
      <p:pic>
        <p:nvPicPr>
          <p:cNvPr id="30728" name="Picture 8" descr="http://www.bookin.org.ru/book/480293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-550700" y="2693784"/>
            <a:ext cx="4214842" cy="254200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-это те с помощью которых нарезают, раскладывают или перекладывают еду из общего блюда в тарелку  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/>
              <a:t>Вспомогательные столовые приборы </a:t>
            </a:r>
            <a:endParaRPr lang="ru-RU" sz="3600" i="1" dirty="0"/>
          </a:p>
        </p:txBody>
      </p:sp>
      <p:pic>
        <p:nvPicPr>
          <p:cNvPr id="29700" name="Picture 4" descr="http://ecx.images-amazon.com/images/I/51FudA-i%2B9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4429156" cy="4357718"/>
          </a:xfrm>
          <a:prstGeom prst="rect">
            <a:avLst/>
          </a:prstGeom>
          <a:noFill/>
        </p:spPr>
      </p:pic>
      <p:pic>
        <p:nvPicPr>
          <p:cNvPr id="29702" name="Picture 6" descr="https://images.ua.prom.st/857542016_w640_h640_kuhpr03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302673" y="2198129"/>
            <a:ext cx="5210705" cy="3671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Чтоб поужинать всем дружно,</a:t>
            </a:r>
            <a:br>
              <a:rPr lang="ru-RU" dirty="0" smtClean="0"/>
            </a:br>
            <a:r>
              <a:rPr lang="ru-RU" dirty="0" smtClean="0"/>
              <a:t>Что на стол поставить нужно?</a:t>
            </a:r>
            <a:br>
              <a:rPr lang="ru-RU" dirty="0" smtClean="0"/>
            </a:br>
            <a:r>
              <a:rPr lang="ru-RU" dirty="0" smtClean="0"/>
              <a:t>Глубокую иль мелкую</a:t>
            </a:r>
            <a:br>
              <a:rPr lang="ru-RU" dirty="0" smtClean="0"/>
            </a:br>
            <a:r>
              <a:rPr lang="ru-RU" dirty="0" smtClean="0"/>
              <a:t>Для еды 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43240" y="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/>
              <a:t>Загадки </a:t>
            </a:r>
            <a:endParaRPr lang="ru-RU" sz="2800" b="1" i="1" u="sng" dirty="0"/>
          </a:p>
        </p:txBody>
      </p:sp>
      <p:pic>
        <p:nvPicPr>
          <p:cNvPr id="31750" name="Picture 6" descr="https://avatars.mds.yandex.net/get-marketpic/466758/market_KP6qCNp8lrWdsnHXF2kTwg/ori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000240"/>
            <a:ext cx="3571900" cy="15686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43372" y="3571876"/>
            <a:ext cx="5429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Закипит — исходит паром,</a:t>
            </a:r>
            <a:br>
              <a:rPr lang="ru-RU" dirty="0" smtClean="0"/>
            </a:br>
            <a:r>
              <a:rPr lang="ru-RU" dirty="0" smtClean="0"/>
              <a:t>И свистит, и пышет жаром,</a:t>
            </a:r>
            <a:br>
              <a:rPr lang="ru-RU" dirty="0" smtClean="0"/>
            </a:br>
            <a:r>
              <a:rPr lang="ru-RU" dirty="0" smtClean="0"/>
              <a:t>Крышкой </a:t>
            </a:r>
            <a:r>
              <a:rPr lang="ru-RU" dirty="0" err="1" smtClean="0"/>
              <a:t>брякае</a:t>
            </a:r>
            <a:r>
              <a:rPr lang="ru-RU" dirty="0" smtClean="0"/>
              <a:t>, стучит.</a:t>
            </a:r>
            <a:br>
              <a:rPr lang="ru-RU" dirty="0" smtClean="0"/>
            </a:br>
            <a:r>
              <a:rPr lang="ru-RU" dirty="0" smtClean="0"/>
              <a:t>-Эй, сними меня! — кричит. </a:t>
            </a:r>
            <a:endParaRPr lang="ru-RU" dirty="0"/>
          </a:p>
        </p:txBody>
      </p:sp>
      <p:pic>
        <p:nvPicPr>
          <p:cNvPr id="31752" name="Picture 8" descr="http://kitchen-zone.ru/images/catalog/13532035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66" y="3786166"/>
            <a:ext cx="3071834" cy="307183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35718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 моей тарелке </a:t>
            </a:r>
            <a:br>
              <a:rPr lang="ru-RU" dirty="0" smtClean="0"/>
            </a:br>
            <a:r>
              <a:rPr lang="ru-RU" dirty="0" smtClean="0"/>
              <a:t>Лодочка плывёт.</a:t>
            </a:r>
            <a:br>
              <a:rPr lang="ru-RU" dirty="0" smtClean="0"/>
            </a:br>
            <a:r>
              <a:rPr lang="ru-RU" dirty="0" smtClean="0"/>
              <a:t>Лодочку с едою </a:t>
            </a:r>
            <a:br>
              <a:rPr lang="ru-RU" dirty="0" smtClean="0"/>
            </a:br>
            <a:r>
              <a:rPr lang="ru-RU" dirty="0" smtClean="0"/>
              <a:t>Отправляю в рот</a:t>
            </a:r>
            <a:endParaRPr lang="ru-RU" dirty="0"/>
          </a:p>
        </p:txBody>
      </p:sp>
      <p:pic>
        <p:nvPicPr>
          <p:cNvPr id="31754" name="Picture 10" descr="https://www.vsevse.ru/photo_item/153/photo_large/photo121891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3314"/>
            <a:ext cx="4508816" cy="30035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72000" y="9286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Если хорошо заточен,</a:t>
            </a:r>
            <a:br>
              <a:rPr lang="ru-RU" dirty="0" smtClean="0"/>
            </a:br>
            <a:r>
              <a:rPr lang="ru-RU" dirty="0" smtClean="0"/>
              <a:t>Все легко он режет очень –</a:t>
            </a:r>
            <a:br>
              <a:rPr lang="ru-RU" dirty="0" smtClean="0"/>
            </a:br>
            <a:r>
              <a:rPr lang="ru-RU" dirty="0" smtClean="0"/>
              <a:t>Хлеб, картошку, свеклу, мясо,</a:t>
            </a:r>
            <a:br>
              <a:rPr lang="ru-RU" dirty="0" smtClean="0"/>
            </a:br>
            <a:r>
              <a:rPr lang="ru-RU" dirty="0" smtClean="0"/>
              <a:t>Рыбу, яблоки и масло. </a:t>
            </a:r>
            <a:endParaRPr lang="ru-RU" dirty="0"/>
          </a:p>
        </p:txBody>
      </p:sp>
      <p:pic>
        <p:nvPicPr>
          <p:cNvPr id="31756" name="Picture 12" descr="http://cdn.e96.ru/assets/images/catalog/kitchen_appliance/nozhi/386173/386173_66129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51431">
            <a:off x="5447477" y="1420040"/>
            <a:ext cx="2987665" cy="2610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85982" y="285728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Актуальность 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071678"/>
            <a:ext cx="7715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/>
              <a:t>Дети, узнав о разных предметах посуды, </a:t>
            </a:r>
            <a:r>
              <a:rPr lang="ru-RU" sz="2000" i="1" dirty="0" smtClean="0"/>
              <a:t>проявят к  </a:t>
            </a:r>
            <a:r>
              <a:rPr lang="ru-RU" sz="2000" i="1" dirty="0" smtClean="0"/>
              <a:t>ней интерес. Предполагается, что, расширив и систематизировав знания детей о видах </a:t>
            </a:r>
            <a:r>
              <a:rPr lang="ru-RU" sz="2000" i="1" dirty="0" smtClean="0"/>
              <a:t>посуды</a:t>
            </a:r>
            <a:r>
              <a:rPr lang="ru-RU" sz="2000" i="1" dirty="0" smtClean="0"/>
              <a:t>, о материалах, из которых она </a:t>
            </a:r>
            <a:r>
              <a:rPr lang="ru-RU" sz="2000" i="1" dirty="0" smtClean="0"/>
              <a:t>сделана мы </a:t>
            </a:r>
            <a:r>
              <a:rPr lang="ru-RU" sz="2000" i="1" dirty="0" smtClean="0"/>
              <a:t>будем способствовать их всестороннему развитию. Творческие задания </a:t>
            </a:r>
            <a:r>
              <a:rPr lang="ru-RU" sz="2000" i="1" dirty="0" smtClean="0"/>
              <a:t>будут </a:t>
            </a:r>
            <a:r>
              <a:rPr lang="ru-RU" sz="2000" i="1" dirty="0" smtClean="0"/>
              <a:t>стимулировать потребность детей в самореализации, творческой деятельности, сблизят их с </a:t>
            </a:r>
            <a:r>
              <a:rPr lang="ru-RU" sz="2000" i="1" dirty="0" smtClean="0"/>
              <a:t> </a:t>
            </a:r>
            <a:r>
              <a:rPr lang="ru-RU" sz="2000" i="1" dirty="0" smtClean="0"/>
              <a:t>сверстниками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85728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ИГРА «</a:t>
            </a:r>
            <a:r>
              <a:rPr lang="ru-RU" sz="3200" i="1" u="sng" dirty="0" smtClean="0"/>
              <a:t>Из чего сделана посуда»? </a:t>
            </a:r>
            <a:endParaRPr lang="ru-RU" sz="3200" i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85860"/>
            <a:ext cx="50720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Ложка из дерева – деревянная…</a:t>
            </a:r>
          </a:p>
          <a:p>
            <a:r>
              <a:rPr lang="ru-RU" sz="2400" dirty="0" smtClean="0"/>
              <a:t>Чашка из фарфора – </a:t>
            </a:r>
          </a:p>
          <a:p>
            <a:r>
              <a:rPr lang="ru-RU" sz="2400" dirty="0" smtClean="0"/>
              <a:t>Терка из металла – </a:t>
            </a:r>
          </a:p>
          <a:p>
            <a:r>
              <a:rPr lang="ru-RU" sz="2400" dirty="0" smtClean="0"/>
              <a:t>Графин из стекла – </a:t>
            </a:r>
          </a:p>
          <a:p>
            <a:r>
              <a:rPr lang="ru-RU" sz="2400" dirty="0" smtClean="0"/>
              <a:t>Контейнер  из пластмассы –</a:t>
            </a:r>
          </a:p>
          <a:p>
            <a:r>
              <a:rPr lang="ru-RU" sz="2400" dirty="0" smtClean="0"/>
              <a:t>Сковорода из чугуна –</a:t>
            </a:r>
          </a:p>
          <a:p>
            <a:r>
              <a:rPr lang="ru-RU" sz="2400" dirty="0" smtClean="0"/>
              <a:t>Миска из глины –</a:t>
            </a:r>
          </a:p>
        </p:txBody>
      </p:sp>
      <p:pic>
        <p:nvPicPr>
          <p:cNvPr id="32770" name="Picture 2" descr="http://img0.liveinternet.ru/images/attach/c/7/96/92/96092520_6121476_15ac69d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714356"/>
            <a:ext cx="5484593" cy="3643338"/>
          </a:xfrm>
          <a:prstGeom prst="rect">
            <a:avLst/>
          </a:prstGeom>
          <a:noFill/>
        </p:spPr>
      </p:pic>
      <p:pic>
        <p:nvPicPr>
          <p:cNvPr id="32772" name="Picture 4" descr="https://mmedia.ozone.ru/multimedia/101264813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340330" flipV="1">
            <a:off x="5830609" y="3678197"/>
            <a:ext cx="2897898" cy="3000026"/>
          </a:xfrm>
          <a:prstGeom prst="rect">
            <a:avLst/>
          </a:prstGeom>
          <a:noFill/>
        </p:spPr>
      </p:pic>
      <p:pic>
        <p:nvPicPr>
          <p:cNvPr id="32776" name="Picture 8" descr="http://www.posudamira.ru/UserFiles/Image/akcia-top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28726" y="4000504"/>
            <a:ext cx="7358082" cy="248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85728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Что лишнее? </a:t>
            </a:r>
            <a:endParaRPr lang="ru-RU" sz="4400" i="1" dirty="0"/>
          </a:p>
        </p:txBody>
      </p:sp>
      <p:pic>
        <p:nvPicPr>
          <p:cNvPr id="1026" name="Picture 2" descr="https://im0-tub-ru.yandex.net/i?id=f4c8be5cc3e99497acc51ccfb195a22d-l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2844" y="1285860"/>
            <a:ext cx="2000264" cy="2000264"/>
          </a:xfrm>
          <a:prstGeom prst="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pic>
        <p:nvPicPr>
          <p:cNvPr id="1036" name="Picture 12" descr="https://odezhda-master.ru/images/catalog_4/573c83a80e02f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428736"/>
            <a:ext cx="2500330" cy="1821923"/>
          </a:xfrm>
          <a:prstGeom prst="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pic>
        <p:nvPicPr>
          <p:cNvPr id="1038" name="Picture 14" descr="http://home.big-discounts.ru/img/products/22821-nozh-uzbekskij-metallist-mt-50-grab-stal-95h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6910065" y="1376687"/>
            <a:ext cx="2324793" cy="1428760"/>
          </a:xfrm>
          <a:prstGeom prst="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pic>
        <p:nvPicPr>
          <p:cNvPr id="1042" name="Picture 18" descr="https://tddomovoy.ru/upload/iblock/4b6/4b62316a756980e0aaff6554114b5d4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FFF"/>
              </a:clrFrom>
              <a:clrTo>
                <a:srgbClr val="FD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000108"/>
            <a:ext cx="2700294" cy="2700294"/>
          </a:xfrm>
          <a:prstGeom prst="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pic>
        <p:nvPicPr>
          <p:cNvPr id="1044" name="Picture 20" descr="https://ozon-st.cdn.ngenix.net/multimedia/102146661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500570"/>
            <a:ext cx="2214578" cy="1679389"/>
          </a:xfrm>
          <a:prstGeom prst="rect">
            <a:avLst/>
          </a:prstGeom>
          <a:noFill/>
        </p:spPr>
      </p:pic>
      <p:pic>
        <p:nvPicPr>
          <p:cNvPr id="15" name="Picture 6" descr="https://farfor-classic.ru/uploads/catalog_img/99303701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357694"/>
            <a:ext cx="2285984" cy="2285985"/>
          </a:xfrm>
          <a:prstGeom prst="rect">
            <a:avLst/>
          </a:prstGeom>
          <a:noFill/>
        </p:spPr>
      </p:pic>
      <p:pic>
        <p:nvPicPr>
          <p:cNvPr id="16" name="Picture 8" descr="https://eco-skovoroda.ru/upload/iblock/2a9/DSC_0529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2285984" y="4643446"/>
            <a:ext cx="3013682" cy="1653506"/>
          </a:xfrm>
          <a:prstGeom prst="rect">
            <a:avLst/>
          </a:prstGeom>
          <a:noFill/>
        </p:spPr>
      </p:pic>
      <p:pic>
        <p:nvPicPr>
          <p:cNvPr id="17" name="Picture 2" descr="https://ds04.infourok.ru/uploads/ex/0e41/0001a868-73f4a1b2/hello_html_4ebcd3ce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4214818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ta-emigrantka.ru/wp-content/uploads/2017/12/menz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5857916" cy="5857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9" name="Rectangle 5"/>
          <p:cNvSpPr>
            <a:spLocks noGrp="1" noChangeArrowheads="1"/>
          </p:cNvSpPr>
          <p:nvPr>
            <p:ph type="title"/>
          </p:nvPr>
        </p:nvSpPr>
        <p:spPr>
          <a:xfrm>
            <a:off x="571472" y="857232"/>
            <a:ext cx="8229600" cy="565150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solidFill>
                  <a:schemeClr val="tx1"/>
                </a:solidFill>
              </a:rPr>
              <a:t>Задачи:</a:t>
            </a:r>
          </a:p>
        </p:txBody>
      </p:sp>
      <p:pic>
        <p:nvPicPr>
          <p:cNvPr id="4098" name="Picture 2" descr="https://mmedia.ozone.ru/multimedia/101480128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871920"/>
            <a:ext cx="3963823" cy="29860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500174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Образовательные: </a:t>
            </a:r>
            <a:endParaRPr lang="ru-RU" u="sng" dirty="0" smtClean="0"/>
          </a:p>
          <a:p>
            <a:r>
              <a:rPr lang="ru-RU" dirty="0" smtClean="0"/>
              <a:t>Закреплять </a:t>
            </a:r>
            <a:r>
              <a:rPr lang="ru-RU" dirty="0" smtClean="0"/>
              <a:t>представления о посуде, ее многообразии и назначении. </a:t>
            </a:r>
            <a:endParaRPr lang="ru-RU" dirty="0" smtClean="0"/>
          </a:p>
          <a:p>
            <a:r>
              <a:rPr lang="ru-RU" u="sng" dirty="0" smtClean="0"/>
              <a:t>Развивающие: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Расширять словарный запас. Учить детей в образовании имён прилагательных от имён существительных и дать понятие о материалах, из которых изготавливают предметы </a:t>
            </a:r>
            <a:r>
              <a:rPr lang="ru-RU" dirty="0" smtClean="0"/>
              <a:t>посуды; </a:t>
            </a:r>
          </a:p>
          <a:p>
            <a:r>
              <a:rPr lang="ru-RU" u="sng" dirty="0" smtClean="0"/>
              <a:t>Воспитательные</a:t>
            </a:r>
            <a:r>
              <a:rPr lang="ru-RU" u="sng" dirty="0" smtClean="0"/>
              <a:t>: </a:t>
            </a:r>
          </a:p>
          <a:p>
            <a:r>
              <a:rPr lang="ru-RU" dirty="0" smtClean="0"/>
              <a:t>Воспитывать </a:t>
            </a:r>
            <a:r>
              <a:rPr lang="ru-RU" dirty="0" smtClean="0"/>
              <a:t>умение внимательно слушать короткие рассказы своих товарищей по теме. 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Виды посуды: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785818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1.По назначению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Для приготовления пищи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Для сервировки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Для хранения пищи </a:t>
            </a:r>
          </a:p>
          <a:p>
            <a:r>
              <a:rPr lang="ru-RU" sz="2800" dirty="0" smtClean="0"/>
              <a:t>2.По материалам изготовления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Стеклянная посуда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Глиняная  посуда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Фарфоровая посуда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Чугунная посуда</a:t>
            </a:r>
          </a:p>
          <a:p>
            <a:r>
              <a:rPr lang="ru-RU" sz="2800" dirty="0" smtClean="0"/>
              <a:t>3.Посуда для хозяйства </a:t>
            </a:r>
          </a:p>
          <a:p>
            <a:r>
              <a:rPr lang="ru-RU" sz="2800" dirty="0" smtClean="0"/>
              <a:t>4.Столовые приборы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Основные столовые приборы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Вспомогательные столовые приборы </a:t>
            </a:r>
          </a:p>
          <a:p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/>
          </a:p>
        </p:txBody>
      </p:sp>
      <p:pic>
        <p:nvPicPr>
          <p:cNvPr id="3074" name="Picture 2" descr="https://ds04.infourok.ru/uploads/ex/0e41/0001a868-73f4a1b2/hello_html_4ebcd3c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500306"/>
            <a:ext cx="4714908" cy="3536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Посуда</a:t>
            </a:r>
            <a:r>
              <a:rPr lang="ru-RU" sz="2400" dirty="0" smtClean="0"/>
              <a:t> —это название предметов , используемых для приготовления, приёма и хранения пищи</a:t>
            </a:r>
            <a:endParaRPr lang="ru-RU" sz="2400" dirty="0"/>
          </a:p>
        </p:txBody>
      </p:sp>
      <p:pic>
        <p:nvPicPr>
          <p:cNvPr id="3" name="Picture 4" descr="https://ozon-st.cdn.ngenix.net/multimedia/100993374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285992"/>
            <a:ext cx="4286280" cy="32147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2066" y="1857364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Я сейчас готовить буду.</a:t>
            </a:r>
            <a:br>
              <a:rPr lang="ru-RU" dirty="0" smtClean="0"/>
            </a:br>
            <a:r>
              <a:rPr lang="ru-RU" dirty="0" smtClean="0"/>
              <a:t>Соберу на стол  посуду.</a:t>
            </a:r>
            <a:br>
              <a:rPr lang="ru-RU" dirty="0" smtClean="0"/>
            </a:br>
            <a:r>
              <a:rPr lang="ru-RU" dirty="0" smtClean="0"/>
              <a:t>Вот,  КАСТРЮЛЯ,  ПОВАРЁШКА,</a:t>
            </a:r>
            <a:br>
              <a:rPr lang="ru-RU" dirty="0" smtClean="0"/>
            </a:br>
            <a:r>
              <a:rPr lang="ru-RU" dirty="0" smtClean="0"/>
              <a:t>СКОВОРОДКА,  ВИЛКА,  ЛОЖКА.</a:t>
            </a:r>
            <a:br>
              <a:rPr lang="ru-RU" dirty="0" smtClean="0"/>
            </a:br>
            <a:r>
              <a:rPr lang="ru-RU" dirty="0" smtClean="0"/>
              <a:t>Небольшой столовый  НОЖИК</a:t>
            </a:r>
            <a:br>
              <a:rPr lang="ru-RU" dirty="0" smtClean="0"/>
            </a:br>
            <a:r>
              <a:rPr lang="ru-RU" dirty="0" smtClean="0"/>
              <a:t>Мне понадобится тоже.</a:t>
            </a:r>
            <a:br>
              <a:rPr lang="ru-RU" dirty="0" smtClean="0"/>
            </a:br>
            <a:r>
              <a:rPr lang="ru-RU" dirty="0" smtClean="0"/>
              <a:t>Вот, с узорами  ТАРЕЛКИ,</a:t>
            </a:r>
            <a:br>
              <a:rPr lang="ru-RU" dirty="0" smtClean="0"/>
            </a:br>
            <a:r>
              <a:rPr lang="ru-RU" dirty="0" smtClean="0"/>
              <a:t>ЧАШКА  с  БЛЮДЦЕМ  на салфетке.</a:t>
            </a:r>
            <a:br>
              <a:rPr lang="ru-RU" dirty="0" smtClean="0"/>
            </a:br>
            <a:r>
              <a:rPr lang="ru-RU" dirty="0" smtClean="0"/>
              <a:t>И, конечно, неслучайно </a:t>
            </a:r>
            <a:br>
              <a:rPr lang="ru-RU" dirty="0" smtClean="0"/>
            </a:br>
            <a:r>
              <a:rPr lang="ru-RU" dirty="0" smtClean="0"/>
              <a:t>На плите дымится  ЧАЙНИК -</a:t>
            </a:r>
            <a:br>
              <a:rPr lang="ru-RU" dirty="0" smtClean="0"/>
            </a:br>
            <a:r>
              <a:rPr lang="ru-RU" dirty="0" smtClean="0"/>
              <a:t>Кукол чай пить усажу,</a:t>
            </a:r>
            <a:br>
              <a:rPr lang="ru-RU" dirty="0" smtClean="0"/>
            </a:br>
            <a:r>
              <a:rPr lang="ru-RU" sz="2400" b="1" i="1" dirty="0" smtClean="0">
                <a:solidFill>
                  <a:srgbClr val="FF0000"/>
                </a:solidFill>
              </a:rPr>
              <a:t>О  ПОСУДЕ  расскажу.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(Е. Николаева)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0"/>
            <a:ext cx="9001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/>
              <a:t>По   назначению </a:t>
            </a:r>
            <a:endParaRPr lang="ru-RU" sz="3600" b="1" i="1" u="sng" dirty="0"/>
          </a:p>
        </p:txBody>
      </p:sp>
      <p:pic>
        <p:nvPicPr>
          <p:cNvPr id="11272" name="Picture 8" descr="http://gidkuhni.ru/uploads/posts/2015-03/1425306567_vybor-posudy-dlya-steklokeramicheskoy-pl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000372"/>
            <a:ext cx="4786346" cy="3589759"/>
          </a:xfrm>
          <a:prstGeom prst="rect">
            <a:avLst/>
          </a:prstGeom>
          <a:noFill/>
        </p:spPr>
      </p:pic>
      <p:pic>
        <p:nvPicPr>
          <p:cNvPr id="11270" name="Picture 6" descr="http://wlooks.ru/images/article/orig/2018/02/servirovka-prazdnichnogo-stola-krasivye-idei-dlya-doma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4667251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Для приготовления пищи(кухонная посуда) </a:t>
            </a:r>
            <a:endParaRPr lang="ru-RU" sz="28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71546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представителями этой категории мы ежедневно встречаемся на кухне  —это: </a:t>
            </a:r>
            <a:endParaRPr lang="ru-RU" dirty="0"/>
          </a:p>
        </p:txBody>
      </p:sp>
      <p:pic>
        <p:nvPicPr>
          <p:cNvPr id="21508" name="Picture 4" descr="https://get.pxhere.com/photo/pan-cook-wok-frying-pan-sear-cookware-and-bakeware-9189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000240"/>
            <a:ext cx="4143404" cy="275196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164305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Сковорода́</a:t>
            </a:r>
            <a:r>
              <a:rPr lang="ru-RU" dirty="0" smtClean="0"/>
              <a:t> — </a:t>
            </a:r>
            <a:r>
              <a:rPr lang="ru-RU" sz="1600" dirty="0" smtClean="0"/>
              <a:t>приспособление для жарки пищи. Имеет, как правило, круглую форму. Может быть без ручек, с одной ручкой или с двумя ручками.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1571612"/>
            <a:ext cx="442917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Кастрю́ля</a:t>
            </a:r>
            <a:r>
              <a:rPr lang="ru-RU" dirty="0" smtClean="0"/>
              <a:t> — </a:t>
            </a:r>
            <a:r>
              <a:rPr lang="ru-RU" sz="1600" dirty="0" smtClean="0"/>
              <a:t>ёмкость для приготовления пищи методом варки. </a:t>
            </a:r>
            <a:endParaRPr lang="ru-RU" sz="1600" dirty="0"/>
          </a:p>
        </p:txBody>
      </p:sp>
      <p:pic>
        <p:nvPicPr>
          <p:cNvPr id="21510" name="Picture 6" descr="https://im0-tub-ru.yandex.net/i?id=68a76937483114f44b98690b55868ece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071678"/>
            <a:ext cx="2786082" cy="2090998"/>
          </a:xfrm>
          <a:prstGeom prst="rect">
            <a:avLst/>
          </a:prstGeom>
          <a:noFill/>
        </p:spPr>
      </p:pic>
      <p:pic>
        <p:nvPicPr>
          <p:cNvPr id="21512" name="Picture 8" descr="http://profposuda.ru/offers_images_vectra/Silampos/632123BM1116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429132"/>
            <a:ext cx="4317160" cy="271464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14612" y="4071942"/>
            <a:ext cx="40005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Ковшик</a:t>
            </a:r>
            <a:r>
              <a:rPr lang="ru-RU" dirty="0" smtClean="0"/>
              <a:t> — </a:t>
            </a:r>
            <a:r>
              <a:rPr lang="ru-RU" sz="1600" dirty="0" smtClean="0"/>
              <a:t>ёмкость, предназначенная для питья и подачи напитков на стол, зачерпывания и переливания жидкостей, пересыпания сыпучих продуктов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0"/>
            <a:ext cx="72069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/>
              <a:t>Для сервировки(столовая посуда)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07154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эту категорию входит всё то, что мы регулярно видим на обеденном столе тарелки, чашки, кружки  </a:t>
            </a:r>
            <a:endParaRPr lang="ru-RU" dirty="0"/>
          </a:p>
        </p:txBody>
      </p:sp>
      <p:pic>
        <p:nvPicPr>
          <p:cNvPr id="20484" name="Picture 4" descr="https://st03.kakprosto.ru/images/article/2014/5/15/1_5374c420a29905374c420a29c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763522" cy="4509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4"/>
            <a:ext cx="7929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этой категории можно отнести контейнеры для хранения пищи.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857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i="1" dirty="0" smtClean="0"/>
              <a:t>Для хранения пищи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https://avatars.mds.yandex.net/get-marketpic/236318/market_0pfayko-Tp3ppVZpRNdw3A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4500594" cy="4500594"/>
          </a:xfrm>
          <a:prstGeom prst="rect">
            <a:avLst/>
          </a:prstGeom>
          <a:noFill/>
        </p:spPr>
      </p:pic>
      <p:pic>
        <p:nvPicPr>
          <p:cNvPr id="19460" name="Picture 4" descr="https://fissman-group.ru/upload/iblock/f55/f555c1aa06d1f49013e89026b6792e3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976" y="1500174"/>
            <a:ext cx="3429024" cy="342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64" name="Picture 8" descr="https://avatars.mds.yandex.net/get-marketpic/1063985/market_13QwFxN_0MNras_aV21buw/ori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429132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8">
      <a:dk1>
        <a:sysClr val="windowText" lastClr="000000"/>
      </a:dk1>
      <a:lt1>
        <a:srgbClr val="000000"/>
      </a:lt1>
      <a:dk2>
        <a:srgbClr val="C3DFE9"/>
      </a:dk2>
      <a:lt2>
        <a:srgbClr val="C9C2D1"/>
      </a:lt2>
      <a:accent1>
        <a:srgbClr val="A3CEDD"/>
      </a:accent1>
      <a:accent2>
        <a:srgbClr val="E1D5A3"/>
      </a:accent2>
      <a:accent3>
        <a:srgbClr val="E1EFF4"/>
      </a:accent3>
      <a:accent4>
        <a:srgbClr val="C3DFE9"/>
      </a:accent4>
      <a:accent5>
        <a:srgbClr val="7E6BC9"/>
      </a:accent5>
      <a:accent6>
        <a:srgbClr val="A3CEDD"/>
      </a:accent6>
      <a:hlink>
        <a:srgbClr val="A3CEDD"/>
      </a:hlink>
      <a:folHlink>
        <a:srgbClr val="A3CEDD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1551</TotalTime>
  <Words>394</Words>
  <PresentationFormat>Экран (4:3)</PresentationFormat>
  <Paragraphs>76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Литейная</vt:lpstr>
      <vt:lpstr>Слайд 1</vt:lpstr>
      <vt:lpstr>Актуальность </vt:lpstr>
      <vt:lpstr>Задачи: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Виктоия</dc:creator>
  <cp:lastModifiedBy>Виктоия</cp:lastModifiedBy>
  <cp:revision>75</cp:revision>
  <dcterms:created xsi:type="dcterms:W3CDTF">2018-09-30T15:10:31Z</dcterms:created>
  <dcterms:modified xsi:type="dcterms:W3CDTF">2018-10-08T18:57:22Z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1161432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