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71" r:id="rId7"/>
    <p:sldId id="272" r:id="rId8"/>
    <p:sldId id="273" r:id="rId9"/>
    <p:sldId id="262" r:id="rId10"/>
    <p:sldId id="263" r:id="rId11"/>
    <p:sldId id="264" r:id="rId12"/>
    <p:sldId id="265" r:id="rId13"/>
    <p:sldId id="274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Word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0405122970739809E-2"/>
          <c:y val="7.7907893671881334E-2"/>
          <c:w val="0.77809623797025351"/>
          <c:h val="0.79822506561679785"/>
        </c:manualLayout>
      </c:layout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Лист1!$A$4:$A$6</c:f>
              <c:strCache>
                <c:ptCount val="3"/>
                <c:pt idx="0">
                  <c:v>нравятся</c:v>
                </c:pt>
                <c:pt idx="1">
                  <c:v>нравятся выборочно</c:v>
                </c:pt>
                <c:pt idx="2">
                  <c:v>не нравятся</c:v>
                </c:pt>
              </c:strCache>
            </c:strRef>
          </c:cat>
          <c:val>
            <c:numRef>
              <c:f>Лист1!$B$4:$B$6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axId val="130331776"/>
        <c:axId val="130333312"/>
      </c:barChart>
      <c:catAx>
        <c:axId val="13033177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333312"/>
        <c:crosses val="autoZero"/>
        <c:auto val="1"/>
        <c:lblAlgn val="ctr"/>
        <c:lblOffset val="100"/>
      </c:catAx>
      <c:valAx>
        <c:axId val="130333312"/>
        <c:scaling>
          <c:orientation val="minMax"/>
        </c:scaling>
        <c:axPos val="l"/>
        <c:majorGridlines/>
        <c:numFmt formatCode="General" sourceLinked="1"/>
        <c:tickLblPos val="nextTo"/>
        <c:crossAx val="130331776"/>
        <c:crosses val="autoZero"/>
        <c:crossBetween val="between"/>
      </c:valAx>
    </c:plotArea>
    <c:plotVisOnly val="1"/>
  </c:chart>
  <c:txPr>
    <a:bodyPr/>
    <a:lstStyle/>
    <a:p>
      <a:pPr>
        <a:defRPr sz="1800" baseline="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'[Диаграмма в Microsoft Office Word]Лист1'!$B$10:$B$12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'[Диаграмма в Microsoft Office Word]Лист1'!$C$10:$C$12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axId val="130431232"/>
        <c:axId val="130441216"/>
      </c:barChart>
      <c:catAx>
        <c:axId val="13043123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441216"/>
        <c:crosses val="autoZero"/>
        <c:auto val="1"/>
        <c:lblAlgn val="ctr"/>
        <c:lblOffset val="100"/>
      </c:catAx>
      <c:valAx>
        <c:axId val="130441216"/>
        <c:scaling>
          <c:orientation val="minMax"/>
        </c:scaling>
        <c:axPos val="l"/>
        <c:majorGridlines/>
        <c:numFmt formatCode="General" sourceLinked="1"/>
        <c:tickLblPos val="nextTo"/>
        <c:crossAx val="13043123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Лист1!$C$30:$C$33</c:f>
              <c:strCache>
                <c:ptCount val="4"/>
                <c:pt idx="0">
                  <c:v>ответственность</c:v>
                </c:pt>
                <c:pt idx="1">
                  <c:v>самоусовершенствования</c:v>
                </c:pt>
                <c:pt idx="2">
                  <c:v>благополучия</c:v>
                </c:pt>
                <c:pt idx="3">
                  <c:v>все плохо</c:v>
                </c:pt>
              </c:strCache>
            </c:strRef>
          </c:cat>
          <c:val>
            <c:numRef>
              <c:f>Лист1!$D$30:$D$33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axId val="130448768"/>
        <c:axId val="130471040"/>
      </c:barChart>
      <c:catAx>
        <c:axId val="13044876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471040"/>
        <c:crosses val="autoZero"/>
        <c:auto val="1"/>
        <c:lblAlgn val="ctr"/>
        <c:lblOffset val="100"/>
      </c:catAx>
      <c:valAx>
        <c:axId val="130471040"/>
        <c:scaling>
          <c:orientation val="minMax"/>
        </c:scaling>
        <c:axPos val="l"/>
        <c:majorGridlines/>
        <c:numFmt formatCode="General" sourceLinked="1"/>
        <c:tickLblPos val="nextTo"/>
        <c:crossAx val="13044876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DF06155-3BE9-45AF-A158-4557DFD2CF3C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249494B-E485-4F4C-8919-4F1759890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3"/>
            <a:ext cx="8472518" cy="9847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«Измайловская школа»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437112"/>
            <a:ext cx="2952736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ученица 7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Богоманова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Зарина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Ефименко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Е.Н.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628800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Социальный проект на тему</a:t>
            </a:r>
            <a:b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«Психологический климат </a:t>
            </a:r>
            <a:b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межличностные отношения в </a:t>
            </a:r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классе»</a:t>
            </a:r>
            <a:endParaRPr lang="ru-RU" sz="3200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программы  «Мой родной класс» </a:t>
            </a:r>
            <a:b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её реализация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5013176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u="sng" dirty="0" smtClean="0"/>
              <a:t> </a:t>
            </a:r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Цель программы: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благоприятного социально-психологического климата в 7 классе, сплочение и развитие классного коллектива, создание развивающей среды обучающихся.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определение уровня сплочённости класса и его психологической атмосферы;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- проведение мероприятий, направленных на сплочение коллектива;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определение влияния личности педагогов и классного руководителя на социально-психологический климат в 7 классе.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Срок реализации: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200" dirty="0" smtClean="0">
                <a:latin typeface="Times New Roman" pitchFamily="18" charset="0"/>
                <a:cs typeface="Times New Roman" pitchFamily="18" charset="0"/>
              </a:rPr>
              <a:t>I-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полугодие 2024 года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6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Планируемые результаты реализации программы «Мой родной класс»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429766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Будут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пересмотрены ценностные отношения в классе;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будут соблюдены нормы справедливого и уважительного отношения;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повысится уровень коммуникативной культуры обучающихся;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станет меньше конфликтных ситуаций;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повысится уровень сплочённости, что положительно скажется на  эффективности совместной деятельности (учебной и досуговой).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42400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dirty="0" smtClean="0"/>
              <a:t>Я уверена, что данная программа поможет создать в нашем классе благоприятный психологический климат и мы станем действительно дружной, сплочённой командой.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dirty="0" smtClean="0"/>
              <a:t>Надо отметить, что создать действительно благоприятный СПК без помощи классного руководителя, педагога- психолога, помощи всех обучающихся класса невозможно.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dirty="0" smtClean="0"/>
              <a:t>Мне было интересно работать над проектом и готовить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200" dirty="0" smtClean="0"/>
              <a:t>буклеты, памятки и газеты для учащихся школы. 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Василькова Ю.В., Василькова Т.А. Социальная педагогика: Курс лекций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Возрастная и педагогическая психология под редакцией М.В. Матюхина и Т.С. Михальчук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Практическая психология под редакцией Е.И. Рогова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Психологический словарь/ под ред. В.В. Давыдова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Интернет ресурсы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doklad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view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3"/>
            <a:ext cx="8472518" cy="9847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«Измайловская школа»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437112"/>
            <a:ext cx="2952736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ученица 7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Богоманова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Зарина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Ефименко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Е.Н.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628800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Социальный проект на тему</a:t>
            </a:r>
            <a:b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«Психологический климат </a:t>
            </a:r>
            <a:b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межличностные отношения в классе</a:t>
            </a:r>
            <a:endParaRPr lang="ru-RU" sz="3200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11256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 способствовать улучшению социально-психологического климата (СПК) в классе посредством внедрения специально разработанной программы.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изучить теоретическую информацию по теме проекта, дать значение основных терминов;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выделить признаки благоприятного и неблагоприятного СПК, а также факторы, определяющие социально-психологический климат в коллективе;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разработать и внедрить программу «Мой родной класс» по формированию благоприятного СПК (совместно с классным руководителем и педагогом - психологом);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разработать комплекс наглядных пособий для обучающихся, направленных на укрепление благоприятного психологического климата в классе, разместить их на стенде школы.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формирования </a:t>
            </a:r>
            <a:b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нравственно-психологического климата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32511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классный час;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беседа;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диспут по вопросам морали;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участие в конкурсах;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выполнение общественных поручений;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упражнения и игры.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формирования </a:t>
            </a:r>
            <a:b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нравственно-психологического климата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532888"/>
            <a:ext cx="8229600" cy="43251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метод игровых ситуаций;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методы стимулирования;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методы взаимодействия на эмоциональную сферу;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методы воспитывающих ситуаций;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методы дилемм.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88229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изучения социально-психологического климата в классе применяла следующие методики: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анкета «Мой класс»;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анкета «Сплочённость класса»;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анкета для определения состояния психологического климата в классе (Федоренко Л.Г.);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наблюдение;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тест «Мой класс»;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мнение одноклассников.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Результаты проведенных в 7 классе исследований.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35824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Анкетирование  «Мой класс»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301038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«Сплоченность класса»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714488"/>
          <a:ext cx="844391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58204" cy="1924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«Определение уровня познавательной мотивации обучения»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Мною сделаны следующие выводы: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49424"/>
            <a:ext cx="8496944" cy="432511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 классе в целом преобладает недостаточно благоприятный СПК;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существует словесное выражение негативного отношения к процессу взаимодействия с отдельными учениками;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недоброжелательные улыбки, смех, обидные слова в адрес некоторых одноклассников;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отрицательная оценка ситуаций.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400</TotalTime>
  <Words>601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Муниципальное общеобразовательное учреждение  «Измайловская школа» </vt:lpstr>
      <vt:lpstr>Цель и задачи проекта</vt:lpstr>
      <vt:lpstr>Формы формирования  нравственно-психологического климата</vt:lpstr>
      <vt:lpstr>Методы формирования  нравственно-психологического климата</vt:lpstr>
      <vt:lpstr>Практическая часть</vt:lpstr>
      <vt:lpstr>Анкетирование  «Мой класс»</vt:lpstr>
      <vt:lpstr>Тест «Сплоченность класса»</vt:lpstr>
      <vt:lpstr> «Определение уровня познавательной мотивации обучения»</vt:lpstr>
      <vt:lpstr>Мною сделаны следующие выводы:</vt:lpstr>
      <vt:lpstr>Создание программы  «Мой родной класс»  и её реализация</vt:lpstr>
      <vt:lpstr>Планируемые результаты реализации программы «Мой родной класс»</vt:lpstr>
      <vt:lpstr>Заключение </vt:lpstr>
      <vt:lpstr>Список использованной литературы</vt:lpstr>
      <vt:lpstr>Муниципальное общеобразовательное учреждение  «Измайловская школа»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Психологический климат и межличностные отношения в классе</dc:title>
  <dc:creator>Филологи</dc:creator>
  <cp:lastModifiedBy>Елена</cp:lastModifiedBy>
  <cp:revision>62</cp:revision>
  <dcterms:created xsi:type="dcterms:W3CDTF">2024-03-01T09:57:15Z</dcterms:created>
  <dcterms:modified xsi:type="dcterms:W3CDTF">2024-03-13T05:08:36Z</dcterms:modified>
</cp:coreProperties>
</file>