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8"/>
  </p:notesMasterIdLst>
  <p:sldIdLst>
    <p:sldId id="256" r:id="rId2"/>
    <p:sldId id="257" r:id="rId3"/>
    <p:sldId id="258" r:id="rId4"/>
    <p:sldId id="259" r:id="rId5"/>
    <p:sldId id="260" r:id="rId6"/>
    <p:sldId id="261" r:id="rId7"/>
    <p:sldId id="262" r:id="rId8"/>
    <p:sldId id="263" r:id="rId9"/>
    <p:sldId id="265" r:id="rId10"/>
    <p:sldId id="272" r:id="rId11"/>
    <p:sldId id="271" r:id="rId12"/>
    <p:sldId id="270" r:id="rId13"/>
    <p:sldId id="273" r:id="rId14"/>
    <p:sldId id="266" r:id="rId15"/>
    <p:sldId id="267" r:id="rId16"/>
    <p:sldId id="268" r:id="rId17"/>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015" autoAdjust="0"/>
    <p:restoredTop sz="94660"/>
  </p:normalViewPr>
  <p:slideViewPr>
    <p:cSldViewPr>
      <p:cViewPr>
        <p:scale>
          <a:sx n="50" d="100"/>
          <a:sy n="50" d="100"/>
        </p:scale>
        <p:origin x="-2538" y="36"/>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384FA2-0502-4F95-BE3C-0041DB3D286F}" type="datetimeFigureOut">
              <a:rPr lang="ru-RU" smtClean="0"/>
              <a:pPr/>
              <a:t>29.03.2024</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C5AADA-A690-4288-A100-D67D2ED18A1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143125" y="685800"/>
            <a:ext cx="2571750" cy="3429000"/>
          </a:xfrm>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5C5AADA-A690-4288-A100-D67D2ED18A1B}" type="slidenum">
              <a:rPr lang="ru-RU" smtClean="0"/>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A603668-E4E6-43EE-BCC6-00A295675DB4}" type="datetimeFigureOut">
              <a:rPr lang="ru-RU" smtClean="0"/>
              <a:pPr/>
              <a:t>29.03.2024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F571581-31DD-4253-B3B9-979EC02D122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7000"/>
            <a:lum/>
          </a:blip>
          <a:srcRect/>
          <a:stretch>
            <a:fillRect t="-11000" b="-1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A603668-E4E6-43EE-BCC6-00A295675DB4}" type="datetimeFigureOut">
              <a:rPr lang="ru-RU" smtClean="0"/>
              <a:pPr/>
              <a:t>29.03.2024</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FF571581-31DD-4253-B3B9-979EC02D122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phplTxh6X_semya_html_484f32580d2234db.jpg"/>
          <p:cNvPicPr>
            <a:picLocks noChangeAspect="1"/>
          </p:cNvPicPr>
          <p:nvPr/>
        </p:nvPicPr>
        <p:blipFill>
          <a:blip r:embed="rId2"/>
          <a:srcRect t="11111"/>
          <a:stretch>
            <a:fillRect/>
          </a:stretch>
        </p:blipFill>
        <p:spPr>
          <a:xfrm>
            <a:off x="0" y="0"/>
            <a:ext cx="6858000" cy="9144000"/>
          </a:xfrm>
          <a:prstGeom prst="rect">
            <a:avLst/>
          </a:prstGeom>
        </p:spPr>
      </p:pic>
      <p:sp>
        <p:nvSpPr>
          <p:cNvPr id="2" name="Заголовок 1"/>
          <p:cNvSpPr>
            <a:spLocks noGrp="1"/>
          </p:cNvSpPr>
          <p:nvPr>
            <p:ph type="ctrTitle"/>
          </p:nvPr>
        </p:nvSpPr>
        <p:spPr>
          <a:xfrm>
            <a:off x="571480" y="1357290"/>
            <a:ext cx="5829300" cy="2592288"/>
          </a:xfrm>
        </p:spPr>
        <p:txBody>
          <a:bodyPr>
            <a:normAutofit/>
          </a:bodyPr>
          <a:lstStyle/>
          <a:p>
            <a:r>
              <a:rPr lang="ru-RU" sz="40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Проект </a:t>
            </a:r>
            <a:r>
              <a:rPr lang="ru-RU" sz="4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ru-RU" sz="4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ru-RU" sz="2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второй </a:t>
            </a:r>
            <a:r>
              <a:rPr lang="ru-RU" sz="2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младшей группы</a:t>
            </a:r>
            <a:r>
              <a:rPr lang="ru-RU"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ru-RU"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ru-RU" sz="40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«Моя семья</a:t>
            </a:r>
            <a:r>
              <a:rPr lang="ru-RU" sz="40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ru-RU"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Подзаголовок 2"/>
          <p:cNvSpPr>
            <a:spLocks noGrp="1"/>
          </p:cNvSpPr>
          <p:nvPr>
            <p:ph type="subTitle" idx="1"/>
          </p:nvPr>
        </p:nvSpPr>
        <p:spPr>
          <a:xfrm>
            <a:off x="214290" y="7358082"/>
            <a:ext cx="3714776" cy="1214446"/>
          </a:xfrm>
        </p:spPr>
        <p:txBody>
          <a:bodyPr>
            <a:normAutofit/>
          </a:bodyPr>
          <a:lstStyle/>
          <a:p>
            <a:pPr algn="l">
              <a:spcBef>
                <a:spcPts val="0"/>
              </a:spcBef>
            </a:pPr>
            <a:r>
              <a:rPr lang="ru-RU" b="1" dirty="0" smtClean="0">
                <a:solidFill>
                  <a:srgbClr val="7030A0"/>
                </a:solidFill>
              </a:rPr>
              <a:t>Воспитатель:</a:t>
            </a:r>
          </a:p>
          <a:p>
            <a:pPr algn="l">
              <a:spcBef>
                <a:spcPts val="0"/>
              </a:spcBef>
            </a:pPr>
            <a:r>
              <a:rPr lang="ru-RU" b="1" dirty="0" err="1" smtClean="0">
                <a:solidFill>
                  <a:srgbClr val="7030A0"/>
                </a:solidFill>
              </a:rPr>
              <a:t>Травникова</a:t>
            </a:r>
            <a:r>
              <a:rPr lang="ru-RU" b="1" dirty="0" smtClean="0">
                <a:solidFill>
                  <a:srgbClr val="7030A0"/>
                </a:solidFill>
              </a:rPr>
              <a:t> </a:t>
            </a:r>
            <a:r>
              <a:rPr lang="ru-RU" b="1" dirty="0" smtClean="0">
                <a:solidFill>
                  <a:srgbClr val="7030A0"/>
                </a:solidFill>
              </a:rPr>
              <a:t>Ю.Н.</a:t>
            </a:r>
            <a:endParaRPr lang="ru-RU" b="1" dirty="0">
              <a:solidFill>
                <a:srgbClr val="7030A0"/>
              </a:solidFill>
            </a:endParaRPr>
          </a:p>
        </p:txBody>
      </p:sp>
      <p:sp>
        <p:nvSpPr>
          <p:cNvPr id="11265" name="Rectangle 1"/>
          <p:cNvSpPr>
            <a:spLocks noChangeArrowheads="1"/>
          </p:cNvSpPr>
          <p:nvPr/>
        </p:nvSpPr>
        <p:spPr bwMode="auto">
          <a:xfrm>
            <a:off x="620688" y="537322"/>
            <a:ext cx="573325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l"/>
              </a:tabLst>
            </a:pPr>
            <a:r>
              <a:rPr kumimoji="0" lang="ru-RU" sz="12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Муниципальное бюджетное дошкольное учреждение </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9263" algn="l"/>
              </a:tabLst>
            </a:pPr>
            <a:r>
              <a:rPr kumimoji="0" lang="ru-RU" sz="12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Полевского городского округа «Детский сад 28 </a:t>
            </a:r>
            <a:r>
              <a:rPr kumimoji="0" lang="ru-RU" sz="1200" b="0"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общеразвивающего</a:t>
            </a:r>
            <a:r>
              <a:rPr kumimoji="0" lang="ru-RU" sz="12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вида»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6" name="Rectangle 2"/>
          <p:cNvSpPr>
            <a:spLocks noChangeArrowheads="1"/>
          </p:cNvSpPr>
          <p:nvPr/>
        </p:nvSpPr>
        <p:spPr bwMode="auto">
          <a:xfrm>
            <a:off x="2980641" y="8761513"/>
            <a:ext cx="89672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l"/>
              </a:tabLst>
            </a:pPr>
            <a:r>
              <a:rPr kumimoji="0" lang="ru-RU" sz="1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2023 год.</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52" y="214282"/>
            <a:ext cx="6572272" cy="2276990"/>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Коллективное творчество взрослых и детей рисование «Украсим сарафан матрешке»</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0" name="Рисунок 9" descr="IMG_20221124_090820.jpg"/>
          <p:cNvPicPr>
            <a:picLocks noChangeAspect="1"/>
          </p:cNvPicPr>
          <p:nvPr/>
        </p:nvPicPr>
        <p:blipFill>
          <a:blip r:embed="rId2" cstate="print">
            <a:lum bright="20000"/>
          </a:blip>
          <a:stretch>
            <a:fillRect/>
          </a:stretch>
        </p:blipFill>
        <p:spPr>
          <a:xfrm rot="5825422">
            <a:off x="3114019" y="5484391"/>
            <a:ext cx="3833135" cy="2874851"/>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Рисунок 10" descr="IMG_20221124_091033.jpg"/>
          <p:cNvPicPr>
            <a:picLocks noChangeAspect="1"/>
          </p:cNvPicPr>
          <p:nvPr/>
        </p:nvPicPr>
        <p:blipFill>
          <a:blip r:embed="rId3" cstate="print">
            <a:lum bright="20000"/>
          </a:blip>
          <a:stretch>
            <a:fillRect/>
          </a:stretch>
        </p:blipFill>
        <p:spPr>
          <a:xfrm rot="5027633">
            <a:off x="-167462" y="3833114"/>
            <a:ext cx="3803209" cy="2852407"/>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Рисунок 11" descr="IMG_20221124_101906.jpg"/>
          <p:cNvPicPr>
            <a:picLocks noChangeAspect="1"/>
          </p:cNvPicPr>
          <p:nvPr/>
        </p:nvPicPr>
        <p:blipFill>
          <a:blip r:embed="rId4" cstate="print">
            <a:lum bright="30000"/>
          </a:blip>
          <a:srcRect b="15132"/>
          <a:stretch>
            <a:fillRect/>
          </a:stretch>
        </p:blipFill>
        <p:spPr>
          <a:xfrm>
            <a:off x="3307340" y="2428861"/>
            <a:ext cx="3479246" cy="2214577"/>
          </a:xfrm>
          <a:prstGeom prst="rect">
            <a:avLst/>
          </a:prstGeom>
          <a:solidFill>
            <a:srgbClr val="FFFFFF">
              <a:shade val="85000"/>
            </a:srgbClr>
          </a:solidFill>
          <a:ln w="88900"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4664" y="322106"/>
            <a:ext cx="6172200" cy="963746"/>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Calibri"/>
                <a:cs typeface="Times New Roman"/>
              </a:rPr>
              <a:t>Оформление </a:t>
            </a:r>
            <a:r>
              <a:rPr lang="ru-RU" sz="36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Calibri"/>
                <a:cs typeface="Times New Roman"/>
              </a:rPr>
              <a:t>стен-газеты</a:t>
            </a:r>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Calibri"/>
                <a:cs typeface="Times New Roman"/>
              </a:rPr>
              <a:t> «наше лето»</a:t>
            </a:r>
            <a:endPar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9" name="Рисунок 8" descr="IMG_20220927_072608.jpg"/>
          <p:cNvPicPr>
            <a:picLocks noChangeAspect="1"/>
          </p:cNvPicPr>
          <p:nvPr/>
        </p:nvPicPr>
        <p:blipFill>
          <a:blip r:embed="rId2" cstate="print">
            <a:lum bright="20000"/>
          </a:blip>
          <a:stretch>
            <a:fillRect/>
          </a:stretch>
        </p:blipFill>
        <p:spPr>
          <a:xfrm rot="5076507">
            <a:off x="-310451" y="6206171"/>
            <a:ext cx="2999423" cy="2249567"/>
          </a:xfrm>
          <a:prstGeom prst="rect">
            <a:avLst/>
          </a:prstGeom>
          <a:ln>
            <a:noFill/>
          </a:ln>
          <a:effectLst>
            <a:softEdge rad="112500"/>
          </a:effectLst>
        </p:spPr>
      </p:pic>
      <p:pic>
        <p:nvPicPr>
          <p:cNvPr id="10" name="Рисунок 9" descr="IMG_20220927_090438.jpg"/>
          <p:cNvPicPr>
            <a:picLocks noChangeAspect="1"/>
          </p:cNvPicPr>
          <p:nvPr/>
        </p:nvPicPr>
        <p:blipFill>
          <a:blip r:embed="rId3" cstate="print">
            <a:lum bright="20000"/>
          </a:blip>
          <a:stretch>
            <a:fillRect/>
          </a:stretch>
        </p:blipFill>
        <p:spPr>
          <a:xfrm rot="5794273">
            <a:off x="4088280" y="6180215"/>
            <a:ext cx="2979002" cy="2234252"/>
          </a:xfrm>
          <a:prstGeom prst="rect">
            <a:avLst/>
          </a:prstGeom>
          <a:ln>
            <a:noFill/>
          </a:ln>
          <a:effectLst>
            <a:softEdge rad="112500"/>
          </a:effectLst>
        </p:spPr>
      </p:pic>
      <p:pic>
        <p:nvPicPr>
          <p:cNvPr id="11" name="Рисунок 10" descr="IMG_20220927_091715.jpg"/>
          <p:cNvPicPr>
            <a:picLocks noChangeAspect="1"/>
          </p:cNvPicPr>
          <p:nvPr/>
        </p:nvPicPr>
        <p:blipFill>
          <a:blip r:embed="rId4" cstate="print">
            <a:lum bright="20000"/>
          </a:blip>
          <a:stretch>
            <a:fillRect/>
          </a:stretch>
        </p:blipFill>
        <p:spPr>
          <a:xfrm rot="5400000">
            <a:off x="1876078" y="5876598"/>
            <a:ext cx="2999419" cy="2249564"/>
          </a:xfrm>
          <a:prstGeom prst="rect">
            <a:avLst/>
          </a:prstGeom>
          <a:ln>
            <a:noFill/>
          </a:ln>
          <a:effectLst>
            <a:softEdge rad="112500"/>
          </a:effectLst>
        </p:spPr>
      </p:pic>
      <p:pic>
        <p:nvPicPr>
          <p:cNvPr id="12" name="Рисунок 11" descr="IMG_20220927_112521.jpg"/>
          <p:cNvPicPr>
            <a:picLocks noChangeAspect="1"/>
          </p:cNvPicPr>
          <p:nvPr/>
        </p:nvPicPr>
        <p:blipFill>
          <a:blip r:embed="rId5" cstate="print">
            <a:lum bright="20000"/>
          </a:blip>
          <a:srcRect l="7978"/>
          <a:stretch>
            <a:fillRect/>
          </a:stretch>
        </p:blipFill>
        <p:spPr>
          <a:xfrm>
            <a:off x="785794" y="1308587"/>
            <a:ext cx="5143536" cy="41921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Конструирование</a:t>
            </a:r>
            <a:b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br>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«мой дом»</a:t>
            </a: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
            </a:r>
            <a:b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b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7" name="Прямоугольник 6"/>
          <p:cNvSpPr/>
          <p:nvPr/>
        </p:nvSpPr>
        <p:spPr>
          <a:xfrm>
            <a:off x="3357562" y="1714480"/>
            <a:ext cx="3312368" cy="2123658"/>
          </a:xfrm>
          <a:prstGeom prst="rect">
            <a:avLst/>
          </a:prstGeom>
        </p:spPr>
        <p:txBody>
          <a:bodyPr wrap="square">
            <a:spAutoFit/>
          </a:bodyPr>
          <a:lstStyle/>
          <a:p>
            <a:r>
              <a:rPr lang="ru-RU" sz="1600" b="1" i="1" dirty="0" smtClean="0">
                <a:ln>
                  <a:solidFill>
                    <a:schemeClr val="accent2">
                      <a:lumMod val="60000"/>
                      <a:lumOff val="40000"/>
                    </a:schemeClr>
                  </a:solidFill>
                </a:ln>
                <a:solidFill>
                  <a:srgbClr val="002060"/>
                </a:solidFill>
              </a:rPr>
              <a:t>Вот квадратик, треугольник,</a:t>
            </a:r>
          </a:p>
          <a:p>
            <a:r>
              <a:rPr lang="ru-RU" sz="1600" b="1" i="1" dirty="0" smtClean="0">
                <a:ln>
                  <a:solidFill>
                    <a:schemeClr val="accent2">
                      <a:lumMod val="60000"/>
                      <a:lumOff val="40000"/>
                    </a:schemeClr>
                  </a:solidFill>
                </a:ln>
                <a:solidFill>
                  <a:srgbClr val="002060"/>
                </a:solidFill>
              </a:rPr>
              <a:t>Получился целый домик!</a:t>
            </a:r>
          </a:p>
          <a:p>
            <a:r>
              <a:rPr lang="ru-RU" sz="1600" b="1" i="1" dirty="0" smtClean="0">
                <a:ln>
                  <a:solidFill>
                    <a:schemeClr val="accent2">
                      <a:lumMod val="60000"/>
                      <a:lumOff val="40000"/>
                    </a:schemeClr>
                  </a:solidFill>
                </a:ln>
                <a:solidFill>
                  <a:srgbClr val="002060"/>
                </a:solidFill>
              </a:rPr>
              <a:t>Мы в него кота поселим,</a:t>
            </a:r>
          </a:p>
          <a:p>
            <a:r>
              <a:rPr lang="ru-RU" sz="1600" b="1" i="1" dirty="0" smtClean="0">
                <a:ln>
                  <a:solidFill>
                    <a:schemeClr val="accent2">
                      <a:lumMod val="60000"/>
                      <a:lumOff val="40000"/>
                    </a:schemeClr>
                  </a:solidFill>
                </a:ln>
                <a:solidFill>
                  <a:srgbClr val="002060"/>
                </a:solidFill>
              </a:rPr>
              <a:t>Вот ему будет веселье!</a:t>
            </a:r>
          </a:p>
          <a:p>
            <a:r>
              <a:rPr lang="ru-RU" sz="1600" b="1" i="1" dirty="0" smtClean="0">
                <a:ln>
                  <a:solidFill>
                    <a:schemeClr val="accent2">
                      <a:lumMod val="60000"/>
                      <a:lumOff val="40000"/>
                    </a:schemeClr>
                  </a:solidFill>
                </a:ln>
                <a:solidFill>
                  <a:srgbClr val="002060"/>
                </a:solidFill>
              </a:rPr>
              <a:t>Вот цветок на подоконник,</a:t>
            </a:r>
          </a:p>
          <a:p>
            <a:r>
              <a:rPr lang="ru-RU" sz="1600" b="1" i="1" dirty="0" smtClean="0">
                <a:ln>
                  <a:solidFill>
                    <a:schemeClr val="accent2">
                      <a:lumMod val="60000"/>
                      <a:lumOff val="40000"/>
                    </a:schemeClr>
                  </a:solidFill>
                </a:ln>
                <a:solidFill>
                  <a:srgbClr val="002060"/>
                </a:solidFill>
              </a:rPr>
              <a:t>Чайный столик на балконе.</a:t>
            </a:r>
          </a:p>
          <a:p>
            <a:r>
              <a:rPr lang="ru-RU" sz="1600" b="1" i="1" dirty="0" smtClean="0">
                <a:ln>
                  <a:solidFill>
                    <a:schemeClr val="accent2">
                      <a:lumMod val="60000"/>
                      <a:lumOff val="40000"/>
                    </a:schemeClr>
                  </a:solidFill>
                </a:ln>
                <a:solidFill>
                  <a:srgbClr val="002060"/>
                </a:solidFill>
              </a:rPr>
              <a:t>Рядом с </a:t>
            </a:r>
            <a:r>
              <a:rPr lang="ru-RU" sz="1600" b="1" i="1" dirty="0" err="1" smtClean="0">
                <a:ln>
                  <a:solidFill>
                    <a:schemeClr val="accent2">
                      <a:lumMod val="60000"/>
                      <a:lumOff val="40000"/>
                    </a:schemeClr>
                  </a:solidFill>
                </a:ln>
                <a:solidFill>
                  <a:srgbClr val="002060"/>
                </a:solidFill>
              </a:rPr>
              <a:t>домиком-гараж</a:t>
            </a:r>
            <a:r>
              <a:rPr lang="ru-RU" sz="1600" b="1" i="1" dirty="0" smtClean="0">
                <a:ln>
                  <a:solidFill>
                    <a:schemeClr val="accent2">
                      <a:lumMod val="60000"/>
                      <a:lumOff val="40000"/>
                    </a:schemeClr>
                  </a:solidFill>
                </a:ln>
                <a:solidFill>
                  <a:srgbClr val="002060"/>
                </a:solidFill>
              </a:rPr>
              <a:t>,</a:t>
            </a:r>
          </a:p>
          <a:p>
            <a:r>
              <a:rPr lang="ru-RU" sz="1600" b="1" i="1" dirty="0" smtClean="0">
                <a:ln>
                  <a:solidFill>
                    <a:schemeClr val="accent2">
                      <a:lumMod val="60000"/>
                      <a:lumOff val="40000"/>
                    </a:schemeClr>
                  </a:solidFill>
                </a:ln>
                <a:solidFill>
                  <a:srgbClr val="002060"/>
                </a:solidFill>
              </a:rPr>
              <a:t>Будочка и песик наш.</a:t>
            </a:r>
            <a:endParaRPr lang="ru-RU" sz="1600" b="1" i="1" dirty="0">
              <a:ln>
                <a:solidFill>
                  <a:schemeClr val="accent2">
                    <a:lumMod val="60000"/>
                    <a:lumOff val="40000"/>
                  </a:schemeClr>
                </a:solidFill>
              </a:ln>
              <a:solidFill>
                <a:srgbClr val="002060"/>
              </a:solidFill>
            </a:endParaRPr>
          </a:p>
        </p:txBody>
      </p:sp>
      <p:pic>
        <p:nvPicPr>
          <p:cNvPr id="8" name="Рисунок 7" descr="IMG-20230201-WA0008.jpg"/>
          <p:cNvPicPr>
            <a:picLocks noChangeAspect="1"/>
          </p:cNvPicPr>
          <p:nvPr/>
        </p:nvPicPr>
        <p:blipFill>
          <a:blip r:embed="rId2" cstate="print"/>
          <a:stretch>
            <a:fillRect/>
          </a:stretch>
        </p:blipFill>
        <p:spPr>
          <a:xfrm rot="21418860">
            <a:off x="280391" y="1334651"/>
            <a:ext cx="1920572" cy="2560762"/>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IMG-20230201-WA0010.jpg"/>
          <p:cNvPicPr>
            <a:picLocks noChangeAspect="1"/>
          </p:cNvPicPr>
          <p:nvPr/>
        </p:nvPicPr>
        <p:blipFill>
          <a:blip r:embed="rId3"/>
          <a:stretch>
            <a:fillRect/>
          </a:stretch>
        </p:blipFill>
        <p:spPr>
          <a:xfrm rot="21385433">
            <a:off x="274938" y="4102966"/>
            <a:ext cx="3364394" cy="2523296"/>
          </a:xfrm>
          <a:prstGeom prst="rect">
            <a:avLst/>
          </a:prstGeom>
          <a:solidFill>
            <a:srgbClr val="FFFFFF">
              <a:shade val="85000"/>
            </a:srgbClr>
          </a:solidFill>
          <a:ln w="88900" cap="sq">
            <a:solidFill>
              <a:srgbClr val="92D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Рисунок 9" descr="IMG-20230201-WA0019.jpg"/>
          <p:cNvPicPr>
            <a:picLocks noChangeAspect="1"/>
          </p:cNvPicPr>
          <p:nvPr/>
        </p:nvPicPr>
        <p:blipFill>
          <a:blip r:embed="rId4"/>
          <a:stretch>
            <a:fillRect/>
          </a:stretch>
        </p:blipFill>
        <p:spPr>
          <a:xfrm rot="247747">
            <a:off x="3071810" y="6215074"/>
            <a:ext cx="3486214" cy="2614661"/>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Лепка «тарелка для Михайло </a:t>
            </a:r>
            <a:r>
              <a:rPr lang="ru-RU" sz="40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ивановича</a:t>
            </a:r>
            <a:r>
              <a:rPr lang="ru-RU"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a:t>
            </a: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SimSun"/>
                <a:cs typeface="Calibri"/>
              </a:rPr>
              <a:t/>
            </a:r>
            <a:b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SimSun"/>
                <a:cs typeface="Calibri"/>
              </a:rPr>
            </a:b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5" name="Рисунок 4" descr="IMG-20230201-WA0012.jpg"/>
          <p:cNvPicPr>
            <a:picLocks noChangeAspect="1"/>
          </p:cNvPicPr>
          <p:nvPr/>
        </p:nvPicPr>
        <p:blipFill>
          <a:blip r:embed="rId2"/>
          <a:stretch>
            <a:fillRect/>
          </a:stretch>
        </p:blipFill>
        <p:spPr>
          <a:xfrm rot="21181591">
            <a:off x="332563" y="1751236"/>
            <a:ext cx="3411553" cy="2558665"/>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IMG-20230201-WA0013.jpg"/>
          <p:cNvPicPr>
            <a:picLocks noChangeAspect="1"/>
          </p:cNvPicPr>
          <p:nvPr/>
        </p:nvPicPr>
        <p:blipFill>
          <a:blip r:embed="rId3"/>
          <a:stretch>
            <a:fillRect/>
          </a:stretch>
        </p:blipFill>
        <p:spPr>
          <a:xfrm rot="21305914">
            <a:off x="200788" y="5000426"/>
            <a:ext cx="3450419" cy="2587814"/>
          </a:xfrm>
          <a:prstGeom prst="rect">
            <a:avLst/>
          </a:prstGeom>
          <a:solidFill>
            <a:srgbClr val="FFFFFF">
              <a:shade val="85000"/>
            </a:srgbClr>
          </a:solidFill>
          <a:ln w="88900" cap="sq">
            <a:solidFill>
              <a:srgbClr val="92D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IMG-20230201-WA0014.jpg"/>
          <p:cNvPicPr>
            <a:picLocks noChangeAspect="1"/>
          </p:cNvPicPr>
          <p:nvPr/>
        </p:nvPicPr>
        <p:blipFill>
          <a:blip r:embed="rId4"/>
          <a:stretch>
            <a:fillRect/>
          </a:stretch>
        </p:blipFill>
        <p:spPr>
          <a:xfrm rot="228784">
            <a:off x="3418366" y="2976160"/>
            <a:ext cx="3304425" cy="2478319"/>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IMG-20230201-WA0016.jpg"/>
          <p:cNvPicPr>
            <a:picLocks noChangeAspect="1"/>
          </p:cNvPicPr>
          <p:nvPr/>
        </p:nvPicPr>
        <p:blipFill>
          <a:blip r:embed="rId5"/>
          <a:stretch>
            <a:fillRect/>
          </a:stretch>
        </p:blipFill>
        <p:spPr>
          <a:xfrm rot="250033">
            <a:off x="3249922" y="6540411"/>
            <a:ext cx="3315229" cy="2486422"/>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4664" y="179512"/>
            <a:ext cx="6172200" cy="749432"/>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Calibri"/>
                <a:cs typeface="Times New Roman"/>
              </a:rPr>
              <a:t>стен </a:t>
            </a:r>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Calibri"/>
                <a:cs typeface="Times New Roman"/>
              </a:rPr>
              <a:t>– газета</a:t>
            </a:r>
            <a:b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Calibri"/>
                <a:cs typeface="Times New Roman"/>
              </a:rPr>
            </a:br>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Calibri"/>
                <a:cs typeface="Times New Roman"/>
              </a:rPr>
              <a:t>«Моя семья» </a:t>
            </a:r>
            <a:endPar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9" name="Прямоугольник 8"/>
          <p:cNvSpPr/>
          <p:nvPr/>
        </p:nvSpPr>
        <p:spPr>
          <a:xfrm>
            <a:off x="404664" y="323528"/>
            <a:ext cx="2376262" cy="2031325"/>
          </a:xfrm>
          <a:prstGeom prst="rect">
            <a:avLst/>
          </a:prstGeom>
        </p:spPr>
        <p:txBody>
          <a:bodyPr wrap="square">
            <a:spAutoFit/>
          </a:bodyPr>
          <a:lstStyle/>
          <a:p>
            <a:pPr>
              <a:spcAft>
                <a:spcPts val="0"/>
              </a:spcAft>
            </a:pPr>
            <a:r>
              <a:rPr lang="ru-RU" sz="1400" dirty="0">
                <a:solidFill>
                  <a:srgbClr val="7030A0"/>
                </a:solidFill>
                <a:ea typeface="Times New Roman"/>
                <a:cs typeface="Times New Roman"/>
              </a:rPr>
              <a:t> </a:t>
            </a:r>
            <a:endParaRPr lang="ru-RU" sz="1100" dirty="0">
              <a:solidFill>
                <a:srgbClr val="7030A0"/>
              </a:solidFill>
              <a:ea typeface="Times New Roman"/>
              <a:cs typeface="Times New Roman"/>
            </a:endParaRPr>
          </a:p>
          <a:p>
            <a:pPr>
              <a:spcAft>
                <a:spcPts val="0"/>
              </a:spcAft>
            </a:pPr>
            <a:r>
              <a:rPr lang="ru-RU" sz="1400" b="1" i="1" dirty="0">
                <a:solidFill>
                  <a:srgbClr val="7030A0"/>
                </a:solidFill>
                <a:ea typeface="Times New Roman"/>
                <a:cs typeface="Times New Roman"/>
              </a:rPr>
              <a:t>Если взять</a:t>
            </a:r>
            <a:r>
              <a:rPr lang="ru-RU" sz="1400" dirty="0">
                <a:solidFill>
                  <a:srgbClr val="7030A0"/>
                </a:solidFill>
                <a:ea typeface="Times New Roman"/>
                <a:cs typeface="Times New Roman"/>
              </a:rPr>
              <a:t/>
            </a:r>
            <a:br>
              <a:rPr lang="ru-RU" sz="1400" dirty="0">
                <a:solidFill>
                  <a:srgbClr val="7030A0"/>
                </a:solidFill>
                <a:ea typeface="Times New Roman"/>
                <a:cs typeface="Times New Roman"/>
              </a:rPr>
            </a:br>
            <a:r>
              <a:rPr lang="ru-RU" sz="1400" b="1" i="1" dirty="0">
                <a:solidFill>
                  <a:srgbClr val="7030A0"/>
                </a:solidFill>
                <a:ea typeface="Times New Roman"/>
                <a:cs typeface="Times New Roman"/>
              </a:rPr>
              <a:t>Любовь и верность,</a:t>
            </a:r>
            <a:r>
              <a:rPr lang="ru-RU" sz="1400" dirty="0">
                <a:solidFill>
                  <a:srgbClr val="7030A0"/>
                </a:solidFill>
                <a:ea typeface="Times New Roman"/>
                <a:cs typeface="Times New Roman"/>
              </a:rPr>
              <a:t/>
            </a:r>
            <a:br>
              <a:rPr lang="ru-RU" sz="1400" dirty="0">
                <a:solidFill>
                  <a:srgbClr val="7030A0"/>
                </a:solidFill>
                <a:ea typeface="Times New Roman"/>
                <a:cs typeface="Times New Roman"/>
              </a:rPr>
            </a:br>
            <a:r>
              <a:rPr lang="ru-RU" sz="1400" b="1" i="1" dirty="0">
                <a:solidFill>
                  <a:srgbClr val="7030A0"/>
                </a:solidFill>
                <a:ea typeface="Times New Roman"/>
                <a:cs typeface="Times New Roman"/>
              </a:rPr>
              <a:t>К ним добавить</a:t>
            </a:r>
            <a:r>
              <a:rPr lang="ru-RU" sz="1400" dirty="0">
                <a:solidFill>
                  <a:srgbClr val="7030A0"/>
                </a:solidFill>
                <a:ea typeface="Times New Roman"/>
                <a:cs typeface="Times New Roman"/>
              </a:rPr>
              <a:t/>
            </a:r>
            <a:br>
              <a:rPr lang="ru-RU" sz="1400" dirty="0">
                <a:solidFill>
                  <a:srgbClr val="7030A0"/>
                </a:solidFill>
                <a:ea typeface="Times New Roman"/>
                <a:cs typeface="Times New Roman"/>
              </a:rPr>
            </a:br>
            <a:r>
              <a:rPr lang="ru-RU" sz="1400" b="1" i="1" dirty="0">
                <a:solidFill>
                  <a:srgbClr val="7030A0"/>
                </a:solidFill>
                <a:ea typeface="Times New Roman"/>
                <a:cs typeface="Times New Roman"/>
              </a:rPr>
              <a:t>Чувство нежность,</a:t>
            </a:r>
            <a:r>
              <a:rPr lang="ru-RU" sz="1400" dirty="0">
                <a:solidFill>
                  <a:srgbClr val="7030A0"/>
                </a:solidFill>
                <a:ea typeface="Times New Roman"/>
                <a:cs typeface="Times New Roman"/>
              </a:rPr>
              <a:t/>
            </a:r>
            <a:br>
              <a:rPr lang="ru-RU" sz="1400" dirty="0">
                <a:solidFill>
                  <a:srgbClr val="7030A0"/>
                </a:solidFill>
                <a:ea typeface="Times New Roman"/>
                <a:cs typeface="Times New Roman"/>
              </a:rPr>
            </a:br>
            <a:r>
              <a:rPr lang="ru-RU" sz="1400" b="1" i="1" dirty="0">
                <a:solidFill>
                  <a:srgbClr val="7030A0"/>
                </a:solidFill>
                <a:ea typeface="Times New Roman"/>
                <a:cs typeface="Times New Roman"/>
              </a:rPr>
              <a:t>Всё умножить</a:t>
            </a:r>
            <a:r>
              <a:rPr lang="ru-RU" sz="1400" dirty="0">
                <a:solidFill>
                  <a:srgbClr val="7030A0"/>
                </a:solidFill>
                <a:ea typeface="Times New Roman"/>
                <a:cs typeface="Times New Roman"/>
              </a:rPr>
              <a:t/>
            </a:r>
            <a:br>
              <a:rPr lang="ru-RU" sz="1400" dirty="0">
                <a:solidFill>
                  <a:srgbClr val="7030A0"/>
                </a:solidFill>
                <a:ea typeface="Times New Roman"/>
                <a:cs typeface="Times New Roman"/>
              </a:rPr>
            </a:br>
            <a:r>
              <a:rPr lang="ru-RU" sz="1400" b="1" i="1" dirty="0">
                <a:solidFill>
                  <a:srgbClr val="7030A0"/>
                </a:solidFill>
                <a:ea typeface="Times New Roman"/>
                <a:cs typeface="Times New Roman"/>
              </a:rPr>
              <a:t>На года,</a:t>
            </a:r>
            <a:r>
              <a:rPr lang="ru-RU" sz="1400" dirty="0">
                <a:solidFill>
                  <a:srgbClr val="7030A0"/>
                </a:solidFill>
                <a:ea typeface="Times New Roman"/>
                <a:cs typeface="Times New Roman"/>
              </a:rPr>
              <a:t/>
            </a:r>
            <a:br>
              <a:rPr lang="ru-RU" sz="1400" dirty="0">
                <a:solidFill>
                  <a:srgbClr val="7030A0"/>
                </a:solidFill>
                <a:ea typeface="Times New Roman"/>
                <a:cs typeface="Times New Roman"/>
              </a:rPr>
            </a:br>
            <a:r>
              <a:rPr lang="ru-RU" sz="1400" b="1" i="1" dirty="0">
                <a:solidFill>
                  <a:srgbClr val="7030A0"/>
                </a:solidFill>
                <a:ea typeface="Times New Roman"/>
                <a:cs typeface="Times New Roman"/>
              </a:rPr>
              <a:t>То получится –</a:t>
            </a:r>
            <a:r>
              <a:rPr lang="ru-RU" sz="1400" dirty="0">
                <a:solidFill>
                  <a:srgbClr val="7030A0"/>
                </a:solidFill>
                <a:ea typeface="Times New Roman"/>
                <a:cs typeface="Times New Roman"/>
              </a:rPr>
              <a:t/>
            </a:r>
            <a:br>
              <a:rPr lang="ru-RU" sz="1400" dirty="0">
                <a:solidFill>
                  <a:srgbClr val="7030A0"/>
                </a:solidFill>
                <a:ea typeface="Times New Roman"/>
                <a:cs typeface="Times New Roman"/>
              </a:rPr>
            </a:br>
            <a:r>
              <a:rPr lang="ru-RU" sz="1400" b="1" i="1" dirty="0">
                <a:solidFill>
                  <a:srgbClr val="7030A0"/>
                </a:solidFill>
                <a:ea typeface="Times New Roman"/>
                <a:cs typeface="Times New Roman"/>
              </a:rPr>
              <a:t>Семья!</a:t>
            </a:r>
            <a:endParaRPr lang="ru-RU" sz="1100" dirty="0">
              <a:solidFill>
                <a:srgbClr val="7030A0"/>
              </a:solidFill>
              <a:ea typeface="Times New Roman"/>
              <a:cs typeface="Times New Roman"/>
            </a:endParaRPr>
          </a:p>
        </p:txBody>
      </p:sp>
      <p:sp>
        <p:nvSpPr>
          <p:cNvPr id="10" name="Прямоугольник 9"/>
          <p:cNvSpPr/>
          <p:nvPr/>
        </p:nvSpPr>
        <p:spPr>
          <a:xfrm>
            <a:off x="1714500" y="2309843"/>
            <a:ext cx="3429000" cy="4524315"/>
          </a:xfrm>
          <a:prstGeom prst="rect">
            <a:avLst/>
          </a:prstGeom>
        </p:spPr>
        <p:txBody>
          <a:bodyPr>
            <a:spAutoFit/>
          </a:bodyPr>
          <a:lstStyle/>
          <a:p>
            <a:pPr>
              <a:spcAft>
                <a:spcPts val="0"/>
              </a:spcAft>
            </a:pPr>
            <a:r>
              <a:rPr lang="ru-RU" b="1" i="1" dirty="0" smtClean="0">
                <a:solidFill>
                  <a:schemeClr val="accent3">
                    <a:lumMod val="75000"/>
                  </a:schemeClr>
                </a:solidFill>
                <a:ea typeface="Times New Roman"/>
                <a:cs typeface="Calibri"/>
              </a:rPr>
              <a:t>Семья – это о самых дорогих.</a:t>
            </a:r>
            <a:r>
              <a:rPr lang="ru-RU" dirty="0" smtClean="0">
                <a:solidFill>
                  <a:schemeClr val="accent3">
                    <a:lumMod val="75000"/>
                  </a:schemeClr>
                </a:solidFill>
                <a:ea typeface="Times New Roman"/>
                <a:cs typeface="Calibri"/>
              </a:rPr>
              <a:t/>
            </a:r>
            <a:br>
              <a:rPr lang="ru-RU" dirty="0" smtClean="0">
                <a:solidFill>
                  <a:schemeClr val="accent3">
                    <a:lumMod val="75000"/>
                  </a:schemeClr>
                </a:solidFill>
                <a:ea typeface="Times New Roman"/>
                <a:cs typeface="Calibri"/>
              </a:rPr>
            </a:br>
            <a:r>
              <a:rPr lang="ru-RU" b="1" i="1" dirty="0" smtClean="0">
                <a:solidFill>
                  <a:schemeClr val="accent3">
                    <a:lumMod val="75000"/>
                  </a:schemeClr>
                </a:solidFill>
                <a:ea typeface="Times New Roman"/>
                <a:cs typeface="Calibri"/>
              </a:rPr>
              <a:t>О самых нежных, горячо любимых.</a:t>
            </a:r>
            <a:r>
              <a:rPr lang="ru-RU" dirty="0" smtClean="0">
                <a:solidFill>
                  <a:schemeClr val="accent3">
                    <a:lumMod val="75000"/>
                  </a:schemeClr>
                </a:solidFill>
                <a:ea typeface="Times New Roman"/>
                <a:cs typeface="Calibri"/>
              </a:rPr>
              <a:t/>
            </a:r>
            <a:br>
              <a:rPr lang="ru-RU" dirty="0" smtClean="0">
                <a:solidFill>
                  <a:schemeClr val="accent3">
                    <a:lumMod val="75000"/>
                  </a:schemeClr>
                </a:solidFill>
                <a:ea typeface="Times New Roman"/>
                <a:cs typeface="Calibri"/>
              </a:rPr>
            </a:br>
            <a:r>
              <a:rPr lang="ru-RU" b="1" i="1" dirty="0" smtClean="0">
                <a:solidFill>
                  <a:schemeClr val="accent3">
                    <a:lumMod val="75000"/>
                  </a:schemeClr>
                </a:solidFill>
                <a:ea typeface="Times New Roman"/>
                <a:cs typeface="Calibri"/>
              </a:rPr>
              <a:t>О самых добрых, самых ласковых.</a:t>
            </a:r>
            <a:r>
              <a:rPr lang="ru-RU" dirty="0" smtClean="0">
                <a:solidFill>
                  <a:schemeClr val="accent3">
                    <a:lumMod val="75000"/>
                  </a:schemeClr>
                </a:solidFill>
                <a:ea typeface="Times New Roman"/>
                <a:cs typeface="Calibri"/>
              </a:rPr>
              <a:t/>
            </a:r>
            <a:br>
              <a:rPr lang="ru-RU" dirty="0" smtClean="0">
                <a:solidFill>
                  <a:schemeClr val="accent3">
                    <a:lumMod val="75000"/>
                  </a:schemeClr>
                </a:solidFill>
                <a:ea typeface="Times New Roman"/>
                <a:cs typeface="Calibri"/>
              </a:rPr>
            </a:br>
            <a:r>
              <a:rPr lang="ru-RU" b="1" i="1" dirty="0" smtClean="0">
                <a:solidFill>
                  <a:schemeClr val="accent3">
                    <a:lumMod val="75000"/>
                  </a:schemeClr>
                </a:solidFill>
                <a:ea typeface="Times New Roman"/>
                <a:cs typeface="Calibri"/>
              </a:rPr>
              <a:t>О самых сильных и чуть-чуть ранимых.</a:t>
            </a:r>
            <a:r>
              <a:rPr lang="ru-RU" dirty="0" smtClean="0">
                <a:solidFill>
                  <a:schemeClr val="accent3">
                    <a:lumMod val="75000"/>
                  </a:schemeClr>
                </a:solidFill>
                <a:ea typeface="Times New Roman"/>
                <a:cs typeface="Calibri"/>
              </a:rPr>
              <a:t/>
            </a:r>
            <a:br>
              <a:rPr lang="ru-RU" dirty="0" smtClean="0">
                <a:solidFill>
                  <a:schemeClr val="accent3">
                    <a:lumMod val="75000"/>
                  </a:schemeClr>
                </a:solidFill>
                <a:ea typeface="Times New Roman"/>
                <a:cs typeface="Calibri"/>
              </a:rPr>
            </a:br>
            <a:r>
              <a:rPr lang="ru-RU" b="1" i="1" dirty="0" smtClean="0">
                <a:solidFill>
                  <a:schemeClr val="accent3">
                    <a:lumMod val="75000"/>
                  </a:schemeClr>
                </a:solidFill>
                <a:ea typeface="Times New Roman"/>
                <a:cs typeface="Calibri"/>
              </a:rPr>
              <a:t>Семья – это тот хмурый взгляд отца.</a:t>
            </a:r>
            <a:r>
              <a:rPr lang="ru-RU" dirty="0" smtClean="0">
                <a:solidFill>
                  <a:schemeClr val="accent3">
                    <a:lumMod val="75000"/>
                  </a:schemeClr>
                </a:solidFill>
                <a:ea typeface="Times New Roman"/>
                <a:cs typeface="Calibri"/>
              </a:rPr>
              <a:t/>
            </a:r>
            <a:br>
              <a:rPr lang="ru-RU" dirty="0" smtClean="0">
                <a:solidFill>
                  <a:schemeClr val="accent3">
                    <a:lumMod val="75000"/>
                  </a:schemeClr>
                </a:solidFill>
                <a:ea typeface="Times New Roman"/>
                <a:cs typeface="Calibri"/>
              </a:rPr>
            </a:br>
            <a:r>
              <a:rPr lang="ru-RU" b="1" i="1" dirty="0" smtClean="0">
                <a:solidFill>
                  <a:schemeClr val="accent3">
                    <a:lumMod val="75000"/>
                  </a:schemeClr>
                </a:solidFill>
                <a:ea typeface="Times New Roman"/>
                <a:cs typeface="Calibri"/>
              </a:rPr>
              <a:t>Улыбка матери, поддержка и вниманье.</a:t>
            </a:r>
            <a:r>
              <a:rPr lang="ru-RU" dirty="0" smtClean="0">
                <a:solidFill>
                  <a:schemeClr val="accent3">
                    <a:lumMod val="75000"/>
                  </a:schemeClr>
                </a:solidFill>
                <a:ea typeface="Times New Roman"/>
                <a:cs typeface="Calibri"/>
              </a:rPr>
              <a:t/>
            </a:r>
            <a:br>
              <a:rPr lang="ru-RU" dirty="0" smtClean="0">
                <a:solidFill>
                  <a:schemeClr val="accent3">
                    <a:lumMod val="75000"/>
                  </a:schemeClr>
                </a:solidFill>
                <a:ea typeface="Times New Roman"/>
                <a:cs typeface="Calibri"/>
              </a:rPr>
            </a:br>
            <a:r>
              <a:rPr lang="ru-RU" b="1" i="1" dirty="0" smtClean="0">
                <a:solidFill>
                  <a:schemeClr val="accent3">
                    <a:lumMod val="75000"/>
                  </a:schemeClr>
                </a:solidFill>
                <a:ea typeface="Times New Roman"/>
                <a:cs typeface="Calibri"/>
              </a:rPr>
              <a:t>Семья – это открытые сердца,</a:t>
            </a:r>
            <a:r>
              <a:rPr lang="ru-RU" dirty="0" smtClean="0">
                <a:solidFill>
                  <a:schemeClr val="accent3">
                    <a:lumMod val="75000"/>
                  </a:schemeClr>
                </a:solidFill>
                <a:ea typeface="Times New Roman"/>
                <a:cs typeface="Calibri"/>
              </a:rPr>
              <a:t/>
            </a:r>
            <a:br>
              <a:rPr lang="ru-RU" dirty="0" smtClean="0">
                <a:solidFill>
                  <a:schemeClr val="accent3">
                    <a:lumMod val="75000"/>
                  </a:schemeClr>
                </a:solidFill>
                <a:ea typeface="Times New Roman"/>
                <a:cs typeface="Calibri"/>
              </a:rPr>
            </a:br>
            <a:r>
              <a:rPr lang="ru-RU" b="1" i="1" dirty="0" smtClean="0">
                <a:solidFill>
                  <a:schemeClr val="accent3">
                    <a:lumMod val="75000"/>
                  </a:schemeClr>
                </a:solidFill>
                <a:ea typeface="Times New Roman"/>
                <a:cs typeface="Calibri"/>
              </a:rPr>
              <a:t>В которых нет укора и страданья.</a:t>
            </a:r>
            <a:endParaRPr lang="ru-RU" sz="1400" dirty="0">
              <a:solidFill>
                <a:schemeClr val="accent3">
                  <a:lumMod val="75000"/>
                </a:schemeClr>
              </a:solidFill>
              <a:ea typeface="Times New Roman"/>
              <a:cs typeface="Times New Roman"/>
            </a:endParaRPr>
          </a:p>
        </p:txBody>
      </p:sp>
      <p:sp>
        <p:nvSpPr>
          <p:cNvPr id="11" name="Прямоугольник 10"/>
          <p:cNvSpPr/>
          <p:nvPr/>
        </p:nvSpPr>
        <p:spPr>
          <a:xfrm>
            <a:off x="3717032" y="7668344"/>
            <a:ext cx="2952328" cy="954107"/>
          </a:xfrm>
          <a:prstGeom prst="rect">
            <a:avLst/>
          </a:prstGeom>
        </p:spPr>
        <p:txBody>
          <a:bodyPr wrap="square">
            <a:spAutoFit/>
          </a:bodyPr>
          <a:lstStyle/>
          <a:p>
            <a:pPr>
              <a:spcAft>
                <a:spcPts val="0"/>
              </a:spcAft>
            </a:pPr>
            <a:r>
              <a:rPr lang="ru-RU" sz="1400" b="1" i="1" dirty="0">
                <a:solidFill>
                  <a:srgbClr val="002060"/>
                </a:solidFill>
                <a:ea typeface="Times New Roman"/>
                <a:cs typeface="Calibri"/>
              </a:rPr>
              <a:t>Когда мы вместе – ты и я,</a:t>
            </a:r>
            <a:r>
              <a:rPr lang="ru-RU" sz="1400" dirty="0">
                <a:solidFill>
                  <a:srgbClr val="002060"/>
                </a:solidFill>
                <a:ea typeface="Times New Roman"/>
                <a:cs typeface="Calibri"/>
              </a:rPr>
              <a:t/>
            </a:r>
            <a:br>
              <a:rPr lang="ru-RU" sz="1400" dirty="0">
                <a:solidFill>
                  <a:srgbClr val="002060"/>
                </a:solidFill>
                <a:ea typeface="Times New Roman"/>
                <a:cs typeface="Calibri"/>
              </a:rPr>
            </a:br>
            <a:r>
              <a:rPr lang="ru-RU" sz="1400" b="1" i="1" dirty="0">
                <a:solidFill>
                  <a:srgbClr val="002060"/>
                </a:solidFill>
                <a:ea typeface="Times New Roman"/>
                <a:cs typeface="Calibri"/>
              </a:rPr>
              <a:t>Печали нет: душа в покое,</a:t>
            </a:r>
            <a:r>
              <a:rPr lang="ru-RU" sz="1400" dirty="0">
                <a:solidFill>
                  <a:srgbClr val="002060"/>
                </a:solidFill>
                <a:ea typeface="Times New Roman"/>
                <a:cs typeface="Calibri"/>
              </a:rPr>
              <a:t/>
            </a:r>
            <a:br>
              <a:rPr lang="ru-RU" sz="1400" dirty="0">
                <a:solidFill>
                  <a:srgbClr val="002060"/>
                </a:solidFill>
                <a:ea typeface="Times New Roman"/>
                <a:cs typeface="Calibri"/>
              </a:rPr>
            </a:br>
            <a:r>
              <a:rPr lang="ru-RU" sz="1400" b="1" i="1" dirty="0">
                <a:solidFill>
                  <a:srgbClr val="002060"/>
                </a:solidFill>
                <a:ea typeface="Times New Roman"/>
                <a:cs typeface="Calibri"/>
              </a:rPr>
              <a:t>Как хорошо, что есть семья –</a:t>
            </a:r>
            <a:r>
              <a:rPr lang="ru-RU" sz="1400" dirty="0">
                <a:solidFill>
                  <a:srgbClr val="002060"/>
                </a:solidFill>
                <a:ea typeface="Times New Roman"/>
                <a:cs typeface="Calibri"/>
              </a:rPr>
              <a:t/>
            </a:r>
            <a:br>
              <a:rPr lang="ru-RU" sz="1400" dirty="0">
                <a:solidFill>
                  <a:srgbClr val="002060"/>
                </a:solidFill>
                <a:ea typeface="Times New Roman"/>
                <a:cs typeface="Calibri"/>
              </a:rPr>
            </a:br>
            <a:r>
              <a:rPr lang="ru-RU" sz="1400" b="1" i="1" dirty="0">
                <a:solidFill>
                  <a:srgbClr val="002060"/>
                </a:solidFill>
                <a:ea typeface="Times New Roman"/>
                <a:cs typeface="Calibri"/>
              </a:rPr>
              <a:t>На свете самое родное</a:t>
            </a:r>
            <a:endParaRPr lang="ru-RU" sz="1100" dirty="0">
              <a:solidFill>
                <a:srgbClr val="002060"/>
              </a:solidFill>
              <a:ea typeface="Times New Roman"/>
              <a:cs typeface="Times New Roman"/>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2778" y="251520"/>
            <a:ext cx="4437112" cy="97160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маленькие помощники</a:t>
            </a:r>
            <a:endPar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052" name="Picture 4"/>
          <p:cNvPicPr>
            <a:picLocks noChangeAspect="1" noChangeArrowheads="1"/>
          </p:cNvPicPr>
          <p:nvPr/>
        </p:nvPicPr>
        <p:blipFill>
          <a:blip r:embed="rId2" cstate="print">
            <a:lum bright="20000"/>
          </a:blip>
          <a:srcRect l="13912"/>
          <a:stretch>
            <a:fillRect/>
          </a:stretch>
        </p:blipFill>
        <p:spPr bwMode="auto">
          <a:xfrm>
            <a:off x="2132856" y="5868144"/>
            <a:ext cx="4455928" cy="2931145"/>
          </a:xfrm>
          <a:prstGeom prst="rect">
            <a:avLst/>
          </a:prstGeom>
          <a:ln>
            <a:noFill/>
          </a:ln>
          <a:effectLst>
            <a:outerShdw blurRad="292100" dist="139700" dir="2700000" algn="tl" rotWithShape="0">
              <a:srgbClr val="333333">
                <a:alpha val="65000"/>
              </a:srgbClr>
            </a:outerShdw>
          </a:effectLst>
        </p:spPr>
      </p:pic>
      <p:sp>
        <p:nvSpPr>
          <p:cNvPr id="2053" name="Rectangle 5"/>
          <p:cNvSpPr>
            <a:spLocks noChangeArrowheads="1"/>
          </p:cNvSpPr>
          <p:nvPr/>
        </p:nvSpPr>
        <p:spPr bwMode="auto">
          <a:xfrm>
            <a:off x="3789040" y="1763688"/>
            <a:ext cx="306896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Катя маме помогала ,</a:t>
            </a:r>
            <a:b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br>
            <a: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Посыпала стол мукой,</a:t>
            </a:r>
            <a:b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br>
            <a: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Скалкой тесто раскатала</a:t>
            </a:r>
            <a:r>
              <a:rPr kumimoji="0" lang="en-US" sz="1600" b="1" i="1"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r>
            <a:b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br>
            <a: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И похлопала рукой,</a:t>
            </a:r>
            <a:b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br>
            <a: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Густо смазала вареньем,</a:t>
            </a:r>
            <a:b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br>
            <a: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В печку посадила.</a:t>
            </a:r>
            <a:b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br>
            <a: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Мама после целый день</a:t>
            </a:r>
            <a:b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br>
            <a:r>
              <a:rPr kumimoji="0" lang="ru-RU" sz="1600" b="1" i="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Нашу кухню мыла</a:t>
            </a:r>
            <a:r>
              <a:rPr kumimoji="0" lang="ru-RU" sz="1600" b="1" i="1" u="none" strike="noStrike" cap="none" normalizeH="0" baseline="0" dirty="0" smtClean="0">
                <a:ln>
                  <a:noFill/>
                </a:ln>
                <a:solidFill>
                  <a:srgbClr val="002060"/>
                </a:solidFill>
                <a:effectLst/>
                <a:latin typeface="Calibri"/>
                <a:ea typeface="Times New Roman" pitchFamily="18" charset="0"/>
                <a:cs typeface="Arial" pitchFamily="34" charset="0"/>
              </a:rPr>
              <a:t>…</a:t>
            </a:r>
            <a:endParaRPr kumimoji="0" lang="ru-RU" sz="1200" b="1" i="1"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10000"/>
          </a:blip>
          <a:srcRect/>
          <a:stretch>
            <a:fillRect/>
          </a:stretch>
        </p:blipFill>
        <p:spPr bwMode="auto">
          <a:xfrm>
            <a:off x="4005064" y="5364088"/>
            <a:ext cx="2606771" cy="3474591"/>
          </a:xfrm>
          <a:prstGeom prst="rect">
            <a:avLst/>
          </a:prstGeom>
          <a:ln>
            <a:noFill/>
          </a:ln>
          <a:effectLst>
            <a:outerShdw blurRad="292100" dist="139700" dir="2700000" algn="tl" rotWithShape="0">
              <a:srgbClr val="333333">
                <a:alpha val="65000"/>
              </a:srgbClr>
            </a:outerShdw>
          </a:effectLst>
        </p:spPr>
      </p:pic>
      <p:sp>
        <p:nvSpPr>
          <p:cNvPr id="11" name="Прямоугольник 10"/>
          <p:cNvSpPr/>
          <p:nvPr/>
        </p:nvSpPr>
        <p:spPr>
          <a:xfrm>
            <a:off x="260648" y="539552"/>
            <a:ext cx="3672408" cy="4247317"/>
          </a:xfrm>
          <a:prstGeom prst="rect">
            <a:avLst/>
          </a:prstGeom>
        </p:spPr>
        <p:txBody>
          <a:bodyPr wrap="square">
            <a:spAutoFit/>
          </a:bodyPr>
          <a:lstStyle/>
          <a:p>
            <a:r>
              <a:rPr lang="ru-RU" b="1" i="1" dirty="0" smtClean="0">
                <a:solidFill>
                  <a:srgbClr val="002060"/>
                </a:solidFill>
              </a:rPr>
              <a:t>Дома очень много дел.</a:t>
            </a:r>
            <a:br>
              <a:rPr lang="ru-RU" b="1" i="1" dirty="0" smtClean="0">
                <a:solidFill>
                  <a:srgbClr val="002060"/>
                </a:solidFill>
              </a:rPr>
            </a:br>
            <a:r>
              <a:rPr lang="ru-RU" b="1" i="1" dirty="0" smtClean="0">
                <a:solidFill>
                  <a:srgbClr val="002060"/>
                </a:solidFill>
              </a:rPr>
              <a:t>Маме я помочь хотел.</a:t>
            </a:r>
            <a:br>
              <a:rPr lang="ru-RU" b="1" i="1" dirty="0" smtClean="0">
                <a:solidFill>
                  <a:srgbClr val="002060"/>
                </a:solidFill>
              </a:rPr>
            </a:br>
            <a:r>
              <a:rPr lang="ru-RU" b="1" i="1" dirty="0" smtClean="0">
                <a:solidFill>
                  <a:srgbClr val="002060"/>
                </a:solidFill>
              </a:rPr>
              <a:t>Вымыл пол окрошкой,</a:t>
            </a:r>
            <a:br>
              <a:rPr lang="ru-RU" b="1" i="1" dirty="0" smtClean="0">
                <a:solidFill>
                  <a:srgbClr val="002060"/>
                </a:solidFill>
              </a:rPr>
            </a:br>
            <a:r>
              <a:rPr lang="ru-RU" b="1" i="1" dirty="0" smtClean="0">
                <a:solidFill>
                  <a:srgbClr val="002060"/>
                </a:solidFill>
              </a:rPr>
              <a:t>И подмёл немножко.</a:t>
            </a:r>
            <a:br>
              <a:rPr lang="ru-RU" b="1" i="1" dirty="0" smtClean="0">
                <a:solidFill>
                  <a:srgbClr val="002060"/>
                </a:solidFill>
              </a:rPr>
            </a:br>
            <a:r>
              <a:rPr lang="ru-RU" b="1" i="1" dirty="0" smtClean="0">
                <a:solidFill>
                  <a:srgbClr val="002060"/>
                </a:solidFill>
              </a:rPr>
              <a:t>Спрятал под диван игрушки,</a:t>
            </a:r>
            <a:br>
              <a:rPr lang="ru-RU" b="1" i="1" dirty="0" smtClean="0">
                <a:solidFill>
                  <a:srgbClr val="002060"/>
                </a:solidFill>
              </a:rPr>
            </a:br>
            <a:r>
              <a:rPr lang="ru-RU" b="1" i="1" dirty="0" smtClean="0">
                <a:solidFill>
                  <a:srgbClr val="002060"/>
                </a:solidFill>
              </a:rPr>
              <a:t>Вынул перья из подушки,</a:t>
            </a:r>
            <a:br>
              <a:rPr lang="ru-RU" b="1" i="1" dirty="0" smtClean="0">
                <a:solidFill>
                  <a:srgbClr val="002060"/>
                </a:solidFill>
              </a:rPr>
            </a:br>
            <a:r>
              <a:rPr lang="ru-RU" b="1" i="1" dirty="0" smtClean="0">
                <a:solidFill>
                  <a:srgbClr val="002060"/>
                </a:solidFill>
              </a:rPr>
              <a:t>Куклу кашей накормил,</a:t>
            </a:r>
            <a:br>
              <a:rPr lang="ru-RU" b="1" i="1" dirty="0" smtClean="0">
                <a:solidFill>
                  <a:srgbClr val="002060"/>
                </a:solidFill>
              </a:rPr>
            </a:br>
            <a:r>
              <a:rPr lang="ru-RU" b="1" i="1" dirty="0" smtClean="0">
                <a:solidFill>
                  <a:srgbClr val="002060"/>
                </a:solidFill>
              </a:rPr>
              <a:t>Молоком цветы полил,</a:t>
            </a:r>
            <a:br>
              <a:rPr lang="ru-RU" b="1" i="1" dirty="0" smtClean="0">
                <a:solidFill>
                  <a:srgbClr val="002060"/>
                </a:solidFill>
              </a:rPr>
            </a:br>
            <a:r>
              <a:rPr lang="ru-RU" b="1" i="1" dirty="0" smtClean="0">
                <a:solidFill>
                  <a:srgbClr val="002060"/>
                </a:solidFill>
              </a:rPr>
              <a:t>Постирал носки в кефире,</a:t>
            </a:r>
            <a:br>
              <a:rPr lang="ru-RU" b="1" i="1" dirty="0" smtClean="0">
                <a:solidFill>
                  <a:srgbClr val="002060"/>
                </a:solidFill>
              </a:rPr>
            </a:br>
            <a:r>
              <a:rPr lang="ru-RU" b="1" i="1" dirty="0" smtClean="0">
                <a:solidFill>
                  <a:srgbClr val="002060"/>
                </a:solidFill>
              </a:rPr>
              <a:t>И развесил по квартире.</a:t>
            </a:r>
            <a:br>
              <a:rPr lang="ru-RU" b="1" i="1" dirty="0" smtClean="0">
                <a:solidFill>
                  <a:srgbClr val="002060"/>
                </a:solidFill>
              </a:rPr>
            </a:br>
            <a:r>
              <a:rPr lang="ru-RU" b="1" i="1" dirty="0" smtClean="0">
                <a:solidFill>
                  <a:srgbClr val="002060"/>
                </a:solidFill>
              </a:rPr>
              <a:t>Я заштопал скотчем платье,</a:t>
            </a:r>
            <a:br>
              <a:rPr lang="ru-RU" b="1" i="1" dirty="0" smtClean="0">
                <a:solidFill>
                  <a:srgbClr val="002060"/>
                </a:solidFill>
              </a:rPr>
            </a:br>
            <a:r>
              <a:rPr lang="ru-RU" b="1" i="1" dirty="0" smtClean="0">
                <a:solidFill>
                  <a:srgbClr val="002060"/>
                </a:solidFill>
              </a:rPr>
              <a:t>Пыль я выбил из кровати,</a:t>
            </a:r>
            <a:br>
              <a:rPr lang="ru-RU" b="1" i="1" dirty="0" smtClean="0">
                <a:solidFill>
                  <a:srgbClr val="002060"/>
                </a:solidFill>
              </a:rPr>
            </a:br>
            <a:r>
              <a:rPr lang="ru-RU" b="1" i="1" dirty="0" smtClean="0">
                <a:solidFill>
                  <a:srgbClr val="002060"/>
                </a:solidFill>
              </a:rPr>
              <a:t>Разложил в тарелки мёд...</a:t>
            </a:r>
            <a:br>
              <a:rPr lang="ru-RU" b="1" i="1" dirty="0" smtClean="0">
                <a:solidFill>
                  <a:srgbClr val="002060"/>
                </a:solidFill>
              </a:rPr>
            </a:br>
            <a:r>
              <a:rPr lang="ru-RU" b="1" i="1" dirty="0" smtClean="0">
                <a:solidFill>
                  <a:srgbClr val="002060"/>
                </a:solidFill>
              </a:rPr>
              <a:t>Пусть мамуля отдохнет!</a:t>
            </a:r>
            <a:br>
              <a:rPr lang="ru-RU" b="1" i="1" dirty="0" smtClean="0">
                <a:solidFill>
                  <a:srgbClr val="002060"/>
                </a:solidFill>
              </a:rPr>
            </a:br>
            <a:endParaRPr lang="ru-RU" b="1" i="1" dirty="0">
              <a:solidFill>
                <a:srgbClr val="00206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88640" y="179512"/>
            <a:ext cx="6669360" cy="8748464"/>
          </a:xfrm>
        </p:spPr>
        <p:txBody>
          <a:bodyPr>
            <a:normAutofit fontScale="25000" lnSpcReduction="20000"/>
          </a:bodyPr>
          <a:lstStyle/>
          <a:p>
            <a:pPr>
              <a:lnSpc>
                <a:spcPct val="120000"/>
              </a:lnSpc>
              <a:buNone/>
            </a:pPr>
            <a:r>
              <a:rPr lang="ru-RU" sz="5600" b="1" dirty="0"/>
              <a:t>Тип проекта: </a:t>
            </a:r>
            <a:r>
              <a:rPr lang="ru-RU" sz="5600" dirty="0" smtClean="0"/>
              <a:t>краткосрочный</a:t>
            </a:r>
            <a:endParaRPr lang="ru-RU" sz="5600" dirty="0"/>
          </a:p>
          <a:p>
            <a:pPr>
              <a:lnSpc>
                <a:spcPct val="120000"/>
              </a:lnSpc>
              <a:buNone/>
            </a:pPr>
            <a:r>
              <a:rPr lang="ru-RU" sz="5600" b="1" dirty="0" smtClean="0"/>
              <a:t>Участники проекта: </a:t>
            </a:r>
            <a:r>
              <a:rPr lang="ru-RU" sz="5600" dirty="0" smtClean="0"/>
              <a:t>воспитатели, дети второй младшей группы, родители.</a:t>
            </a:r>
          </a:p>
          <a:p>
            <a:pPr>
              <a:lnSpc>
                <a:spcPct val="120000"/>
              </a:lnSpc>
              <a:buNone/>
            </a:pPr>
            <a:r>
              <a:rPr lang="ru-RU" sz="5600" b="1" dirty="0" smtClean="0"/>
              <a:t>Возраст детей: </a:t>
            </a:r>
            <a:r>
              <a:rPr lang="ru-RU" sz="5600" dirty="0" smtClean="0"/>
              <a:t>3-4 года.</a:t>
            </a:r>
          </a:p>
          <a:p>
            <a:pPr>
              <a:lnSpc>
                <a:spcPct val="120000"/>
              </a:lnSpc>
              <a:buNone/>
            </a:pPr>
            <a:r>
              <a:rPr lang="ru-RU" sz="5600" b="1" dirty="0" smtClean="0"/>
              <a:t>Сроки проведения: </a:t>
            </a:r>
            <a:r>
              <a:rPr lang="ru-RU" sz="5600" dirty="0" smtClean="0"/>
              <a:t>2 недели</a:t>
            </a:r>
          </a:p>
          <a:p>
            <a:pPr>
              <a:lnSpc>
                <a:spcPct val="120000"/>
              </a:lnSpc>
              <a:buNone/>
            </a:pPr>
            <a:r>
              <a:rPr lang="ru-RU" sz="5600" b="1" dirty="0" smtClean="0"/>
              <a:t>Цель </a:t>
            </a:r>
            <a:r>
              <a:rPr lang="ru-RU" sz="5600" b="1" dirty="0"/>
              <a:t>проекта</a:t>
            </a:r>
            <a:r>
              <a:rPr lang="ru-RU" sz="5600" dirty="0"/>
              <a:t>: формировать образ «Я», умение называть своё имя, фамилию, имена членов семьи, развивать представление  о своей семье. Воспитание чувства привязанности и любви к своим родителям, родственникам.</a:t>
            </a:r>
          </a:p>
          <a:p>
            <a:pPr>
              <a:lnSpc>
                <a:spcPct val="120000"/>
              </a:lnSpc>
              <a:buNone/>
            </a:pPr>
            <a:r>
              <a:rPr lang="ru-RU" sz="5600" b="1" dirty="0"/>
              <a:t>Задачи проекта:</a:t>
            </a:r>
            <a:endParaRPr lang="ru-RU" sz="5600" dirty="0"/>
          </a:p>
          <a:p>
            <a:pPr>
              <a:lnSpc>
                <a:spcPct val="120000"/>
              </a:lnSpc>
              <a:buNone/>
            </a:pPr>
            <a:r>
              <a:rPr lang="ru-RU" sz="5600" dirty="0"/>
              <a:t>• Вызвать положительные эмоции в беседе о семье, развивать умение выражать свои чувства (радость, нежность);</a:t>
            </a:r>
          </a:p>
          <a:p>
            <a:pPr>
              <a:lnSpc>
                <a:spcPct val="120000"/>
              </a:lnSpc>
              <a:buNone/>
            </a:pPr>
            <a:r>
              <a:rPr lang="ru-RU" sz="5600" dirty="0"/>
              <a:t>• Познакомить детей с понятиями «семья», «имя» и «фамилия»;</a:t>
            </a:r>
          </a:p>
          <a:p>
            <a:pPr>
              <a:lnSpc>
                <a:spcPct val="120000"/>
              </a:lnSpc>
              <a:buNone/>
            </a:pPr>
            <a:r>
              <a:rPr lang="ru-RU" sz="5600" dirty="0"/>
              <a:t>• Воспитывать у детей любовь и уважение к членам семьи, учить проявлять заботу о родных людях.</a:t>
            </a:r>
          </a:p>
          <a:p>
            <a:pPr>
              <a:lnSpc>
                <a:spcPct val="120000"/>
              </a:lnSpc>
              <a:buNone/>
            </a:pPr>
            <a:r>
              <a:rPr lang="ru-RU" sz="5600" dirty="0"/>
              <a:t>• Способствовать активному вовлечению родителей в совместную деятельность с ребёнком в условиях семьи и детского сада.</a:t>
            </a:r>
          </a:p>
          <a:p>
            <a:pPr marL="90488" indent="-90488">
              <a:lnSpc>
                <a:spcPct val="120000"/>
              </a:lnSpc>
              <a:buNone/>
            </a:pPr>
            <a:r>
              <a:rPr lang="ru-RU" sz="5600" b="1" dirty="0" smtClean="0"/>
              <a:t>Актуальность темы: </a:t>
            </a:r>
            <a:r>
              <a:rPr lang="ru-RU" sz="5600" dirty="0" smtClean="0"/>
              <a:t>детям этого возраста свойственна большая эмоциональная отзывчивость, что позволяет воспитывать в них любовь, добрые чувства и отношения к окружающим людям и, прежде всего, к близким, к своей семье. А ведь это основа из основ нравственно – патриотического воспитания, его первая и самая важная ступень. Ребёнок должен осознать себя членом семьи. В наше время в силу сильной загруженности родителей, уделяется мало внимания совместной деятельности детей и родителей. А ведь именно семья является для человека главным в жизни, именно в семье ребенок учится любить, заботится, именно семья является хранителем традиций. </a:t>
            </a:r>
          </a:p>
          <a:p>
            <a:pPr marL="90488" indent="-90488">
              <a:lnSpc>
                <a:spcPct val="120000"/>
              </a:lnSpc>
              <a:buNone/>
            </a:pPr>
            <a:r>
              <a:rPr lang="ru-RU" sz="5600" dirty="0" smtClean="0"/>
              <a:t>В младшем дошкольном возрасте у детей начинают формироваться элементарные представления о явлениях общественной жизни и нормах человеческого общения. Именно семья является хранителем традиций, обеспечивает преемственность поколений, сохраняет и развивает лучшие качества людей. Ознакомление детей с понятием «семья невозможна без поддержки самой семьи».</a:t>
            </a:r>
          </a:p>
          <a:p>
            <a:pPr marL="90488" indent="-90488">
              <a:lnSpc>
                <a:spcPct val="120000"/>
              </a:lnSpc>
              <a:buNone/>
            </a:pPr>
            <a:r>
              <a:rPr lang="ru-RU" sz="5600" b="1" dirty="0" smtClean="0"/>
              <a:t>Ожидаемые </a:t>
            </a:r>
            <a:r>
              <a:rPr lang="ru-RU" sz="5600" b="1" dirty="0"/>
              <a:t>результаты реализации проекта:</a:t>
            </a:r>
            <a:r>
              <a:rPr lang="ru-RU" sz="5600" dirty="0"/>
              <a:t> Дети узнают больше о себе и своей семье, называют членов своей семьи по имени, имеют элементарные понятия о родственных взаимосвязях. Проявление уважение и забот ко всем членам семьи. Понимание значимости семьи в жизни каждого человека. Умение организовывать сюжетно-ролевые игры на основе имеющихся знаний о семье. Укрепление отношений между родителями и детьми, педагогами и родителями.</a:t>
            </a:r>
          </a:p>
          <a:p>
            <a:pPr marL="90488" indent="-90488">
              <a:buNone/>
            </a:pPr>
            <a:endParaRPr lang="ru-RU" dirty="0" smtClean="0"/>
          </a:p>
          <a:p>
            <a:pPr>
              <a:buNone/>
            </a:pPr>
            <a:r>
              <a:rPr lang="ru-RU" b="1" dirty="0"/>
              <a:t> </a:t>
            </a:r>
            <a:endParaRPr lang="ru-RU" dirty="0"/>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60648" y="179512"/>
            <a:ext cx="6172200" cy="3312368"/>
          </a:xfrm>
        </p:spPr>
        <p:txBody>
          <a:bodyPr>
            <a:normAutofit/>
          </a:bodyPr>
          <a:lstStyle/>
          <a:p>
            <a:pPr algn="ctr">
              <a:buNone/>
            </a:pPr>
            <a:r>
              <a:rPr lang="ru-RU" sz="1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Этапы осуществления </a:t>
            </a:r>
            <a:r>
              <a:rPr lang="ru-RU" sz="18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проекта</a:t>
            </a:r>
          </a:p>
          <a:p>
            <a:pPr algn="ctr">
              <a:buNone/>
            </a:pPr>
            <a:endParaRPr lang="ru-RU" sz="1400" dirty="0"/>
          </a:p>
          <a:p>
            <a:pPr lvl="0">
              <a:buNone/>
            </a:pPr>
            <a:r>
              <a:rPr lang="ru-RU" sz="1400" b="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1.Подготовительный </a:t>
            </a:r>
            <a:endParaRPr lang="ru-RU"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marL="180975" indent="-180975"/>
            <a:r>
              <a:rPr lang="ru-RU" sz="1400" dirty="0"/>
              <a:t>Определение целей и задач.</a:t>
            </a:r>
          </a:p>
          <a:p>
            <a:pPr marL="180975" indent="-180975"/>
            <a:r>
              <a:rPr lang="ru-RU" sz="1400" dirty="0"/>
              <a:t>Составление плана работы по реализации проекта.</a:t>
            </a:r>
          </a:p>
          <a:p>
            <a:pPr marL="180975" indent="-180975"/>
            <a:r>
              <a:rPr lang="ru-RU" sz="1400" dirty="0"/>
              <a:t>Изучение методической литературы и журналов, интернет сайтов по вопросам. </a:t>
            </a:r>
          </a:p>
          <a:p>
            <a:pPr marL="180975" indent="-180975"/>
            <a:r>
              <a:rPr lang="ru-RU" sz="1400" dirty="0"/>
              <a:t>Подбор детской художественной литературы.</a:t>
            </a:r>
          </a:p>
          <a:p>
            <a:pPr marL="180975" indent="-180975"/>
            <a:r>
              <a:rPr lang="ru-RU" sz="1400" dirty="0"/>
              <a:t>Подготовка консультаций, составление буклетов, рекомендации для родителей.</a:t>
            </a:r>
          </a:p>
          <a:p>
            <a:pPr>
              <a:buNone/>
            </a:pPr>
            <a:endParaRPr lang="ru-RU" sz="1400" b="1" u="sng" dirty="0" smtClean="0"/>
          </a:p>
          <a:p>
            <a:pPr>
              <a:buNone/>
            </a:pPr>
            <a:r>
              <a:rPr lang="ru-RU" sz="1400" b="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2.Основной</a:t>
            </a:r>
            <a:endParaRPr lang="ru-RU"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buNone/>
            </a:pPr>
            <a:endParaRPr lang="ru-RU" dirty="0"/>
          </a:p>
        </p:txBody>
      </p:sp>
      <p:graphicFrame>
        <p:nvGraphicFramePr>
          <p:cNvPr id="4" name="Таблица 3"/>
          <p:cNvGraphicFramePr>
            <a:graphicFrameLocks noGrp="1"/>
          </p:cNvGraphicFramePr>
          <p:nvPr/>
        </p:nvGraphicFramePr>
        <p:xfrm>
          <a:off x="260648" y="3419873"/>
          <a:ext cx="6336704" cy="5173929"/>
        </p:xfrm>
        <a:graphic>
          <a:graphicData uri="http://schemas.openxmlformats.org/drawingml/2006/table">
            <a:tbl>
              <a:tblPr firstRow="1" bandRow="1">
                <a:tableStyleId>{5940675A-B579-460E-94D1-54222C63F5DA}</a:tableStyleId>
              </a:tblPr>
              <a:tblGrid>
                <a:gridCol w="1152128"/>
                <a:gridCol w="5184576"/>
              </a:tblGrid>
              <a:tr h="328329">
                <a:tc>
                  <a:txBody>
                    <a:bodyPr/>
                    <a:lstStyle/>
                    <a:p>
                      <a:pPr marL="0" indent="0" algn="ctr">
                        <a:lnSpc>
                          <a:spcPct val="106000"/>
                        </a:lnSpc>
                        <a:spcAft>
                          <a:spcPts val="0"/>
                        </a:spcAft>
                      </a:pPr>
                      <a:r>
                        <a:rPr lang="ru-RU" sz="1100" b="1" cap="none" spc="0" dirty="0">
                          <a:ln>
                            <a:noFill/>
                          </a:ln>
                          <a:solidFill>
                            <a:srgbClr val="002060"/>
                          </a:solidFill>
                          <a:effectLst/>
                        </a:rPr>
                        <a:t>Виды деятельности</a:t>
                      </a:r>
                      <a:endParaRPr lang="ru-RU" sz="1100" b="1" cap="none" spc="0" dirty="0">
                        <a:ln>
                          <a:noFill/>
                        </a:ln>
                        <a:solidFill>
                          <a:srgbClr val="002060"/>
                        </a:solidFill>
                        <a:effectLst/>
                        <a:latin typeface="Calibri"/>
                        <a:ea typeface="Calibri"/>
                        <a:cs typeface="Times New Roman"/>
                      </a:endParaRPr>
                    </a:p>
                  </a:txBody>
                  <a:tcPr marL="68580" marR="68580" marT="0" marB="0"/>
                </a:tc>
                <a:tc>
                  <a:txBody>
                    <a:bodyPr/>
                    <a:lstStyle/>
                    <a:p>
                      <a:pPr marL="457200" algn="ctr">
                        <a:lnSpc>
                          <a:spcPct val="106000"/>
                        </a:lnSpc>
                        <a:spcAft>
                          <a:spcPts val="0"/>
                        </a:spcAft>
                      </a:pPr>
                      <a:r>
                        <a:rPr lang="ru-RU" sz="1200" b="1" cap="none" spc="0" dirty="0">
                          <a:ln>
                            <a:noFill/>
                          </a:ln>
                          <a:solidFill>
                            <a:srgbClr val="002060"/>
                          </a:solidFill>
                          <a:effectLst/>
                        </a:rPr>
                        <a:t>Содержание деятельности </a:t>
                      </a:r>
                      <a:endParaRPr lang="ru-RU" sz="1200" b="1" cap="none" spc="0" dirty="0">
                        <a:ln>
                          <a:noFill/>
                        </a:ln>
                        <a:solidFill>
                          <a:srgbClr val="002060"/>
                        </a:solidFill>
                        <a:effectLst/>
                        <a:latin typeface="Calibri"/>
                        <a:ea typeface="Calibri"/>
                        <a:cs typeface="Times New Roman"/>
                      </a:endParaRPr>
                    </a:p>
                  </a:txBody>
                  <a:tcPr marL="68580" marR="68580" marT="0" marB="0" anchor="ctr"/>
                </a:tc>
              </a:tr>
              <a:tr h="2888375">
                <a:tc>
                  <a:txBody>
                    <a:bodyPr/>
                    <a:lstStyle/>
                    <a:p>
                      <a:pPr marL="457200" algn="ctr">
                        <a:lnSpc>
                          <a:spcPct val="106000"/>
                        </a:lnSpc>
                        <a:spcAft>
                          <a:spcPts val="0"/>
                        </a:spcAft>
                      </a:pPr>
                      <a:endParaRPr lang="ru-RU" sz="1200" b="1" cap="none" spc="0" dirty="0">
                        <a:ln>
                          <a:noFill/>
                        </a:ln>
                        <a:solidFill>
                          <a:srgbClr val="002060"/>
                        </a:solidFill>
                        <a:effectLst/>
                        <a:latin typeface="Calibri"/>
                        <a:ea typeface="Calibri"/>
                        <a:cs typeface="Times New Roman"/>
                      </a:endParaRPr>
                    </a:p>
                  </a:txBody>
                  <a:tcPr marL="68580" marR="68580" marT="0" marB="0"/>
                </a:tc>
                <a:tc>
                  <a:txBody>
                    <a:bodyPr/>
                    <a:lstStyle/>
                    <a:p>
                      <a:pPr marL="21590" algn="l">
                        <a:lnSpc>
                          <a:spcPct val="106000"/>
                        </a:lnSpc>
                        <a:spcAft>
                          <a:spcPts val="0"/>
                        </a:spcAft>
                      </a:pPr>
                      <a:r>
                        <a:rPr lang="ru-RU" sz="1200" b="1" u="sng" cap="none" spc="0" dirty="0">
                          <a:ln>
                            <a:noFill/>
                          </a:ln>
                          <a:solidFill>
                            <a:srgbClr val="002060"/>
                          </a:solidFill>
                          <a:effectLst/>
                        </a:rPr>
                        <a:t>Ситуативный </a:t>
                      </a:r>
                      <a:r>
                        <a:rPr lang="ru-RU" sz="1200" b="1" u="sng" cap="none" spc="0" dirty="0" smtClean="0">
                          <a:ln>
                            <a:noFill/>
                          </a:ln>
                          <a:solidFill>
                            <a:srgbClr val="002060"/>
                          </a:solidFill>
                          <a:effectLst/>
                        </a:rPr>
                        <a:t>разговор</a:t>
                      </a:r>
                      <a:endParaRPr lang="ru-RU" sz="1200" b="1" u="none" cap="none" spc="0" dirty="0">
                        <a:ln>
                          <a:noFill/>
                        </a:ln>
                        <a:solidFill>
                          <a:srgbClr val="002060"/>
                        </a:solidFill>
                        <a:effectLst/>
                      </a:endParaRPr>
                    </a:p>
                    <a:p>
                      <a:pPr marL="21590" algn="l">
                        <a:lnSpc>
                          <a:spcPct val="106000"/>
                        </a:lnSpc>
                        <a:spcAft>
                          <a:spcPts val="0"/>
                        </a:spcAft>
                      </a:pPr>
                      <a:r>
                        <a:rPr lang="ru-RU" sz="1200" b="1" cap="none" spc="0" dirty="0" smtClean="0">
                          <a:ln>
                            <a:noFill/>
                          </a:ln>
                          <a:solidFill>
                            <a:srgbClr val="002060"/>
                          </a:solidFill>
                          <a:effectLst/>
                        </a:rPr>
                        <a:t>«Меня </a:t>
                      </a:r>
                      <a:r>
                        <a:rPr lang="ru-RU" sz="1200" b="1" cap="none" spc="0" dirty="0">
                          <a:ln>
                            <a:noFill/>
                          </a:ln>
                          <a:solidFill>
                            <a:srgbClr val="002060"/>
                          </a:solidFill>
                          <a:effectLst/>
                        </a:rPr>
                        <a:t>дома называют…», «Как я провел выходные дни?», «Как я дома помогаю», «С кем я живу», «Мои любимые бабушка и дедушка», «Как зовут моих родителей», «Что готовит мама?», «За что я люблю свою маму, папу», «Кем работает моя мама (папа</a:t>
                      </a:r>
                      <a:r>
                        <a:rPr lang="ru-RU" sz="1200" b="1" cap="none" spc="0" dirty="0" smtClean="0">
                          <a:ln>
                            <a:noFill/>
                          </a:ln>
                          <a:solidFill>
                            <a:srgbClr val="002060"/>
                          </a:solidFill>
                          <a:effectLst/>
                        </a:rPr>
                        <a:t>)»</a:t>
                      </a:r>
                      <a:endParaRPr lang="ru-RU" sz="1200" b="1" u="sng" cap="none" spc="0" dirty="0" smtClean="0">
                        <a:ln>
                          <a:noFill/>
                        </a:ln>
                        <a:solidFill>
                          <a:srgbClr val="002060"/>
                        </a:solidFill>
                        <a:effectLst/>
                      </a:endParaRPr>
                    </a:p>
                    <a:p>
                      <a:pPr marL="21590" algn="l">
                        <a:lnSpc>
                          <a:spcPct val="115000"/>
                        </a:lnSpc>
                        <a:spcAft>
                          <a:spcPts val="0"/>
                        </a:spcAft>
                        <a:tabLst>
                          <a:tab pos="449580" algn="l"/>
                        </a:tabLst>
                      </a:pPr>
                      <a:r>
                        <a:rPr lang="ru-RU" sz="1200" b="1" u="sng" cap="none" spc="0" dirty="0" smtClean="0">
                          <a:ln>
                            <a:noFill/>
                          </a:ln>
                          <a:solidFill>
                            <a:srgbClr val="002060"/>
                          </a:solidFill>
                          <a:effectLst/>
                        </a:rPr>
                        <a:t>Беседа</a:t>
                      </a:r>
                      <a:r>
                        <a:rPr lang="ru-RU" sz="1200" b="1" cap="none" spc="0" dirty="0" smtClean="0">
                          <a:ln>
                            <a:noFill/>
                          </a:ln>
                          <a:solidFill>
                            <a:srgbClr val="002060"/>
                          </a:solidFill>
                          <a:effectLst/>
                        </a:rPr>
                        <a:t> </a:t>
                      </a:r>
                      <a:endParaRPr lang="ru-RU" sz="1200" b="1" cap="none" spc="0" dirty="0">
                        <a:ln>
                          <a:noFill/>
                        </a:ln>
                        <a:solidFill>
                          <a:srgbClr val="002060"/>
                        </a:solidFill>
                        <a:effectLst/>
                      </a:endParaRPr>
                    </a:p>
                    <a:p>
                      <a:pPr marL="21590" algn="l">
                        <a:lnSpc>
                          <a:spcPct val="115000"/>
                        </a:lnSpc>
                        <a:spcAft>
                          <a:spcPts val="0"/>
                        </a:spcAft>
                        <a:tabLst>
                          <a:tab pos="449580" algn="l"/>
                        </a:tabLst>
                      </a:pPr>
                      <a:r>
                        <a:rPr lang="ru-RU" sz="1200" b="1" cap="none" spc="0" dirty="0">
                          <a:ln>
                            <a:noFill/>
                          </a:ln>
                          <a:solidFill>
                            <a:srgbClr val="002060"/>
                          </a:solidFill>
                          <a:effectLst/>
                        </a:rPr>
                        <a:t>«Кто, где работает?», «Как ты помогаешь маме?», «У меня есть брат (сестра)», «Дом, в котором я живу</a:t>
                      </a:r>
                      <a:r>
                        <a:rPr lang="ru-RU" sz="1200" b="1" cap="none" spc="0" dirty="0" smtClean="0">
                          <a:ln>
                            <a:noFill/>
                          </a:ln>
                          <a:solidFill>
                            <a:srgbClr val="002060"/>
                          </a:solidFill>
                          <a:effectLst/>
                        </a:rPr>
                        <a:t>»</a:t>
                      </a:r>
                      <a:endParaRPr lang="ru-RU" sz="1200" b="1" u="sng" cap="none" spc="0" dirty="0" smtClean="0">
                        <a:ln>
                          <a:noFill/>
                        </a:ln>
                        <a:solidFill>
                          <a:srgbClr val="002060"/>
                        </a:solidFill>
                        <a:effectLst/>
                      </a:endParaRPr>
                    </a:p>
                    <a:p>
                      <a:pPr algn="l">
                        <a:lnSpc>
                          <a:spcPct val="115000"/>
                        </a:lnSpc>
                        <a:spcAft>
                          <a:spcPts val="0"/>
                        </a:spcAft>
                        <a:tabLst>
                          <a:tab pos="449580" algn="l"/>
                        </a:tabLst>
                      </a:pPr>
                      <a:r>
                        <a:rPr lang="ru-RU" sz="1200" b="1" u="sng" cap="none" spc="0" dirty="0" smtClean="0">
                          <a:ln>
                            <a:noFill/>
                          </a:ln>
                          <a:solidFill>
                            <a:srgbClr val="002060"/>
                          </a:solidFill>
                          <a:effectLst/>
                        </a:rPr>
                        <a:t>Беседа </a:t>
                      </a:r>
                      <a:r>
                        <a:rPr lang="ru-RU" sz="1200" b="1" u="sng" cap="none" spc="0" dirty="0">
                          <a:ln>
                            <a:noFill/>
                          </a:ln>
                          <a:solidFill>
                            <a:srgbClr val="002060"/>
                          </a:solidFill>
                          <a:effectLst/>
                        </a:rPr>
                        <a:t>по фотографиям: </a:t>
                      </a:r>
                      <a:endParaRPr lang="ru-RU" sz="1200" b="1" u="sng" cap="none" spc="0" dirty="0" smtClean="0">
                        <a:ln>
                          <a:noFill/>
                        </a:ln>
                        <a:solidFill>
                          <a:srgbClr val="002060"/>
                        </a:solidFill>
                        <a:effectLst/>
                      </a:endParaRPr>
                    </a:p>
                    <a:p>
                      <a:pPr algn="l">
                        <a:lnSpc>
                          <a:spcPct val="115000"/>
                        </a:lnSpc>
                        <a:spcAft>
                          <a:spcPts val="0"/>
                        </a:spcAft>
                        <a:tabLst>
                          <a:tab pos="449580" algn="l"/>
                        </a:tabLst>
                      </a:pPr>
                      <a:r>
                        <a:rPr lang="ru-RU" sz="1200" b="1" cap="none" spc="0" dirty="0" smtClean="0">
                          <a:ln>
                            <a:noFill/>
                          </a:ln>
                          <a:solidFill>
                            <a:srgbClr val="002060"/>
                          </a:solidFill>
                          <a:effectLst/>
                        </a:rPr>
                        <a:t>«</a:t>
                      </a:r>
                      <a:r>
                        <a:rPr lang="ru-RU" sz="1200" b="1" cap="none" spc="0" dirty="0">
                          <a:ln>
                            <a:noFill/>
                          </a:ln>
                          <a:solidFill>
                            <a:srgbClr val="002060"/>
                          </a:solidFill>
                          <a:effectLst/>
                        </a:rPr>
                        <a:t>Моя семья», «Мой папа», «Моя мама</a:t>
                      </a:r>
                      <a:r>
                        <a:rPr lang="ru-RU" sz="1200" b="1" cap="none" spc="0" dirty="0" smtClean="0">
                          <a:ln>
                            <a:noFill/>
                          </a:ln>
                          <a:solidFill>
                            <a:srgbClr val="002060"/>
                          </a:solidFill>
                          <a:effectLst/>
                        </a:rPr>
                        <a:t>»,</a:t>
                      </a:r>
                      <a:endParaRPr lang="ru-RU" sz="1200" b="1" u="sng" cap="none" spc="0" dirty="0" smtClean="0">
                        <a:ln>
                          <a:noFill/>
                        </a:ln>
                        <a:solidFill>
                          <a:srgbClr val="002060"/>
                        </a:solidFill>
                        <a:effectLst/>
                      </a:endParaRPr>
                    </a:p>
                    <a:p>
                      <a:pPr algn="l">
                        <a:lnSpc>
                          <a:spcPct val="115000"/>
                        </a:lnSpc>
                        <a:spcAft>
                          <a:spcPts val="0"/>
                        </a:spcAft>
                        <a:tabLst>
                          <a:tab pos="449580" algn="l"/>
                        </a:tabLst>
                      </a:pPr>
                      <a:r>
                        <a:rPr lang="ru-RU" sz="1200" b="1" u="sng" cap="none" spc="0" dirty="0" smtClean="0">
                          <a:ln>
                            <a:noFill/>
                          </a:ln>
                          <a:solidFill>
                            <a:srgbClr val="002060"/>
                          </a:solidFill>
                          <a:effectLst/>
                        </a:rPr>
                        <a:t>Беседа </a:t>
                      </a:r>
                      <a:r>
                        <a:rPr lang="ru-RU" sz="1200" b="1" u="sng" cap="none" spc="0" dirty="0">
                          <a:ln>
                            <a:noFill/>
                          </a:ln>
                          <a:solidFill>
                            <a:srgbClr val="002060"/>
                          </a:solidFill>
                          <a:effectLst/>
                        </a:rPr>
                        <a:t>по </a:t>
                      </a:r>
                      <a:r>
                        <a:rPr lang="ru-RU" sz="1200" b="1" u="sng" cap="none" spc="0" dirty="0" smtClean="0">
                          <a:ln>
                            <a:noFill/>
                          </a:ln>
                          <a:solidFill>
                            <a:srgbClr val="002060"/>
                          </a:solidFill>
                          <a:effectLst/>
                        </a:rPr>
                        <a:t>картинкам</a:t>
                      </a:r>
                    </a:p>
                    <a:p>
                      <a:pPr algn="l">
                        <a:lnSpc>
                          <a:spcPct val="115000"/>
                        </a:lnSpc>
                        <a:spcAft>
                          <a:spcPts val="0"/>
                        </a:spcAft>
                        <a:tabLst>
                          <a:tab pos="449580" algn="l"/>
                        </a:tabLst>
                      </a:pPr>
                      <a:r>
                        <a:rPr lang="ru-RU" sz="1200" b="1" cap="none" spc="0" dirty="0" smtClean="0">
                          <a:ln>
                            <a:noFill/>
                          </a:ln>
                          <a:solidFill>
                            <a:srgbClr val="002060"/>
                          </a:solidFill>
                          <a:effectLst/>
                        </a:rPr>
                        <a:t>«Где </a:t>
                      </a:r>
                      <a:r>
                        <a:rPr lang="ru-RU" sz="1200" b="1" cap="none" spc="0" dirty="0">
                          <a:ln>
                            <a:noFill/>
                          </a:ln>
                          <a:solidFill>
                            <a:srgbClr val="002060"/>
                          </a:solidFill>
                          <a:effectLst/>
                        </a:rPr>
                        <a:t>работает мама (папа)?», «Что делать, если кто-то заболел?», </a:t>
                      </a:r>
                      <a:r>
                        <a:rPr lang="ru-RU" sz="1200" b="1" cap="none" spc="0" dirty="0" smtClean="0">
                          <a:ln>
                            <a:noFill/>
                          </a:ln>
                          <a:solidFill>
                            <a:srgbClr val="002060"/>
                          </a:solidFill>
                          <a:effectLst/>
                        </a:rPr>
                        <a:t> </a:t>
                      </a:r>
                      <a:r>
                        <a:rPr lang="ru-RU" sz="1200" b="1" cap="none" spc="0" dirty="0">
                          <a:ln>
                            <a:noFill/>
                          </a:ln>
                          <a:solidFill>
                            <a:srgbClr val="002060"/>
                          </a:solidFill>
                          <a:effectLst/>
                        </a:rPr>
                        <a:t>«Семья»,  «День 8 Марта», «Защитники Отечества</a:t>
                      </a:r>
                      <a:r>
                        <a:rPr lang="ru-RU" sz="1200" b="1" cap="none" spc="0" dirty="0" smtClean="0">
                          <a:ln>
                            <a:noFill/>
                          </a:ln>
                          <a:solidFill>
                            <a:srgbClr val="002060"/>
                          </a:solidFill>
                          <a:effectLst/>
                        </a:rPr>
                        <a:t>»</a:t>
                      </a:r>
                      <a:endParaRPr lang="ru-RU" sz="1200" b="1" u="sng" cap="none" spc="0" dirty="0" smtClean="0">
                        <a:ln>
                          <a:noFill/>
                        </a:ln>
                        <a:solidFill>
                          <a:srgbClr val="002060"/>
                        </a:solidFill>
                        <a:effectLst/>
                      </a:endParaRPr>
                    </a:p>
                    <a:p>
                      <a:pPr algn="l">
                        <a:lnSpc>
                          <a:spcPct val="115000"/>
                        </a:lnSpc>
                        <a:spcAft>
                          <a:spcPts val="0"/>
                        </a:spcAft>
                        <a:tabLst>
                          <a:tab pos="449580" algn="l"/>
                        </a:tabLst>
                      </a:pPr>
                      <a:r>
                        <a:rPr lang="ru-RU" sz="1200" b="1" u="sng" cap="none" spc="0" dirty="0" smtClean="0">
                          <a:ln>
                            <a:noFill/>
                          </a:ln>
                          <a:solidFill>
                            <a:srgbClr val="002060"/>
                          </a:solidFill>
                          <a:effectLst/>
                        </a:rPr>
                        <a:t>Отгадывание загадок</a:t>
                      </a:r>
                      <a:endParaRPr lang="ru-RU" sz="1200" b="1" u="none" cap="none" spc="0" dirty="0">
                        <a:ln>
                          <a:noFill/>
                        </a:ln>
                        <a:solidFill>
                          <a:srgbClr val="002060"/>
                        </a:solidFill>
                        <a:effectLst/>
                      </a:endParaRPr>
                    </a:p>
                    <a:p>
                      <a:pPr algn="l">
                        <a:lnSpc>
                          <a:spcPct val="115000"/>
                        </a:lnSpc>
                        <a:spcAft>
                          <a:spcPts val="0"/>
                        </a:spcAft>
                        <a:tabLst>
                          <a:tab pos="449580" algn="l"/>
                        </a:tabLst>
                      </a:pPr>
                      <a:r>
                        <a:rPr lang="ru-RU" sz="1200" b="1" u="sng" cap="none" spc="0" dirty="0" smtClean="0">
                          <a:ln>
                            <a:noFill/>
                          </a:ln>
                          <a:solidFill>
                            <a:srgbClr val="002060"/>
                          </a:solidFill>
                          <a:effectLst/>
                        </a:rPr>
                        <a:t>Пословицы </a:t>
                      </a:r>
                      <a:r>
                        <a:rPr lang="ru-RU" sz="1200" b="1" u="sng" cap="none" spc="0" dirty="0">
                          <a:ln>
                            <a:noFill/>
                          </a:ln>
                          <a:solidFill>
                            <a:srgbClr val="002060"/>
                          </a:solidFill>
                          <a:effectLst/>
                        </a:rPr>
                        <a:t>и поговорки о </a:t>
                      </a:r>
                      <a:r>
                        <a:rPr lang="ru-RU" sz="1200" b="1" u="sng" cap="none" spc="0" dirty="0" smtClean="0">
                          <a:ln>
                            <a:noFill/>
                          </a:ln>
                          <a:solidFill>
                            <a:srgbClr val="002060"/>
                          </a:solidFill>
                          <a:effectLst/>
                        </a:rPr>
                        <a:t>семье</a:t>
                      </a:r>
                      <a:endParaRPr lang="ru-RU" sz="1200" b="1" u="none" cap="none" spc="0" dirty="0">
                        <a:ln>
                          <a:noFill/>
                        </a:ln>
                        <a:solidFill>
                          <a:srgbClr val="002060"/>
                        </a:solidFill>
                        <a:effectLst/>
                        <a:latin typeface="Calibri"/>
                        <a:cs typeface="Times New Roman"/>
                      </a:endParaRPr>
                    </a:p>
                    <a:p>
                      <a:pPr algn="l">
                        <a:lnSpc>
                          <a:spcPct val="115000"/>
                        </a:lnSpc>
                        <a:spcAft>
                          <a:spcPts val="0"/>
                        </a:spcAft>
                        <a:tabLst>
                          <a:tab pos="449580" algn="l"/>
                        </a:tabLst>
                      </a:pPr>
                      <a:endParaRPr lang="ru-RU" sz="1200" b="1" u="sng" cap="none" spc="0" dirty="0" smtClean="0">
                        <a:ln>
                          <a:noFill/>
                        </a:ln>
                        <a:solidFill>
                          <a:srgbClr val="002060"/>
                        </a:solidFill>
                        <a:effectLst/>
                      </a:endParaRPr>
                    </a:p>
                  </a:txBody>
                  <a:tcPr marL="68580" marR="68580" marT="0" marB="0" anchor="ctr"/>
                </a:tc>
              </a:tr>
              <a:tr h="1535823">
                <a:tc>
                  <a:txBody>
                    <a:bodyPr/>
                    <a:lstStyle/>
                    <a:p>
                      <a:pPr marL="457200" algn="ctr">
                        <a:lnSpc>
                          <a:spcPct val="106000"/>
                        </a:lnSpc>
                        <a:spcAft>
                          <a:spcPts val="0"/>
                        </a:spcAft>
                      </a:pPr>
                      <a:endParaRPr lang="ru-RU" sz="1200" b="1" cap="none" spc="0" dirty="0">
                        <a:ln>
                          <a:noFill/>
                        </a:ln>
                        <a:solidFill>
                          <a:srgbClr val="002060"/>
                        </a:solidFill>
                        <a:effectLst/>
                      </a:endParaRPr>
                    </a:p>
                    <a:p>
                      <a:pPr marL="0" indent="0" algn="ctr">
                        <a:lnSpc>
                          <a:spcPct val="106000"/>
                        </a:lnSpc>
                        <a:spcAft>
                          <a:spcPts val="0"/>
                        </a:spcAft>
                      </a:pPr>
                      <a:r>
                        <a:rPr lang="ru-RU" sz="1200" b="1" cap="none" spc="0" dirty="0">
                          <a:ln>
                            <a:noFill/>
                          </a:ln>
                          <a:solidFill>
                            <a:srgbClr val="002060"/>
                          </a:solidFill>
                          <a:effectLst/>
                        </a:rPr>
                        <a:t>Художественная литература</a:t>
                      </a:r>
                      <a:endParaRPr lang="ru-RU" sz="1200" b="1" cap="none" spc="0" dirty="0">
                        <a:ln>
                          <a:noFill/>
                        </a:ln>
                        <a:solidFill>
                          <a:srgbClr val="002060"/>
                        </a:solidFill>
                        <a:effectLst/>
                        <a:latin typeface="Calibri"/>
                        <a:ea typeface="Calibri"/>
                        <a:cs typeface="Times New Roman"/>
                      </a:endParaRPr>
                    </a:p>
                  </a:txBody>
                  <a:tcPr marL="68580" marR="68580" marT="0" marB="0"/>
                </a:tc>
                <a:tc>
                  <a:txBody>
                    <a:bodyPr/>
                    <a:lstStyle/>
                    <a:p>
                      <a:pPr marL="0" indent="0" algn="l">
                        <a:lnSpc>
                          <a:spcPct val="106000"/>
                        </a:lnSpc>
                        <a:spcAft>
                          <a:spcPts val="800"/>
                        </a:spcAft>
                      </a:pPr>
                      <a:r>
                        <a:rPr lang="ru-RU" sz="1200" b="1" u="sng" cap="none" spc="0" dirty="0">
                          <a:ln>
                            <a:noFill/>
                          </a:ln>
                          <a:solidFill>
                            <a:srgbClr val="002060"/>
                          </a:solidFill>
                          <a:effectLst/>
                        </a:rPr>
                        <a:t>Чтение</a:t>
                      </a:r>
                      <a:r>
                        <a:rPr lang="ru-RU" sz="1200" b="1" cap="none" spc="0" dirty="0">
                          <a:ln>
                            <a:noFill/>
                          </a:ln>
                          <a:solidFill>
                            <a:srgbClr val="002060"/>
                          </a:solidFill>
                          <a:effectLst/>
                        </a:rPr>
                        <a:t>:  С. Маршака «Кошкин дом»,   </a:t>
                      </a:r>
                      <a:r>
                        <a:rPr lang="ru-RU" sz="1200" b="1" cap="none" spc="0" dirty="0" err="1">
                          <a:ln>
                            <a:noFill/>
                          </a:ln>
                          <a:solidFill>
                            <a:srgbClr val="002060"/>
                          </a:solidFill>
                          <a:effectLst/>
                        </a:rPr>
                        <a:t>С.Капутикян</a:t>
                      </a:r>
                      <a:r>
                        <a:rPr lang="ru-RU" sz="1200" b="1" cap="none" spc="0" dirty="0">
                          <a:ln>
                            <a:noFill/>
                          </a:ln>
                          <a:solidFill>
                            <a:srgbClr val="002060"/>
                          </a:solidFill>
                          <a:effectLst/>
                        </a:rPr>
                        <a:t> «Моя бабушка», В.Чёрная «Хорошая внучка», Э.Успенский «Если был бы я девчонкой», Е.Благинина «Посидим в тишине», </a:t>
                      </a:r>
                      <a:r>
                        <a:rPr lang="ru-RU" sz="1200" b="1" cap="none" spc="0" dirty="0" err="1">
                          <a:ln>
                            <a:noFill/>
                          </a:ln>
                          <a:solidFill>
                            <a:srgbClr val="002060"/>
                          </a:solidFill>
                          <a:effectLst/>
                        </a:rPr>
                        <a:t>А.Кымытваль</a:t>
                      </a:r>
                      <a:r>
                        <a:rPr lang="ru-RU" sz="1200" b="1" cap="none" spc="0" dirty="0">
                          <a:ln>
                            <a:noFill/>
                          </a:ln>
                          <a:solidFill>
                            <a:srgbClr val="002060"/>
                          </a:solidFill>
                          <a:effectLst/>
                        </a:rPr>
                        <a:t> «Песенка бабушки про непоседу», И.Косякова «Все она», Е.Благининой «</a:t>
                      </a:r>
                      <a:r>
                        <a:rPr lang="ru-RU" sz="1200" b="1" cap="none" spc="0" dirty="0" smtClean="0">
                          <a:ln>
                            <a:noFill/>
                          </a:ln>
                          <a:solidFill>
                            <a:srgbClr val="002060"/>
                          </a:solidFill>
                          <a:effectLst/>
                        </a:rPr>
                        <a:t>Солнышко</a:t>
                      </a:r>
                      <a:r>
                        <a:rPr lang="ru-RU" sz="1200" b="1" cap="none" spc="0" dirty="0">
                          <a:ln>
                            <a:noFill/>
                          </a:ln>
                          <a:solidFill>
                            <a:srgbClr val="002060"/>
                          </a:solidFill>
                          <a:effectLst/>
                        </a:rPr>
                        <a:t>»,  Татьяны Боковой «Как папа».</a:t>
                      </a:r>
                      <a:endParaRPr lang="ru-RU" sz="1200" b="1" cap="none" spc="0" dirty="0">
                        <a:ln>
                          <a:noFill/>
                        </a:ln>
                        <a:solidFill>
                          <a:srgbClr val="002060"/>
                        </a:solidFill>
                        <a:effectLst/>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188640" y="179512"/>
          <a:ext cx="6480720" cy="8220434"/>
        </p:xfrm>
        <a:graphic>
          <a:graphicData uri="http://schemas.openxmlformats.org/drawingml/2006/table">
            <a:tbl>
              <a:tblPr firstRow="1" bandRow="1">
                <a:tableStyleId>{5940675A-B579-460E-94D1-54222C63F5DA}</a:tableStyleId>
              </a:tblPr>
              <a:tblGrid>
                <a:gridCol w="1224136"/>
                <a:gridCol w="5256584"/>
              </a:tblGrid>
              <a:tr h="1504373">
                <a:tc>
                  <a:txBody>
                    <a:bodyPr/>
                    <a:lstStyle/>
                    <a:p>
                      <a:pPr algn="ctr">
                        <a:lnSpc>
                          <a:spcPct val="115000"/>
                        </a:lnSpc>
                        <a:spcAft>
                          <a:spcPts val="0"/>
                        </a:spcAft>
                        <a:tabLst>
                          <a:tab pos="449580" algn="l"/>
                        </a:tabLst>
                      </a:pPr>
                      <a:r>
                        <a:rPr lang="ru-RU" sz="1200" b="1" cap="none" spc="0" dirty="0">
                          <a:ln>
                            <a:noFill/>
                          </a:ln>
                          <a:solidFill>
                            <a:srgbClr val="002060"/>
                          </a:solidFill>
                          <a:effectLst/>
                        </a:rPr>
                        <a:t>Музыка</a:t>
                      </a:r>
                      <a:endParaRPr lang="ru-RU" sz="1200" b="1" cap="none" spc="0" dirty="0">
                        <a:ln>
                          <a:noFill/>
                        </a:ln>
                        <a:solidFill>
                          <a:srgbClr val="002060"/>
                        </a:solidFill>
                        <a:effectLst/>
                        <a:latin typeface="Calibri"/>
                        <a:ea typeface="SimSun"/>
                        <a:cs typeface="Calibri"/>
                      </a:endParaRPr>
                    </a:p>
                  </a:txBody>
                  <a:tcPr marL="68580" marR="68580" marT="0" marB="0" anchor="ctr"/>
                </a:tc>
                <a:tc>
                  <a:txBody>
                    <a:bodyPr/>
                    <a:lstStyle/>
                    <a:p>
                      <a:pPr algn="just">
                        <a:lnSpc>
                          <a:spcPct val="115000"/>
                        </a:lnSpc>
                        <a:spcAft>
                          <a:spcPts val="0"/>
                        </a:spcAft>
                        <a:tabLst>
                          <a:tab pos="449580" algn="l"/>
                        </a:tabLst>
                      </a:pPr>
                      <a:r>
                        <a:rPr lang="ru-RU" sz="1200" b="1" u="sng" cap="none" spc="0" dirty="0" smtClean="0">
                          <a:ln>
                            <a:noFill/>
                          </a:ln>
                          <a:solidFill>
                            <a:srgbClr val="002060"/>
                          </a:solidFill>
                          <a:effectLst/>
                        </a:rPr>
                        <a:t>Пение </a:t>
                      </a:r>
                      <a:r>
                        <a:rPr lang="ru-RU" sz="1200" b="1" u="sng" cap="none" spc="0" dirty="0">
                          <a:ln>
                            <a:noFill/>
                          </a:ln>
                          <a:solidFill>
                            <a:srgbClr val="002060"/>
                          </a:solidFill>
                          <a:effectLst/>
                        </a:rPr>
                        <a:t>колыбельных песен</a:t>
                      </a:r>
                      <a:r>
                        <a:rPr lang="ru-RU" sz="1200" b="1" cap="none" spc="0" dirty="0">
                          <a:ln>
                            <a:noFill/>
                          </a:ln>
                          <a:solidFill>
                            <a:srgbClr val="002060"/>
                          </a:solidFill>
                          <a:effectLst/>
                        </a:rPr>
                        <a:t>; «Баю-бай», «Пирожки» </a:t>
                      </a:r>
                      <a:r>
                        <a:rPr lang="ru-RU" sz="1200" b="1" cap="none" spc="0" dirty="0" err="1">
                          <a:ln>
                            <a:noFill/>
                          </a:ln>
                          <a:solidFill>
                            <a:srgbClr val="002060"/>
                          </a:solidFill>
                          <a:effectLst/>
                        </a:rPr>
                        <a:t>Филиченко</a:t>
                      </a:r>
                      <a:r>
                        <a:rPr lang="ru-RU" sz="1200" b="1" cap="none" spc="0" dirty="0">
                          <a:ln>
                            <a:noFill/>
                          </a:ln>
                          <a:solidFill>
                            <a:srgbClr val="002060"/>
                          </a:solidFill>
                          <a:effectLst/>
                        </a:rPr>
                        <a:t>. «Вышла курочка гулять» муз. А. Филиппенко; «Серенькая кошечка» муз. М. </a:t>
                      </a:r>
                      <a:r>
                        <a:rPr lang="ru-RU" sz="1200" b="1" cap="none" spc="0" dirty="0" err="1">
                          <a:ln>
                            <a:noFill/>
                          </a:ln>
                          <a:solidFill>
                            <a:srgbClr val="002060"/>
                          </a:solidFill>
                          <a:effectLst/>
                        </a:rPr>
                        <a:t>Красева</a:t>
                      </a:r>
                      <a:r>
                        <a:rPr lang="ru-RU" sz="1200" b="1" cap="none" spc="0" dirty="0">
                          <a:ln>
                            <a:noFill/>
                          </a:ln>
                          <a:solidFill>
                            <a:srgbClr val="002060"/>
                          </a:solidFill>
                          <a:effectLst/>
                        </a:rPr>
                        <a:t>; </a:t>
                      </a:r>
                      <a:r>
                        <a:rPr lang="ru-RU" sz="1200" b="1" cap="none" spc="0" dirty="0" err="1">
                          <a:ln>
                            <a:noFill/>
                          </a:ln>
                          <a:solidFill>
                            <a:srgbClr val="002060"/>
                          </a:solidFill>
                          <a:effectLst/>
                        </a:rPr>
                        <a:t>рус.нар</a:t>
                      </a:r>
                      <a:r>
                        <a:rPr lang="ru-RU" sz="1200" b="1" cap="none" spc="0" dirty="0">
                          <a:ln>
                            <a:noFill/>
                          </a:ln>
                          <a:solidFill>
                            <a:srgbClr val="002060"/>
                          </a:solidFill>
                          <a:effectLst/>
                        </a:rPr>
                        <a:t>. песенка «Ладушки»; </a:t>
                      </a:r>
                    </a:p>
                    <a:p>
                      <a:pPr algn="just">
                        <a:lnSpc>
                          <a:spcPct val="115000"/>
                        </a:lnSpc>
                        <a:spcAft>
                          <a:spcPts val="0"/>
                        </a:spcAft>
                        <a:tabLst>
                          <a:tab pos="449580" algn="l"/>
                        </a:tabLst>
                      </a:pPr>
                      <a:r>
                        <a:rPr lang="ru-RU" sz="1200" b="1" u="sng" cap="none" spc="0" dirty="0">
                          <a:ln>
                            <a:noFill/>
                          </a:ln>
                          <a:solidFill>
                            <a:srgbClr val="002060"/>
                          </a:solidFill>
                          <a:effectLst/>
                        </a:rPr>
                        <a:t>муз. игра</a:t>
                      </a:r>
                      <a:r>
                        <a:rPr lang="ru-RU" sz="1200" b="1" cap="none" spc="0" dirty="0">
                          <a:ln>
                            <a:noFill/>
                          </a:ln>
                          <a:solidFill>
                            <a:srgbClr val="002060"/>
                          </a:solidFill>
                          <a:effectLst/>
                        </a:rPr>
                        <a:t> «Кошка с котятами»; слушание «Болезнь куклы»,  «Новая кукла» П. И. Чайковского </a:t>
                      </a:r>
                    </a:p>
                    <a:p>
                      <a:pPr algn="just">
                        <a:lnSpc>
                          <a:spcPct val="115000"/>
                        </a:lnSpc>
                        <a:spcAft>
                          <a:spcPts val="0"/>
                        </a:spcAft>
                        <a:tabLst>
                          <a:tab pos="449580" algn="l"/>
                        </a:tabLst>
                      </a:pPr>
                      <a:r>
                        <a:rPr lang="ru-RU" sz="1200" b="1" u="sng" cap="none" spc="0" dirty="0">
                          <a:ln>
                            <a:noFill/>
                          </a:ln>
                          <a:solidFill>
                            <a:srgbClr val="002060"/>
                          </a:solidFill>
                          <a:effectLst/>
                        </a:rPr>
                        <a:t>Музыкально –</a:t>
                      </a:r>
                      <a:r>
                        <a:rPr lang="ru-RU" sz="1200" b="1" u="sng" cap="none" spc="0" dirty="0" err="1">
                          <a:ln>
                            <a:noFill/>
                          </a:ln>
                          <a:solidFill>
                            <a:srgbClr val="002060"/>
                          </a:solidFill>
                          <a:effectLst/>
                        </a:rPr>
                        <a:t>дид.игра</a:t>
                      </a:r>
                      <a:r>
                        <a:rPr lang="ru-RU" sz="1200" b="1" u="sng" cap="none" spc="0" dirty="0">
                          <a:ln>
                            <a:noFill/>
                          </a:ln>
                          <a:solidFill>
                            <a:srgbClr val="002060"/>
                          </a:solidFill>
                          <a:effectLst/>
                        </a:rPr>
                        <a:t>:</a:t>
                      </a:r>
                      <a:r>
                        <a:rPr lang="ru-RU" sz="1200" b="1" cap="none" spc="0" dirty="0">
                          <a:ln>
                            <a:noFill/>
                          </a:ln>
                          <a:solidFill>
                            <a:srgbClr val="002060"/>
                          </a:solidFill>
                          <a:effectLst/>
                        </a:rPr>
                        <a:t> «Чьей мамы голосок?» (домашние животные и птицы)</a:t>
                      </a:r>
                      <a:endParaRPr lang="ru-RU" sz="1200" b="1" cap="none" spc="0" dirty="0">
                        <a:ln>
                          <a:noFill/>
                        </a:ln>
                        <a:solidFill>
                          <a:srgbClr val="002060"/>
                        </a:solidFill>
                        <a:effectLst/>
                        <a:latin typeface="Calibri"/>
                        <a:ea typeface="SimSun"/>
                        <a:cs typeface="Calibri"/>
                      </a:endParaRPr>
                    </a:p>
                  </a:txBody>
                  <a:tcPr marL="68580" marR="68580" marT="0" marB="0"/>
                </a:tc>
              </a:tr>
              <a:tr h="5324947">
                <a:tc>
                  <a:txBody>
                    <a:bodyPr/>
                    <a:lstStyle/>
                    <a:p>
                      <a:pPr marL="457200" algn="ctr">
                        <a:lnSpc>
                          <a:spcPct val="106000"/>
                        </a:lnSpc>
                        <a:spcAft>
                          <a:spcPts val="0"/>
                        </a:spcAft>
                      </a:pPr>
                      <a:endParaRPr lang="ru-RU" sz="1200" b="1" cap="none" spc="0" dirty="0">
                        <a:ln>
                          <a:noFill/>
                        </a:ln>
                        <a:solidFill>
                          <a:srgbClr val="002060"/>
                        </a:solidFill>
                        <a:effectLst/>
                      </a:endParaRPr>
                    </a:p>
                    <a:p>
                      <a:pPr marL="0" indent="0" algn="ctr">
                        <a:lnSpc>
                          <a:spcPct val="106000"/>
                        </a:lnSpc>
                        <a:spcAft>
                          <a:spcPts val="0"/>
                        </a:spcAft>
                      </a:pPr>
                      <a:r>
                        <a:rPr lang="ru-RU" sz="1200" b="1" cap="none" spc="0" dirty="0">
                          <a:ln>
                            <a:noFill/>
                          </a:ln>
                          <a:solidFill>
                            <a:srgbClr val="002060"/>
                          </a:solidFill>
                          <a:effectLst/>
                        </a:rPr>
                        <a:t>Игровая деятельность</a:t>
                      </a:r>
                      <a:endParaRPr lang="ru-RU" sz="1200" b="1" cap="none" spc="0" dirty="0">
                        <a:ln>
                          <a:noFill/>
                        </a:ln>
                        <a:solidFill>
                          <a:srgbClr val="002060"/>
                        </a:solidFill>
                        <a:effectLst/>
                        <a:latin typeface="Calibri"/>
                        <a:ea typeface="Calibri"/>
                        <a:cs typeface="Times New Roman"/>
                      </a:endParaRPr>
                    </a:p>
                  </a:txBody>
                  <a:tcPr marL="68580" marR="68580" marT="0" marB="0" anchor="ctr"/>
                </a:tc>
                <a:tc>
                  <a:txBody>
                    <a:bodyPr/>
                    <a:lstStyle/>
                    <a:p>
                      <a:pPr marL="0" indent="0" algn="l">
                        <a:lnSpc>
                          <a:spcPct val="106000"/>
                        </a:lnSpc>
                        <a:spcAft>
                          <a:spcPts val="0"/>
                        </a:spcAft>
                        <a:tabLst>
                          <a:tab pos="0" algn="l"/>
                        </a:tabLst>
                      </a:pPr>
                      <a:r>
                        <a:rPr lang="ru-RU" sz="1200" b="1" u="sng" cap="none" spc="0" dirty="0">
                          <a:ln>
                            <a:noFill/>
                          </a:ln>
                          <a:solidFill>
                            <a:srgbClr val="002060"/>
                          </a:solidFill>
                          <a:effectLst/>
                        </a:rPr>
                        <a:t>Сюжетно – ролевая игра</a:t>
                      </a:r>
                      <a:r>
                        <a:rPr lang="ru-RU" sz="1200" b="1" cap="none" spc="0" dirty="0">
                          <a:ln>
                            <a:noFill/>
                          </a:ln>
                          <a:solidFill>
                            <a:srgbClr val="002060"/>
                          </a:solidFill>
                          <a:effectLst/>
                        </a:rPr>
                        <a:t> «Семья»</a:t>
                      </a:r>
                    </a:p>
                    <a:p>
                      <a:pPr marL="0" indent="0" algn="l">
                        <a:lnSpc>
                          <a:spcPct val="106000"/>
                        </a:lnSpc>
                        <a:spcAft>
                          <a:spcPts val="0"/>
                        </a:spcAft>
                        <a:tabLst>
                          <a:tab pos="0" algn="l"/>
                        </a:tabLst>
                      </a:pPr>
                      <a:r>
                        <a:rPr lang="ru-RU" sz="1200" b="1" cap="none" spc="0" dirty="0">
                          <a:ln>
                            <a:noFill/>
                          </a:ln>
                          <a:solidFill>
                            <a:srgbClr val="002060"/>
                          </a:solidFill>
                          <a:effectLst/>
                        </a:rPr>
                        <a:t>Игровые ситуации: </a:t>
                      </a:r>
                    </a:p>
                    <a:p>
                      <a:pPr marL="0" indent="0" algn="l">
                        <a:lnSpc>
                          <a:spcPct val="106000"/>
                        </a:lnSpc>
                        <a:spcAft>
                          <a:spcPts val="0"/>
                        </a:spcAft>
                        <a:tabLst>
                          <a:tab pos="0" algn="l"/>
                        </a:tabLst>
                      </a:pPr>
                      <a:r>
                        <a:rPr lang="ru-RU" sz="1200" b="1" cap="none" spc="0" dirty="0">
                          <a:ln>
                            <a:noFill/>
                          </a:ln>
                          <a:solidFill>
                            <a:srgbClr val="002060"/>
                          </a:solidFill>
                          <a:effectLst/>
                        </a:rPr>
                        <a:t>«Мама пришла с работы», «Дочки –матери», «Папа хороший хозяин», «Пора обедать», «Бабушка приехала»,  «Я и моя семья»</a:t>
                      </a:r>
                    </a:p>
                    <a:p>
                      <a:pPr marL="0" indent="0" algn="l">
                        <a:lnSpc>
                          <a:spcPct val="106000"/>
                        </a:lnSpc>
                        <a:spcAft>
                          <a:spcPts val="800"/>
                        </a:spcAft>
                        <a:tabLst>
                          <a:tab pos="0" algn="l"/>
                        </a:tabLst>
                      </a:pPr>
                      <a:r>
                        <a:rPr lang="ru-RU" sz="1200" b="1" u="sng" cap="none" spc="0" dirty="0">
                          <a:ln>
                            <a:noFill/>
                          </a:ln>
                          <a:solidFill>
                            <a:srgbClr val="002060"/>
                          </a:solidFill>
                          <a:effectLst/>
                        </a:rPr>
                        <a:t>Пальчиковые игры: </a:t>
                      </a:r>
                      <a:r>
                        <a:rPr lang="ru-RU" sz="1200" b="1" cap="none" spc="0" dirty="0">
                          <a:ln>
                            <a:noFill/>
                          </a:ln>
                          <a:solidFill>
                            <a:srgbClr val="002060"/>
                          </a:solidFill>
                          <a:effectLst/>
                        </a:rPr>
                        <a:t>«Семья», «Пианино», «Моя семья», «Пальчик – мальчик», «Гномики»</a:t>
                      </a:r>
                    </a:p>
                    <a:p>
                      <a:pPr marL="0" indent="0" algn="l">
                        <a:lnSpc>
                          <a:spcPct val="115000"/>
                        </a:lnSpc>
                        <a:spcAft>
                          <a:spcPts val="0"/>
                        </a:spcAft>
                        <a:tabLst>
                          <a:tab pos="0" algn="l"/>
                        </a:tabLst>
                      </a:pPr>
                      <a:r>
                        <a:rPr lang="ru-RU" sz="1200" b="1" u="sng" cap="none" spc="0" dirty="0">
                          <a:ln>
                            <a:noFill/>
                          </a:ln>
                          <a:solidFill>
                            <a:srgbClr val="002060"/>
                          </a:solidFill>
                          <a:effectLst/>
                        </a:rPr>
                        <a:t>Дидактические игры и упражнения</a:t>
                      </a:r>
                      <a:endParaRPr lang="ru-RU" sz="1200" b="1" cap="none" spc="0" dirty="0">
                        <a:ln>
                          <a:noFill/>
                        </a:ln>
                        <a:solidFill>
                          <a:srgbClr val="002060"/>
                        </a:solidFill>
                        <a:effectLst/>
                      </a:endParaRPr>
                    </a:p>
                    <a:p>
                      <a:pPr marL="0" indent="0" algn="l">
                        <a:lnSpc>
                          <a:spcPct val="106000"/>
                        </a:lnSpc>
                        <a:spcAft>
                          <a:spcPts val="800"/>
                        </a:spcAft>
                        <a:tabLst>
                          <a:tab pos="0" algn="l"/>
                        </a:tabLst>
                      </a:pPr>
                      <a:r>
                        <a:rPr lang="ru-RU" sz="1200" b="1" cap="none" spc="0" dirty="0">
                          <a:ln>
                            <a:noFill/>
                          </a:ln>
                          <a:solidFill>
                            <a:srgbClr val="002060"/>
                          </a:solidFill>
                          <a:effectLst/>
                        </a:rPr>
                        <a:t> «Чья вещь?», «Кто кому кем приходится?», «У бабушки в деревне»,  «Назови ласково»; «Вежливые слова», «Позвони по телефону маме (папе)», «Мой портрет», «Помоги маме (папе)», «Где мы были, что мы видели», «Кто, что любит делать?», «Кому что подарить?», «Кому, что нужно для работы?», «Хорошо или плохо?», «Встречаем гостей», «Можно – нельзя», «Накормим куклу», «Уложим куклу спать», «Кукла заболела» «На чём люди ездят?»</a:t>
                      </a:r>
                    </a:p>
                    <a:p>
                      <a:pPr algn="l">
                        <a:lnSpc>
                          <a:spcPct val="115000"/>
                        </a:lnSpc>
                        <a:spcAft>
                          <a:spcPts val="0"/>
                        </a:spcAft>
                        <a:tabLst>
                          <a:tab pos="449580" algn="l"/>
                        </a:tabLst>
                      </a:pPr>
                      <a:r>
                        <a:rPr lang="ru-RU" sz="1200" b="1" u="sng" cap="none" spc="0" dirty="0">
                          <a:ln>
                            <a:noFill/>
                          </a:ln>
                          <a:solidFill>
                            <a:srgbClr val="002060"/>
                          </a:solidFill>
                          <a:effectLst/>
                        </a:rPr>
                        <a:t>Подвижные игры</a:t>
                      </a:r>
                      <a:endParaRPr lang="ru-RU" sz="1200" b="1" cap="none" spc="0" dirty="0">
                        <a:ln>
                          <a:noFill/>
                        </a:ln>
                        <a:solidFill>
                          <a:srgbClr val="002060"/>
                        </a:solidFill>
                        <a:effectLst/>
                      </a:endParaRPr>
                    </a:p>
                    <a:p>
                      <a:pPr algn="just">
                        <a:lnSpc>
                          <a:spcPct val="115000"/>
                        </a:lnSpc>
                        <a:spcAft>
                          <a:spcPts val="0"/>
                        </a:spcAft>
                        <a:tabLst>
                          <a:tab pos="449580" algn="l"/>
                        </a:tabLst>
                      </a:pPr>
                      <a:r>
                        <a:rPr lang="ru-RU" sz="1200" b="1" cap="none" spc="0" dirty="0">
                          <a:ln>
                            <a:noFill/>
                          </a:ln>
                          <a:solidFill>
                            <a:srgbClr val="002060"/>
                          </a:solidFill>
                          <a:effectLst/>
                        </a:rPr>
                        <a:t>«Наседка и цыплята», «Птички в гнёздышках», «Попади в цель», «Гуси – лебеди», «Карусель»</a:t>
                      </a:r>
                    </a:p>
                    <a:p>
                      <a:pPr algn="just">
                        <a:lnSpc>
                          <a:spcPct val="115000"/>
                        </a:lnSpc>
                        <a:spcAft>
                          <a:spcPts val="0"/>
                        </a:spcAft>
                        <a:tabLst>
                          <a:tab pos="449580" algn="l"/>
                        </a:tabLst>
                      </a:pPr>
                      <a:r>
                        <a:rPr lang="ru-RU" sz="1200" b="1" u="sng" cap="none" spc="0" dirty="0">
                          <a:ln>
                            <a:noFill/>
                          </a:ln>
                          <a:solidFill>
                            <a:srgbClr val="002060"/>
                          </a:solidFill>
                          <a:effectLst/>
                        </a:rPr>
                        <a:t>Сюжетно - ролевые игры:«</a:t>
                      </a:r>
                      <a:r>
                        <a:rPr lang="ru-RU" sz="1200" b="1" cap="none" spc="0" dirty="0">
                          <a:ln>
                            <a:noFill/>
                          </a:ln>
                          <a:solidFill>
                            <a:srgbClr val="002060"/>
                          </a:solidFill>
                          <a:effectLst/>
                        </a:rPr>
                        <a:t>Семья принимает гостей», «День рожденья куклы», «Дочка заболела», «Семья переезжает на новую квартиру (Новоселье)», «Поездка на автобусе», «Семья», «Дочки - -матери», «Детский сад», «Поездка в магазин, зоопарк», «Больница», «Пешеходы», «В театр»</a:t>
                      </a:r>
                    </a:p>
                    <a:p>
                      <a:pPr algn="l">
                        <a:lnSpc>
                          <a:spcPct val="115000"/>
                        </a:lnSpc>
                        <a:spcAft>
                          <a:spcPts val="0"/>
                        </a:spcAft>
                        <a:tabLst>
                          <a:tab pos="449580" algn="l"/>
                        </a:tabLst>
                      </a:pPr>
                      <a:r>
                        <a:rPr lang="ru-RU" sz="1200" b="1" cap="none" spc="0" dirty="0">
                          <a:ln>
                            <a:noFill/>
                          </a:ln>
                          <a:solidFill>
                            <a:srgbClr val="002060"/>
                          </a:solidFill>
                          <a:effectLst/>
                        </a:rPr>
                        <a:t>Моделирование ситуаций</a:t>
                      </a:r>
                    </a:p>
                    <a:p>
                      <a:pPr algn="l">
                        <a:lnSpc>
                          <a:spcPct val="115000"/>
                        </a:lnSpc>
                        <a:spcAft>
                          <a:spcPts val="0"/>
                        </a:spcAft>
                        <a:tabLst>
                          <a:tab pos="449580" algn="l"/>
                        </a:tabLst>
                      </a:pPr>
                      <a:r>
                        <a:rPr lang="ru-RU" sz="1200" b="1" u="sng" cap="none" spc="0" dirty="0">
                          <a:ln>
                            <a:noFill/>
                          </a:ln>
                          <a:solidFill>
                            <a:srgbClr val="002060"/>
                          </a:solidFill>
                          <a:effectLst/>
                        </a:rPr>
                        <a:t>Настольные игры</a:t>
                      </a:r>
                      <a:endParaRPr lang="ru-RU" sz="1200" b="1" cap="none" spc="0" dirty="0">
                        <a:ln>
                          <a:noFill/>
                        </a:ln>
                        <a:solidFill>
                          <a:srgbClr val="002060"/>
                        </a:solidFill>
                        <a:effectLst/>
                      </a:endParaRPr>
                    </a:p>
                    <a:p>
                      <a:pPr algn="just">
                        <a:lnSpc>
                          <a:spcPct val="115000"/>
                        </a:lnSpc>
                        <a:spcAft>
                          <a:spcPts val="0"/>
                        </a:spcAft>
                        <a:tabLst>
                          <a:tab pos="449580" algn="l"/>
                        </a:tabLst>
                      </a:pPr>
                      <a:r>
                        <a:rPr lang="ru-RU" sz="1200" b="1" cap="none" spc="0" dirty="0">
                          <a:ln>
                            <a:noFill/>
                          </a:ln>
                          <a:solidFill>
                            <a:srgbClr val="002060"/>
                          </a:solidFill>
                          <a:effectLst/>
                        </a:rPr>
                        <a:t>«Большие и маленькие», «Собери семью», «Ассоциации», «Что я делаю дома».</a:t>
                      </a:r>
                    </a:p>
                    <a:p>
                      <a:pPr algn="just">
                        <a:lnSpc>
                          <a:spcPct val="115000"/>
                        </a:lnSpc>
                        <a:spcAft>
                          <a:spcPts val="0"/>
                        </a:spcAft>
                        <a:tabLst>
                          <a:tab pos="449580" algn="l"/>
                        </a:tabLst>
                      </a:pPr>
                      <a:r>
                        <a:rPr lang="ru-RU" sz="1200" b="1" u="sng" cap="none" spc="0" dirty="0">
                          <a:ln>
                            <a:noFill/>
                          </a:ln>
                          <a:solidFill>
                            <a:srgbClr val="002060"/>
                          </a:solidFill>
                          <a:effectLst/>
                        </a:rPr>
                        <a:t>Театрализованная игра:</a:t>
                      </a:r>
                      <a:endParaRPr lang="ru-RU" sz="1200" b="1" cap="none" spc="0" dirty="0">
                        <a:ln>
                          <a:noFill/>
                        </a:ln>
                        <a:solidFill>
                          <a:srgbClr val="002060"/>
                        </a:solidFill>
                        <a:effectLst/>
                      </a:endParaRPr>
                    </a:p>
                    <a:p>
                      <a:pPr algn="just">
                        <a:lnSpc>
                          <a:spcPct val="115000"/>
                        </a:lnSpc>
                        <a:spcAft>
                          <a:spcPts val="0"/>
                        </a:spcAft>
                        <a:tabLst>
                          <a:tab pos="449580" algn="l"/>
                        </a:tabLst>
                      </a:pPr>
                      <a:r>
                        <a:rPr lang="ru-RU" sz="1200" b="1" cap="none" spc="0" dirty="0">
                          <a:ln>
                            <a:noFill/>
                          </a:ln>
                          <a:solidFill>
                            <a:srgbClr val="002060"/>
                          </a:solidFill>
                          <a:effectLst/>
                        </a:rPr>
                        <a:t>По сказке «Три медведя».</a:t>
                      </a:r>
                    </a:p>
                    <a:p>
                      <a:pPr algn="just">
                        <a:lnSpc>
                          <a:spcPct val="115000"/>
                        </a:lnSpc>
                        <a:spcAft>
                          <a:spcPts val="0"/>
                        </a:spcAft>
                        <a:tabLst>
                          <a:tab pos="449580" algn="l"/>
                        </a:tabLst>
                      </a:pPr>
                      <a:r>
                        <a:rPr lang="ru-RU" sz="1200" b="1" u="sng" cap="none" spc="0" dirty="0">
                          <a:ln>
                            <a:noFill/>
                          </a:ln>
                          <a:solidFill>
                            <a:srgbClr val="002060"/>
                          </a:solidFill>
                          <a:effectLst/>
                        </a:rPr>
                        <a:t>Игра драматизация:</a:t>
                      </a:r>
                      <a:endParaRPr lang="ru-RU" sz="1200" b="1" cap="none" spc="0" dirty="0">
                        <a:ln>
                          <a:noFill/>
                        </a:ln>
                        <a:solidFill>
                          <a:srgbClr val="002060"/>
                        </a:solidFill>
                        <a:effectLst/>
                      </a:endParaRPr>
                    </a:p>
                    <a:p>
                      <a:pPr algn="l">
                        <a:lnSpc>
                          <a:spcPct val="115000"/>
                        </a:lnSpc>
                        <a:spcAft>
                          <a:spcPts val="0"/>
                        </a:spcAft>
                        <a:tabLst>
                          <a:tab pos="449580" algn="l"/>
                        </a:tabLst>
                      </a:pPr>
                      <a:r>
                        <a:rPr lang="ru-RU" sz="1200" b="1" cap="none" spc="0" dirty="0">
                          <a:ln>
                            <a:noFill/>
                          </a:ln>
                          <a:solidFill>
                            <a:srgbClr val="002060"/>
                          </a:solidFill>
                          <a:effectLst/>
                        </a:rPr>
                        <a:t>«Репка»</a:t>
                      </a:r>
                      <a:endParaRPr lang="ru-RU" sz="1200" b="1" cap="none" spc="0" dirty="0">
                        <a:ln>
                          <a:noFill/>
                        </a:ln>
                        <a:solidFill>
                          <a:srgbClr val="002060"/>
                        </a:solidFill>
                        <a:effectLst/>
                        <a:latin typeface="Calibri"/>
                        <a:ea typeface="SimSun"/>
                        <a:cs typeface="Calibri"/>
                      </a:endParaRPr>
                    </a:p>
                  </a:txBody>
                  <a:tcPr marL="68580" marR="68580" marT="0" marB="0"/>
                </a:tc>
              </a:tr>
              <a:tr h="417305">
                <a:tc>
                  <a:txBody>
                    <a:bodyPr/>
                    <a:lstStyle/>
                    <a:p>
                      <a:pPr marL="457200" algn="ctr">
                        <a:lnSpc>
                          <a:spcPct val="106000"/>
                        </a:lnSpc>
                        <a:spcAft>
                          <a:spcPts val="0"/>
                        </a:spcAft>
                      </a:pPr>
                      <a:endParaRPr lang="ru-RU" sz="1200" b="1" cap="none" spc="0" dirty="0">
                        <a:ln>
                          <a:noFill/>
                        </a:ln>
                        <a:solidFill>
                          <a:srgbClr val="002060"/>
                        </a:solidFill>
                        <a:effectLst/>
                        <a:latin typeface="Calibri"/>
                        <a:ea typeface="Calibri"/>
                        <a:cs typeface="Times New Roman"/>
                      </a:endParaRPr>
                    </a:p>
                  </a:txBody>
                  <a:tcPr marL="68580" marR="68580" marT="0" marB="0"/>
                </a:tc>
                <a:tc>
                  <a:txBody>
                    <a:bodyPr/>
                    <a:lstStyle/>
                    <a:p>
                      <a:pPr marL="0" indent="0" algn="l">
                        <a:lnSpc>
                          <a:spcPct val="106000"/>
                        </a:lnSpc>
                        <a:spcAft>
                          <a:spcPts val="800"/>
                        </a:spcAft>
                      </a:pPr>
                      <a:r>
                        <a:rPr lang="ru-RU" sz="1200" b="1" u="sng" cap="none" spc="0" dirty="0">
                          <a:ln>
                            <a:noFill/>
                          </a:ln>
                          <a:solidFill>
                            <a:srgbClr val="002060"/>
                          </a:solidFill>
                          <a:effectLst/>
                        </a:rPr>
                        <a:t>Конструирование: </a:t>
                      </a:r>
                      <a:r>
                        <a:rPr lang="ru-RU" sz="1200" b="1" u="sng" cap="none" spc="0" dirty="0" smtClean="0">
                          <a:ln>
                            <a:noFill/>
                          </a:ln>
                          <a:solidFill>
                            <a:srgbClr val="002060"/>
                          </a:solidFill>
                          <a:effectLst/>
                        </a:rPr>
                        <a:t> мой </a:t>
                      </a:r>
                      <a:r>
                        <a:rPr lang="ru-RU" sz="1200" b="1" u="sng" cap="none" spc="0" dirty="0">
                          <a:ln>
                            <a:noFill/>
                          </a:ln>
                          <a:solidFill>
                            <a:srgbClr val="002060"/>
                          </a:solidFill>
                          <a:effectLst/>
                        </a:rPr>
                        <a:t>дом</a:t>
                      </a:r>
                      <a:endParaRPr lang="ru-RU" sz="1200" b="1" cap="none" spc="0" dirty="0">
                        <a:ln>
                          <a:noFill/>
                        </a:ln>
                        <a:solidFill>
                          <a:srgbClr val="002060"/>
                        </a:solidFill>
                        <a:effectLst/>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60648" y="323528"/>
            <a:ext cx="6172200" cy="8208912"/>
          </a:xfrm>
        </p:spPr>
        <p:txBody>
          <a:bodyPr>
            <a:normAutofit fontScale="47500" lnSpcReduction="20000"/>
          </a:bodyPr>
          <a:lstStyle/>
          <a:p>
            <a:pPr>
              <a:buNone/>
            </a:pPr>
            <a:r>
              <a:rPr lang="ru-RU" sz="3800" b="1" u="sng" dirty="0">
                <a:solidFill>
                  <a:schemeClr val="tx2"/>
                </a:solidFill>
              </a:rPr>
              <a:t>Работа с родителями</a:t>
            </a:r>
            <a:endParaRPr lang="ru-RU" sz="3800" dirty="0">
              <a:solidFill>
                <a:schemeClr val="tx2"/>
              </a:solidFill>
            </a:endParaRPr>
          </a:p>
          <a:p>
            <a:pPr>
              <a:buNone/>
            </a:pPr>
            <a:r>
              <a:rPr lang="ru-RU" sz="3800" dirty="0"/>
              <a:t> </a:t>
            </a:r>
          </a:p>
          <a:p>
            <a:pPr marL="180975" indent="-180975"/>
            <a:r>
              <a:rPr lang="ru-RU" sz="3800" dirty="0"/>
              <a:t>Сбор фотографий в фотоальбом: «Мы семья»</a:t>
            </a:r>
          </a:p>
          <a:p>
            <a:pPr marL="180975" indent="-180975"/>
            <a:r>
              <a:rPr lang="ru-RU" sz="3800" dirty="0"/>
              <a:t>Анкетирование: «моя семья»</a:t>
            </a:r>
          </a:p>
          <a:p>
            <a:pPr marL="180975" indent="-180975"/>
            <a:r>
              <a:rPr lang="ru-RU" sz="3800" dirty="0" smtClean="0"/>
              <a:t>Консультации: «Папа, как важный фактор воспитания», «Роль бабушки и дедушки в воспитании ребенка»</a:t>
            </a:r>
          </a:p>
          <a:p>
            <a:pPr marL="180975" indent="-180975"/>
            <a:r>
              <a:rPr lang="ru-RU" sz="3800" dirty="0" smtClean="0"/>
              <a:t>Памятки: «Семейные традиции»</a:t>
            </a:r>
          </a:p>
          <a:p>
            <a:pPr marL="180975" indent="-180975"/>
            <a:r>
              <a:rPr lang="ru-RU" sz="3800" dirty="0" smtClean="0"/>
              <a:t>Буклеты: «Памятка для родителей», «Игры по дороге домой»</a:t>
            </a:r>
          </a:p>
          <a:p>
            <a:pPr marL="180975" indent="-180975"/>
            <a:r>
              <a:rPr lang="ru-RU" sz="3800" dirty="0" smtClean="0"/>
              <a:t>Ширмы: «Дети и компьютеры», «Растим здорового ребёнка»,  «Пальчиковые игры на тему «Семья»</a:t>
            </a:r>
          </a:p>
          <a:p>
            <a:pPr marL="180975" indent="-180975"/>
            <a:r>
              <a:rPr lang="ru-RU" sz="3800" dirty="0" smtClean="0"/>
              <a:t>Консультации:«Воспитание собственным примером ( ПДД)», «Как реагировать на детские истерики»</a:t>
            </a:r>
          </a:p>
          <a:p>
            <a:pPr marL="180975" indent="-180975"/>
            <a:r>
              <a:rPr lang="ru-RU" sz="3800" dirty="0" smtClean="0"/>
              <a:t>Совместное создание предметно – развивающей среды.</a:t>
            </a:r>
          </a:p>
          <a:p>
            <a:pPr marL="180975" indent="-180975"/>
            <a:r>
              <a:rPr lang="ru-RU" sz="3800" dirty="0" smtClean="0"/>
              <a:t>Фотовыставка  «Наше лето»,</a:t>
            </a:r>
          </a:p>
          <a:p>
            <a:pPr marL="180975" indent="-180975"/>
            <a:r>
              <a:rPr lang="ru-RU" sz="3800" dirty="0" smtClean="0"/>
              <a:t>Коллективное творчество</a:t>
            </a:r>
            <a:r>
              <a:rPr lang="ru-RU" sz="3800" b="1" dirty="0" smtClean="0"/>
              <a:t> </a:t>
            </a:r>
            <a:r>
              <a:rPr lang="ru-RU" sz="3800" dirty="0" smtClean="0"/>
              <a:t>взрослых и детей рисование  «Украсим сарафан матрешке»</a:t>
            </a:r>
          </a:p>
          <a:p>
            <a:pPr marL="0" indent="0">
              <a:buNone/>
            </a:pPr>
            <a:r>
              <a:rPr lang="ru-RU" sz="3800" dirty="0" smtClean="0"/>
              <a:t> </a:t>
            </a:r>
          </a:p>
          <a:p>
            <a:pPr>
              <a:buNone/>
            </a:pPr>
            <a:r>
              <a:rPr lang="ru-RU" sz="3800" b="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a:t>
            </a:r>
            <a:r>
              <a:rPr lang="ru-RU" sz="3800" b="1" u="sng"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Заключительный этап</a:t>
            </a:r>
            <a:endParaRPr lang="ru-RU" sz="3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buNone/>
            </a:pPr>
            <a:r>
              <a:rPr lang="ru-RU" sz="3800" b="1" dirty="0"/>
              <a:t> </a:t>
            </a:r>
            <a:endParaRPr lang="ru-RU" sz="3800" dirty="0"/>
          </a:p>
          <a:p>
            <a:r>
              <a:rPr lang="ru-RU" sz="3800" dirty="0" smtClean="0"/>
              <a:t>Оформление стенгазеты  «Моя семья»</a:t>
            </a:r>
            <a:endParaRPr lang="ru-RU" sz="3800" dirty="0"/>
          </a:p>
          <a:p>
            <a:r>
              <a:rPr lang="ru-RU" sz="3800" dirty="0"/>
              <a:t>Утренник к 8 марта и 23 февраля</a:t>
            </a:r>
          </a:p>
          <a:p>
            <a:r>
              <a:rPr lang="ru-RU" sz="3800" dirty="0"/>
              <a:t>Родительское собрание </a:t>
            </a:r>
          </a:p>
          <a:p>
            <a:pPr>
              <a:buNone/>
            </a:pPr>
            <a:r>
              <a:rPr lang="ru-RU" sz="3800" dirty="0"/>
              <a:t> </a:t>
            </a:r>
          </a:p>
          <a:p>
            <a:pPr marL="92075" indent="-92075">
              <a:buNone/>
            </a:pPr>
            <a:r>
              <a:rPr lang="ru-RU" sz="3800" b="1" u="sng" dirty="0">
                <a:solidFill>
                  <a:schemeClr val="tx2"/>
                </a:solidFill>
              </a:rPr>
              <a:t>Продукт проектной деятельности</a:t>
            </a:r>
            <a:r>
              <a:rPr lang="ru-RU" sz="3800" u="sng" dirty="0">
                <a:solidFill>
                  <a:schemeClr val="tx2"/>
                </a:solidFill>
              </a:rPr>
              <a:t> </a:t>
            </a:r>
            <a:r>
              <a:rPr lang="ru-RU" sz="3800" u="sng" dirty="0" smtClean="0">
                <a:solidFill>
                  <a:schemeClr val="tx2"/>
                </a:solidFill>
              </a:rPr>
              <a:t>-</a:t>
            </a:r>
            <a:r>
              <a:rPr lang="ru-RU" sz="3800" dirty="0" smtClean="0"/>
              <a:t> </a:t>
            </a:r>
            <a:r>
              <a:rPr lang="ru-RU" sz="3800" dirty="0"/>
              <a:t>фото - </a:t>
            </a:r>
            <a:r>
              <a:rPr lang="ru-RU" sz="3800" dirty="0" smtClean="0"/>
              <a:t>альбом </a:t>
            </a:r>
            <a:r>
              <a:rPr lang="ru-RU" sz="3800" dirty="0"/>
              <a:t>«Моя семья», в составлении которого приняли участие дети, родители и воспитатель.</a:t>
            </a:r>
          </a:p>
          <a:p>
            <a:pPr marL="92075" indent="-92075">
              <a:buNone/>
            </a:pPr>
            <a:r>
              <a:rPr lang="ru-RU" dirty="0"/>
              <a:t> </a:t>
            </a:r>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677424"/>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Пословицы и поговорки о семье</a:t>
            </a:r>
            <a:endPar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9" name="Прямоугольник 8"/>
          <p:cNvSpPr/>
          <p:nvPr/>
        </p:nvSpPr>
        <p:spPr>
          <a:xfrm rot="21408453">
            <a:off x="332656" y="1665655"/>
            <a:ext cx="5976664" cy="1200329"/>
          </a:xfrm>
          <a:prstGeom prst="rect">
            <a:avLst/>
          </a:prstGeom>
          <a:ln>
            <a:solidFill>
              <a:srgbClr val="00B050"/>
            </a:solidFill>
          </a:ln>
        </p:spPr>
        <p:txBody>
          <a:bodyPr wrap="square">
            <a:spAutoFit/>
          </a:bodyPr>
          <a:lstStyle/>
          <a:p>
            <a:r>
              <a:rPr lang="ru-RU" b="1" dirty="0">
                <a:solidFill>
                  <a:schemeClr val="tx2">
                    <a:lumMod val="75000"/>
                  </a:schemeClr>
                </a:solidFill>
              </a:rPr>
              <a:t>В гостях хорошо, а дома лучше.</a:t>
            </a:r>
            <a:br>
              <a:rPr lang="ru-RU" b="1" dirty="0">
                <a:solidFill>
                  <a:schemeClr val="tx2">
                    <a:lumMod val="75000"/>
                  </a:schemeClr>
                </a:solidFill>
              </a:rPr>
            </a:br>
            <a:r>
              <a:rPr lang="ru-RU" b="1" dirty="0">
                <a:solidFill>
                  <a:schemeClr val="tx2">
                    <a:lumMod val="75000"/>
                  </a:schemeClr>
                </a:solidFill>
              </a:rPr>
              <a:t>В дружной семье и в холод тепло.</a:t>
            </a:r>
            <a:br>
              <a:rPr lang="ru-RU" b="1" dirty="0">
                <a:solidFill>
                  <a:schemeClr val="tx2">
                    <a:lumMod val="75000"/>
                  </a:schemeClr>
                </a:solidFill>
              </a:rPr>
            </a:br>
            <a:r>
              <a:rPr lang="ru-RU" b="1" dirty="0">
                <a:solidFill>
                  <a:schemeClr val="tx2">
                    <a:lumMod val="75000"/>
                  </a:schemeClr>
                </a:solidFill>
              </a:rPr>
              <a:t>В недружной семье добра не бывает.</a:t>
            </a:r>
            <a:br>
              <a:rPr lang="ru-RU" b="1" dirty="0">
                <a:solidFill>
                  <a:schemeClr val="tx2">
                    <a:lumMod val="75000"/>
                  </a:schemeClr>
                </a:solidFill>
              </a:rPr>
            </a:br>
            <a:r>
              <a:rPr lang="ru-RU" b="1" dirty="0">
                <a:solidFill>
                  <a:schemeClr val="tx2">
                    <a:lumMod val="75000"/>
                  </a:schemeClr>
                </a:solidFill>
              </a:rPr>
              <a:t>В прилежном доме густо, а в ленивом доме пусто</a:t>
            </a:r>
            <a:r>
              <a:rPr lang="ru-RU" b="1" dirty="0" smtClean="0">
                <a:solidFill>
                  <a:schemeClr val="tx2">
                    <a:lumMod val="75000"/>
                  </a:schemeClr>
                </a:solidFill>
              </a:rPr>
              <a:t>.</a:t>
            </a:r>
            <a:endParaRPr lang="ru-RU" dirty="0">
              <a:solidFill>
                <a:schemeClr val="tx2">
                  <a:lumMod val="75000"/>
                </a:schemeClr>
              </a:solidFill>
            </a:endParaRPr>
          </a:p>
        </p:txBody>
      </p:sp>
      <p:sp>
        <p:nvSpPr>
          <p:cNvPr id="10" name="Прямоугольник 9"/>
          <p:cNvSpPr/>
          <p:nvPr/>
        </p:nvSpPr>
        <p:spPr>
          <a:xfrm>
            <a:off x="1214422" y="3143240"/>
            <a:ext cx="5503540" cy="1200329"/>
          </a:xfrm>
          <a:prstGeom prst="rect">
            <a:avLst/>
          </a:prstGeom>
          <a:ln>
            <a:solidFill>
              <a:schemeClr val="accent6">
                <a:lumMod val="75000"/>
              </a:schemeClr>
            </a:solidFill>
          </a:ln>
        </p:spPr>
        <p:txBody>
          <a:bodyPr wrap="square">
            <a:spAutoFit/>
          </a:bodyPr>
          <a:lstStyle/>
          <a:p>
            <a:r>
              <a:rPr lang="ru-RU" dirty="0">
                <a:solidFill>
                  <a:schemeClr val="tx2">
                    <a:lumMod val="75000"/>
                  </a:schemeClr>
                </a:solidFill>
              </a:rPr>
              <a:t>В хорошей семье хорошие дети растут.</a:t>
            </a:r>
            <a:br>
              <a:rPr lang="ru-RU" dirty="0">
                <a:solidFill>
                  <a:schemeClr val="tx2">
                    <a:lumMod val="75000"/>
                  </a:schemeClr>
                </a:solidFill>
              </a:rPr>
            </a:br>
            <a:r>
              <a:rPr lang="ru-RU" dirty="0">
                <a:solidFill>
                  <a:schemeClr val="tx2">
                    <a:lumMod val="75000"/>
                  </a:schemeClr>
                </a:solidFill>
              </a:rPr>
              <a:t>Вся семья вместе, так и душа на месте.</a:t>
            </a:r>
            <a:br>
              <a:rPr lang="ru-RU" dirty="0">
                <a:solidFill>
                  <a:schemeClr val="tx2">
                    <a:lumMod val="75000"/>
                  </a:schemeClr>
                </a:solidFill>
              </a:rPr>
            </a:br>
            <a:r>
              <a:rPr lang="ru-RU" dirty="0">
                <a:solidFill>
                  <a:schemeClr val="tx2">
                    <a:lumMod val="75000"/>
                  </a:schemeClr>
                </a:solidFill>
              </a:rPr>
              <a:t>В доме, где колыбель не качают, уюта не бывает.</a:t>
            </a:r>
            <a:br>
              <a:rPr lang="ru-RU" dirty="0">
                <a:solidFill>
                  <a:schemeClr val="tx2">
                    <a:lumMod val="75000"/>
                  </a:schemeClr>
                </a:solidFill>
              </a:rPr>
            </a:br>
            <a:r>
              <a:rPr lang="ru-RU" dirty="0">
                <a:solidFill>
                  <a:schemeClr val="tx2">
                    <a:lumMod val="75000"/>
                  </a:schemeClr>
                </a:solidFill>
              </a:rPr>
              <a:t>Дерево держится корнями, а человек семьей</a:t>
            </a:r>
            <a:r>
              <a:rPr lang="ru-RU" dirty="0" smtClean="0">
                <a:solidFill>
                  <a:schemeClr val="tx2">
                    <a:lumMod val="75000"/>
                  </a:schemeClr>
                </a:solidFill>
              </a:rPr>
              <a:t>.</a:t>
            </a:r>
            <a:endParaRPr lang="ru-RU" dirty="0">
              <a:solidFill>
                <a:schemeClr val="tx2">
                  <a:lumMod val="75000"/>
                </a:schemeClr>
              </a:solidFill>
            </a:endParaRPr>
          </a:p>
        </p:txBody>
      </p:sp>
      <p:sp>
        <p:nvSpPr>
          <p:cNvPr id="11" name="Прямоугольник 10"/>
          <p:cNvSpPr/>
          <p:nvPr/>
        </p:nvSpPr>
        <p:spPr>
          <a:xfrm rot="21359739">
            <a:off x="357166" y="4630835"/>
            <a:ext cx="5818956" cy="1200329"/>
          </a:xfrm>
          <a:prstGeom prst="rect">
            <a:avLst/>
          </a:prstGeom>
          <a:ln>
            <a:solidFill>
              <a:srgbClr val="00B0F0"/>
            </a:solidFill>
          </a:ln>
        </p:spPr>
        <p:txBody>
          <a:bodyPr wrap="square">
            <a:spAutoFit/>
          </a:bodyPr>
          <a:lstStyle/>
          <a:p>
            <a:r>
              <a:rPr lang="ru-RU" b="1" dirty="0">
                <a:solidFill>
                  <a:schemeClr val="tx2">
                    <a:lumMod val="75000"/>
                  </a:schemeClr>
                </a:solidFill>
              </a:rPr>
              <a:t>Дом согревает не печь, а любовь и согласие.</a:t>
            </a:r>
            <a:br>
              <a:rPr lang="ru-RU" b="1" dirty="0">
                <a:solidFill>
                  <a:schemeClr val="tx2">
                    <a:lumMod val="75000"/>
                  </a:schemeClr>
                </a:solidFill>
              </a:rPr>
            </a:br>
            <a:r>
              <a:rPr lang="ru-RU" b="1" dirty="0">
                <a:solidFill>
                  <a:schemeClr val="tx2">
                    <a:lumMod val="75000"/>
                  </a:schemeClr>
                </a:solidFill>
              </a:rPr>
              <a:t>Дитя хоть и хило, да отцу с матерью мило.</a:t>
            </a:r>
            <a:br>
              <a:rPr lang="ru-RU" b="1" dirty="0">
                <a:solidFill>
                  <a:schemeClr val="tx2">
                    <a:lumMod val="75000"/>
                  </a:schemeClr>
                </a:solidFill>
              </a:rPr>
            </a:br>
            <a:r>
              <a:rPr lang="ru-RU" b="1" dirty="0">
                <a:solidFill>
                  <a:schemeClr val="tx2">
                    <a:lumMod val="75000"/>
                  </a:schemeClr>
                </a:solidFill>
              </a:rPr>
              <a:t>За общим столом еда вкуснее.</a:t>
            </a:r>
            <a:br>
              <a:rPr lang="ru-RU" b="1" dirty="0">
                <a:solidFill>
                  <a:schemeClr val="tx2">
                    <a:lumMod val="75000"/>
                  </a:schemeClr>
                </a:solidFill>
              </a:rPr>
            </a:br>
            <a:r>
              <a:rPr lang="ru-RU" b="1" dirty="0">
                <a:solidFill>
                  <a:schemeClr val="tx2">
                    <a:lumMod val="75000"/>
                  </a:schemeClr>
                </a:solidFill>
              </a:rPr>
              <a:t>Изба детьми весела</a:t>
            </a:r>
            <a:r>
              <a:rPr lang="ru-RU" b="1" dirty="0" smtClean="0">
                <a:solidFill>
                  <a:schemeClr val="tx2">
                    <a:lumMod val="75000"/>
                  </a:schemeClr>
                </a:solidFill>
              </a:rPr>
              <a:t>.</a:t>
            </a:r>
            <a:endParaRPr lang="ru-RU" dirty="0">
              <a:solidFill>
                <a:schemeClr val="tx2">
                  <a:lumMod val="75000"/>
                </a:schemeClr>
              </a:solidFill>
            </a:endParaRPr>
          </a:p>
        </p:txBody>
      </p:sp>
      <p:sp>
        <p:nvSpPr>
          <p:cNvPr id="12" name="Прямоугольник 11"/>
          <p:cNvSpPr/>
          <p:nvPr/>
        </p:nvSpPr>
        <p:spPr>
          <a:xfrm>
            <a:off x="1130923" y="6072198"/>
            <a:ext cx="5270276" cy="1477328"/>
          </a:xfrm>
          <a:prstGeom prst="rect">
            <a:avLst/>
          </a:prstGeom>
          <a:ln>
            <a:solidFill>
              <a:srgbClr val="FFFF00"/>
            </a:solidFill>
          </a:ln>
        </p:spPr>
        <p:txBody>
          <a:bodyPr wrap="square">
            <a:spAutoFit/>
          </a:bodyPr>
          <a:lstStyle/>
          <a:p>
            <a:r>
              <a:rPr lang="ru-RU" dirty="0">
                <a:solidFill>
                  <a:schemeClr val="tx2">
                    <a:lumMod val="75000"/>
                  </a:schemeClr>
                </a:solidFill>
              </a:rPr>
              <a:t>Куда мать, туда и дитя.</a:t>
            </a:r>
            <a:br>
              <a:rPr lang="ru-RU" dirty="0">
                <a:solidFill>
                  <a:schemeClr val="tx2">
                    <a:lumMod val="75000"/>
                  </a:schemeClr>
                </a:solidFill>
              </a:rPr>
            </a:br>
            <a:r>
              <a:rPr lang="ru-RU" dirty="0">
                <a:solidFill>
                  <a:schemeClr val="tx2">
                    <a:lumMod val="75000"/>
                  </a:schemeClr>
                </a:solidFill>
              </a:rPr>
              <a:t>Лучших братьев и сестер не бывает.</a:t>
            </a:r>
            <a:br>
              <a:rPr lang="ru-RU" dirty="0">
                <a:solidFill>
                  <a:schemeClr val="tx2">
                    <a:lumMod val="75000"/>
                  </a:schemeClr>
                </a:solidFill>
              </a:rPr>
            </a:br>
            <a:r>
              <a:rPr lang="ru-RU" dirty="0">
                <a:solidFill>
                  <a:schemeClr val="tx2">
                    <a:lumMod val="75000"/>
                  </a:schemeClr>
                </a:solidFill>
              </a:rPr>
              <a:t>Люблю своих детей, но внуки милей.</a:t>
            </a:r>
            <a:br>
              <a:rPr lang="ru-RU" dirty="0">
                <a:solidFill>
                  <a:schemeClr val="tx2">
                    <a:lumMod val="75000"/>
                  </a:schemeClr>
                </a:solidFill>
              </a:rPr>
            </a:br>
            <a:r>
              <a:rPr lang="ru-RU" dirty="0">
                <a:solidFill>
                  <a:schemeClr val="tx2">
                    <a:lumMod val="75000"/>
                  </a:schemeClr>
                </a:solidFill>
              </a:rPr>
              <a:t>Любящая мать — душа семьи и украшение жизни</a:t>
            </a:r>
          </a:p>
        </p:txBody>
      </p:sp>
      <p:sp>
        <p:nvSpPr>
          <p:cNvPr id="13" name="Прямоугольник 12"/>
          <p:cNvSpPr/>
          <p:nvPr/>
        </p:nvSpPr>
        <p:spPr>
          <a:xfrm rot="21401589">
            <a:off x="571480" y="7643834"/>
            <a:ext cx="5962972" cy="1200329"/>
          </a:xfrm>
          <a:prstGeom prst="rect">
            <a:avLst/>
          </a:prstGeom>
          <a:ln>
            <a:solidFill>
              <a:srgbClr val="FF0000"/>
            </a:solidFill>
          </a:ln>
        </p:spPr>
        <p:txBody>
          <a:bodyPr wrap="square">
            <a:spAutoFit/>
          </a:bodyPr>
          <a:lstStyle/>
          <a:p>
            <a:r>
              <a:rPr lang="ru-RU" b="1" dirty="0">
                <a:solidFill>
                  <a:schemeClr val="tx2">
                    <a:lumMod val="75000"/>
                  </a:schemeClr>
                </a:solidFill>
              </a:rPr>
              <a:t>Лучше дома своего нет на свете ничего.</a:t>
            </a:r>
            <a:br>
              <a:rPr lang="ru-RU" b="1" dirty="0">
                <a:solidFill>
                  <a:schemeClr val="tx2">
                    <a:lumMod val="75000"/>
                  </a:schemeClr>
                </a:solidFill>
              </a:rPr>
            </a:br>
            <a:r>
              <a:rPr lang="ru-RU" b="1" dirty="0">
                <a:solidFill>
                  <a:schemeClr val="tx2">
                    <a:lumMod val="75000"/>
                  </a:schemeClr>
                </a:solidFill>
              </a:rPr>
              <a:t>Материнская молитва со дна моря достает.</a:t>
            </a:r>
            <a:br>
              <a:rPr lang="ru-RU" b="1" dirty="0">
                <a:solidFill>
                  <a:schemeClr val="tx2">
                    <a:lumMod val="75000"/>
                  </a:schemeClr>
                </a:solidFill>
              </a:rPr>
            </a:br>
            <a:r>
              <a:rPr lang="ru-RU" b="1" dirty="0">
                <a:solidFill>
                  <a:schemeClr val="tx2">
                    <a:lumMod val="75000"/>
                  </a:schemeClr>
                </a:solidFill>
              </a:rPr>
              <a:t>Моя семья – моё богатство!</a:t>
            </a:r>
            <a:br>
              <a:rPr lang="ru-RU" b="1" dirty="0">
                <a:solidFill>
                  <a:schemeClr val="tx2">
                    <a:lumMod val="75000"/>
                  </a:schemeClr>
                </a:solidFill>
              </a:rPr>
            </a:br>
            <a:r>
              <a:rPr lang="ru-RU" b="1" dirty="0">
                <a:solidFill>
                  <a:schemeClr val="tx2">
                    <a:lumMod val="75000"/>
                  </a:schemeClr>
                </a:solidFill>
              </a:rPr>
              <a:t>Не прячь свои неудачи от родителей</a:t>
            </a:r>
            <a:r>
              <a:rPr lang="ru-RU" b="1" dirty="0" smtClean="0">
                <a:solidFill>
                  <a:schemeClr val="tx2">
                    <a:lumMod val="75000"/>
                  </a:schemeClr>
                </a:solidFill>
              </a:rPr>
              <a:t>.</a:t>
            </a:r>
            <a:endParaRPr lang="ru-RU"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4664" y="179512"/>
            <a:ext cx="6172200" cy="821440"/>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Загадки о </a:t>
            </a:r>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семье</a:t>
            </a:r>
            <a:endPar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Прямоугольник 3"/>
          <p:cNvSpPr/>
          <p:nvPr/>
        </p:nvSpPr>
        <p:spPr>
          <a:xfrm>
            <a:off x="2132856" y="2123728"/>
            <a:ext cx="3166268" cy="954107"/>
          </a:xfrm>
          <a:prstGeom prst="rect">
            <a:avLst/>
          </a:prstGeom>
        </p:spPr>
        <p:txBody>
          <a:bodyPr wrap="square">
            <a:spAutoFit/>
          </a:bodyPr>
          <a:lstStyle/>
          <a:p>
            <a:pPr>
              <a:spcAft>
                <a:spcPts val="935"/>
              </a:spcAft>
            </a:pPr>
            <a:r>
              <a:rPr lang="ru-RU" sz="1400" b="1" dirty="0">
                <a:solidFill>
                  <a:schemeClr val="tx2">
                    <a:lumMod val="75000"/>
                  </a:schemeClr>
                </a:solidFill>
                <a:ea typeface="Times New Roman"/>
              </a:rPr>
              <a:t>Без чего на белом свете</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Взрослым не прожить и детям?</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Кто поддержит вас, друзья?</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Ваша дружная... (семья)</a:t>
            </a:r>
            <a:endParaRPr lang="ru-RU" sz="1200" b="1" dirty="0">
              <a:solidFill>
                <a:schemeClr val="tx2">
                  <a:lumMod val="75000"/>
                </a:schemeClr>
              </a:solidFill>
              <a:latin typeface="Times New Roman"/>
              <a:ea typeface="Times New Roman"/>
            </a:endParaRPr>
          </a:p>
        </p:txBody>
      </p:sp>
      <p:sp>
        <p:nvSpPr>
          <p:cNvPr id="5" name="Прямоугольник 4"/>
          <p:cNvSpPr/>
          <p:nvPr/>
        </p:nvSpPr>
        <p:spPr>
          <a:xfrm>
            <a:off x="3861048" y="3203848"/>
            <a:ext cx="2748310" cy="1169551"/>
          </a:xfrm>
          <a:prstGeom prst="rect">
            <a:avLst/>
          </a:prstGeom>
        </p:spPr>
        <p:txBody>
          <a:bodyPr wrap="square">
            <a:spAutoFit/>
          </a:bodyPr>
          <a:lstStyle/>
          <a:p>
            <a:pPr>
              <a:spcAft>
                <a:spcPts val="935"/>
              </a:spcAft>
            </a:pPr>
            <a:r>
              <a:rPr lang="ru-RU" sz="1400" b="1" dirty="0">
                <a:solidFill>
                  <a:schemeClr val="tx2">
                    <a:lumMod val="75000"/>
                  </a:schemeClr>
                </a:solidFill>
                <a:ea typeface="Times New Roman"/>
              </a:rPr>
              <a:t>Это слово каждый знает,</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Ни на что не променяет!</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К цифре «семь» добавлю «я» —</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Что получится? (Семья)</a:t>
            </a:r>
            <a:endParaRPr lang="ru-RU" sz="1200" b="1" dirty="0">
              <a:solidFill>
                <a:schemeClr val="tx2">
                  <a:lumMod val="75000"/>
                </a:schemeClr>
              </a:solidFill>
              <a:latin typeface="Times New Roman"/>
              <a:ea typeface="Times New Roman"/>
            </a:endParaRPr>
          </a:p>
        </p:txBody>
      </p:sp>
      <p:sp>
        <p:nvSpPr>
          <p:cNvPr id="6" name="Прямоугольник 5"/>
          <p:cNvSpPr/>
          <p:nvPr/>
        </p:nvSpPr>
        <p:spPr>
          <a:xfrm>
            <a:off x="2060848" y="4572000"/>
            <a:ext cx="2667818" cy="954107"/>
          </a:xfrm>
          <a:prstGeom prst="rect">
            <a:avLst/>
          </a:prstGeom>
        </p:spPr>
        <p:txBody>
          <a:bodyPr wrap="square">
            <a:spAutoFit/>
          </a:bodyPr>
          <a:lstStyle/>
          <a:p>
            <a:pPr>
              <a:spcAft>
                <a:spcPts val="935"/>
              </a:spcAft>
            </a:pPr>
            <a:r>
              <a:rPr lang="ru-RU" sz="1400" b="1" dirty="0">
                <a:solidFill>
                  <a:schemeClr val="tx2">
                    <a:lumMod val="75000"/>
                  </a:schemeClr>
                </a:solidFill>
                <a:ea typeface="Times New Roman"/>
              </a:rPr>
              <a:t>Кто милее всех на свете?</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Кого любят очень дети?</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На вопрос отвечу прямо:</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 Всех милее наша... (мама)</a:t>
            </a:r>
            <a:endParaRPr lang="ru-RU" sz="1200" b="1" dirty="0">
              <a:solidFill>
                <a:schemeClr val="tx2">
                  <a:lumMod val="75000"/>
                </a:schemeClr>
              </a:solidFill>
              <a:latin typeface="Times New Roman"/>
              <a:ea typeface="Times New Roman"/>
            </a:endParaRPr>
          </a:p>
        </p:txBody>
      </p:sp>
      <p:sp>
        <p:nvSpPr>
          <p:cNvPr id="7" name="Прямоугольник 6"/>
          <p:cNvSpPr/>
          <p:nvPr/>
        </p:nvSpPr>
        <p:spPr>
          <a:xfrm>
            <a:off x="332656" y="1115616"/>
            <a:ext cx="2921496" cy="1231106"/>
          </a:xfrm>
          <a:prstGeom prst="rect">
            <a:avLst/>
          </a:prstGeom>
        </p:spPr>
        <p:txBody>
          <a:bodyPr wrap="square">
            <a:spAutoFit/>
          </a:bodyPr>
          <a:lstStyle/>
          <a:p>
            <a:r>
              <a:rPr lang="ru-RU" sz="1400" b="1" dirty="0">
                <a:solidFill>
                  <a:schemeClr val="tx2">
                    <a:lumMod val="75000"/>
                  </a:schemeClr>
                </a:solidFill>
                <a:ea typeface="Times New Roman"/>
                <a:cs typeface="Times New Roman"/>
              </a:rPr>
              <a:t>Кто же трудную работу</a:t>
            </a:r>
            <a:br>
              <a:rPr lang="ru-RU" sz="1400" b="1" dirty="0">
                <a:solidFill>
                  <a:schemeClr val="tx2">
                    <a:lumMod val="75000"/>
                  </a:schemeClr>
                </a:solidFill>
                <a:ea typeface="Times New Roman"/>
                <a:cs typeface="Times New Roman"/>
              </a:rPr>
            </a:br>
            <a:r>
              <a:rPr lang="ru-RU" sz="1400" b="1" dirty="0">
                <a:solidFill>
                  <a:schemeClr val="tx2">
                    <a:lumMod val="75000"/>
                  </a:schemeClr>
                </a:solidFill>
                <a:ea typeface="Times New Roman"/>
                <a:cs typeface="Times New Roman"/>
              </a:rPr>
              <a:t>Может делать по субботам? —</a:t>
            </a:r>
            <a:br>
              <a:rPr lang="ru-RU" sz="1400" b="1" dirty="0">
                <a:solidFill>
                  <a:schemeClr val="tx2">
                    <a:lumMod val="75000"/>
                  </a:schemeClr>
                </a:solidFill>
                <a:ea typeface="Times New Roman"/>
                <a:cs typeface="Times New Roman"/>
              </a:rPr>
            </a:br>
            <a:r>
              <a:rPr lang="ru-RU" sz="1400" b="1" dirty="0">
                <a:solidFill>
                  <a:schemeClr val="tx2">
                    <a:lumMod val="75000"/>
                  </a:schemeClr>
                </a:solidFill>
                <a:ea typeface="Times New Roman"/>
                <a:cs typeface="Times New Roman"/>
              </a:rPr>
              <a:t>С топором, пилой, лопатой</a:t>
            </a:r>
            <a:br>
              <a:rPr lang="ru-RU" sz="1400" b="1" dirty="0">
                <a:solidFill>
                  <a:schemeClr val="tx2">
                    <a:lumMod val="75000"/>
                  </a:schemeClr>
                </a:solidFill>
                <a:ea typeface="Times New Roman"/>
                <a:cs typeface="Times New Roman"/>
              </a:rPr>
            </a:br>
            <a:r>
              <a:rPr lang="ru-RU" sz="1400" b="1" dirty="0">
                <a:solidFill>
                  <a:schemeClr val="tx2">
                    <a:lumMod val="75000"/>
                  </a:schemeClr>
                </a:solidFill>
                <a:ea typeface="Times New Roman"/>
                <a:cs typeface="Times New Roman"/>
              </a:rPr>
              <a:t>Строит, трудится наш... (папа)</a:t>
            </a:r>
            <a:br>
              <a:rPr lang="ru-RU" sz="1400" b="1" dirty="0">
                <a:solidFill>
                  <a:schemeClr val="tx2">
                    <a:lumMod val="75000"/>
                  </a:schemeClr>
                </a:solidFill>
                <a:ea typeface="Times New Roman"/>
                <a:cs typeface="Times New Roman"/>
              </a:rPr>
            </a:br>
            <a:endParaRPr lang="ru-RU" b="1" dirty="0">
              <a:solidFill>
                <a:schemeClr val="tx2">
                  <a:lumMod val="75000"/>
                </a:schemeClr>
              </a:solidFill>
            </a:endParaRPr>
          </a:p>
        </p:txBody>
      </p:sp>
      <p:sp>
        <p:nvSpPr>
          <p:cNvPr id="8" name="Прямоугольник 7"/>
          <p:cNvSpPr/>
          <p:nvPr/>
        </p:nvSpPr>
        <p:spPr>
          <a:xfrm>
            <a:off x="188640" y="5652120"/>
            <a:ext cx="3024336" cy="1384995"/>
          </a:xfrm>
          <a:prstGeom prst="rect">
            <a:avLst/>
          </a:prstGeom>
        </p:spPr>
        <p:txBody>
          <a:bodyPr wrap="square">
            <a:spAutoFit/>
          </a:bodyPr>
          <a:lstStyle/>
          <a:p>
            <a:pPr>
              <a:spcAft>
                <a:spcPts val="935"/>
              </a:spcAft>
            </a:pPr>
            <a:r>
              <a:rPr lang="ru-RU" sz="1400" b="1" dirty="0">
                <a:solidFill>
                  <a:schemeClr val="tx2">
                    <a:lumMod val="75000"/>
                  </a:schemeClr>
                </a:solidFill>
                <a:ea typeface="Times New Roman"/>
              </a:rPr>
              <a:t>Кто научит гвоздь забить,</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Даст машину порулить</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И подскажет, как быть смелым,</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Сильным, ловким и умелым?</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Все вы знаете, ребята, —</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Это наш любимый... (папа)</a:t>
            </a:r>
            <a:endParaRPr lang="ru-RU" sz="1200" b="1" dirty="0">
              <a:solidFill>
                <a:schemeClr val="tx2">
                  <a:lumMod val="75000"/>
                </a:schemeClr>
              </a:solidFill>
              <a:latin typeface="Times New Roman"/>
              <a:ea typeface="Times New Roman"/>
            </a:endParaRPr>
          </a:p>
        </p:txBody>
      </p:sp>
      <p:sp>
        <p:nvSpPr>
          <p:cNvPr id="9" name="Прямоугольник 8"/>
          <p:cNvSpPr/>
          <p:nvPr/>
        </p:nvSpPr>
        <p:spPr>
          <a:xfrm>
            <a:off x="4149080" y="1115616"/>
            <a:ext cx="2276872" cy="954107"/>
          </a:xfrm>
          <a:prstGeom prst="rect">
            <a:avLst/>
          </a:prstGeom>
        </p:spPr>
        <p:txBody>
          <a:bodyPr wrap="square">
            <a:spAutoFit/>
          </a:bodyPr>
          <a:lstStyle/>
          <a:p>
            <a:pPr>
              <a:spcAft>
                <a:spcPts val="935"/>
              </a:spcAft>
            </a:pPr>
            <a:r>
              <a:rPr lang="ru-RU" sz="1400" b="1" dirty="0">
                <a:solidFill>
                  <a:schemeClr val="tx2">
                    <a:lumMod val="75000"/>
                  </a:schemeClr>
                </a:solidFill>
                <a:ea typeface="Times New Roman"/>
              </a:rPr>
              <a:t>Кто любить не устает,</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Пироги для нас печет,</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Вкусные оладушки?</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Это наша... (бабушка)</a:t>
            </a:r>
            <a:endParaRPr lang="ru-RU" sz="1200" b="1" dirty="0">
              <a:solidFill>
                <a:schemeClr val="tx2">
                  <a:lumMod val="75000"/>
                </a:schemeClr>
              </a:solidFill>
              <a:latin typeface="Times New Roman"/>
              <a:ea typeface="Times New Roman"/>
            </a:endParaRPr>
          </a:p>
        </p:txBody>
      </p:sp>
      <p:sp>
        <p:nvSpPr>
          <p:cNvPr id="10" name="Прямоугольник 9"/>
          <p:cNvSpPr/>
          <p:nvPr/>
        </p:nvSpPr>
        <p:spPr>
          <a:xfrm>
            <a:off x="188640" y="3059835"/>
            <a:ext cx="2516758" cy="1384995"/>
          </a:xfrm>
          <a:prstGeom prst="rect">
            <a:avLst/>
          </a:prstGeom>
        </p:spPr>
        <p:txBody>
          <a:bodyPr wrap="square">
            <a:spAutoFit/>
          </a:bodyPr>
          <a:lstStyle/>
          <a:p>
            <a:pPr>
              <a:spcAft>
                <a:spcPts val="935"/>
              </a:spcAft>
            </a:pPr>
            <a:r>
              <a:rPr lang="ru-RU" sz="1400" b="1" dirty="0">
                <a:solidFill>
                  <a:schemeClr val="tx2">
                    <a:lumMod val="75000"/>
                  </a:schemeClr>
                </a:solidFill>
                <a:ea typeface="Times New Roman"/>
              </a:rPr>
              <a:t>Кто всю жизнь работал,</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Окружал заботой</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Внуков, бабушку, детей,</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Уважал простых людей?</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На пенсии уж много лет</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Нестареющий наш... (дед)</a:t>
            </a:r>
            <a:endParaRPr lang="ru-RU" sz="1200" b="1" dirty="0">
              <a:solidFill>
                <a:schemeClr val="tx2">
                  <a:lumMod val="75000"/>
                </a:schemeClr>
              </a:solidFill>
              <a:latin typeface="Times New Roman"/>
              <a:ea typeface="Times New Roman"/>
            </a:endParaRPr>
          </a:p>
        </p:txBody>
      </p:sp>
      <p:sp>
        <p:nvSpPr>
          <p:cNvPr id="11" name="Прямоугольник 10"/>
          <p:cNvSpPr/>
          <p:nvPr/>
        </p:nvSpPr>
        <p:spPr>
          <a:xfrm>
            <a:off x="3861048" y="5868144"/>
            <a:ext cx="2996952" cy="954107"/>
          </a:xfrm>
          <a:prstGeom prst="rect">
            <a:avLst/>
          </a:prstGeom>
        </p:spPr>
        <p:txBody>
          <a:bodyPr wrap="square">
            <a:spAutoFit/>
          </a:bodyPr>
          <a:lstStyle/>
          <a:p>
            <a:pPr>
              <a:spcAft>
                <a:spcPts val="935"/>
              </a:spcAft>
            </a:pPr>
            <a:r>
              <a:rPr lang="ru-RU" sz="1400" b="1" dirty="0">
                <a:solidFill>
                  <a:schemeClr val="tx2">
                    <a:lumMod val="75000"/>
                  </a:schemeClr>
                </a:solidFill>
                <a:ea typeface="Times New Roman"/>
              </a:rPr>
              <a:t>Кто веселый карапузик —</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Шустро ползает на пузе?</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Удивительный мальчишка —</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Это младший мой... (братишка)</a:t>
            </a:r>
            <a:endParaRPr lang="ru-RU" sz="1200" b="1" dirty="0">
              <a:solidFill>
                <a:schemeClr val="tx2">
                  <a:lumMod val="75000"/>
                </a:schemeClr>
              </a:solidFill>
              <a:latin typeface="Times New Roman"/>
              <a:ea typeface="Times New Roman"/>
            </a:endParaRPr>
          </a:p>
        </p:txBody>
      </p:sp>
      <p:sp>
        <p:nvSpPr>
          <p:cNvPr id="12" name="Прямоугольник 11"/>
          <p:cNvSpPr/>
          <p:nvPr/>
        </p:nvSpPr>
        <p:spPr>
          <a:xfrm>
            <a:off x="1700808" y="7380312"/>
            <a:ext cx="3284984" cy="954107"/>
          </a:xfrm>
          <a:prstGeom prst="rect">
            <a:avLst/>
          </a:prstGeom>
        </p:spPr>
        <p:txBody>
          <a:bodyPr wrap="square">
            <a:spAutoFit/>
          </a:bodyPr>
          <a:lstStyle/>
          <a:p>
            <a:pPr>
              <a:spcAft>
                <a:spcPts val="935"/>
              </a:spcAft>
            </a:pPr>
            <a:r>
              <a:rPr lang="ru-RU" sz="1400" b="1" dirty="0">
                <a:solidFill>
                  <a:schemeClr val="tx2">
                    <a:lumMod val="75000"/>
                  </a:schemeClr>
                </a:solidFill>
                <a:ea typeface="Times New Roman"/>
              </a:rPr>
              <a:t>Кто любит и меня, и братца,</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Но больше любит наряжаться? —</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Очень модная девчонка —</a:t>
            </a:r>
            <a:br>
              <a:rPr lang="ru-RU" sz="1400" b="1" dirty="0">
                <a:solidFill>
                  <a:schemeClr val="tx2">
                    <a:lumMod val="75000"/>
                  </a:schemeClr>
                </a:solidFill>
                <a:ea typeface="Times New Roman"/>
              </a:rPr>
            </a:br>
            <a:r>
              <a:rPr lang="ru-RU" sz="1400" b="1" dirty="0">
                <a:solidFill>
                  <a:schemeClr val="tx2">
                    <a:lumMod val="75000"/>
                  </a:schemeClr>
                </a:solidFill>
                <a:ea typeface="Times New Roman"/>
              </a:rPr>
              <a:t>Моя старшая... (сестренка)</a:t>
            </a:r>
            <a:endParaRPr lang="ru-RU" sz="1200" b="1" dirty="0">
              <a:solidFill>
                <a:schemeClr val="tx2">
                  <a:lumMod val="75000"/>
                </a:schemeClr>
              </a:solidFill>
              <a:latin typeface="Times New Roman"/>
              <a:ea typeface="Times New Roman"/>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893448"/>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540385">
              <a:spcAft>
                <a:spcPts val="0"/>
              </a:spcAft>
              <a:tabLst>
                <a:tab pos="630555" algn="l"/>
              </a:tabLst>
            </a:pPr>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Стихи о семье</a:t>
            </a:r>
            <a:endPar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8433" name="Rectangle 1"/>
          <p:cNvSpPr>
            <a:spLocks noChangeArrowheads="1"/>
          </p:cNvSpPr>
          <p:nvPr/>
        </p:nvSpPr>
        <p:spPr bwMode="auto">
          <a:xfrm>
            <a:off x="498356" y="1331645"/>
            <a:ext cx="3645024"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0238" algn="l"/>
              </a:tabLst>
            </a:pPr>
            <a:r>
              <a:rPr kumimoji="0" lang="ru-RU" sz="1400" b="1" i="1"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t>Семья – это труд, друг о друге забота,</a:t>
            </a:r>
            <a:r>
              <a:rPr kumimoji="0" lang="ru-RU" sz="1400" b="0" i="0"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t/>
            </a:r>
            <a:br>
              <a:rPr kumimoji="0" lang="ru-RU" sz="1400" b="0" i="0"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br>
            <a:r>
              <a:rPr kumimoji="0" lang="ru-RU" sz="1400" b="1" i="1"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t>Семья – это много домашней работы.</a:t>
            </a:r>
            <a:r>
              <a:rPr kumimoji="0" lang="ru-RU" sz="1400" b="0" i="0"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t/>
            </a:r>
            <a:br>
              <a:rPr kumimoji="0" lang="ru-RU" sz="1400" b="0" i="0"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br>
            <a:r>
              <a:rPr kumimoji="0" lang="ru-RU" sz="1400" b="1" i="1"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t>Семья – это важно! Семья – это сложно!</a:t>
            </a:r>
            <a:r>
              <a:rPr kumimoji="0" lang="ru-RU" sz="1400" b="0" i="0"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t/>
            </a:r>
            <a:br>
              <a:rPr kumimoji="0" lang="ru-RU" sz="1400" b="0" i="0"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br>
            <a:r>
              <a:rPr kumimoji="0" lang="ru-RU" sz="1400" b="1" i="1" u="none" strike="noStrike" cap="none" normalizeH="0" baseline="0" dirty="0" smtClean="0">
                <a:ln>
                  <a:noFill/>
                </a:ln>
                <a:solidFill>
                  <a:srgbClr val="00B050"/>
                </a:solidFill>
                <a:effectLst/>
                <a:latin typeface="Calibri" pitchFamily="34" charset="0"/>
                <a:ea typeface="Times New Roman" pitchFamily="18" charset="0"/>
                <a:cs typeface="Calibri" pitchFamily="34" charset="0"/>
              </a:rPr>
              <a:t>Но счастливо жить одному невозможно!</a:t>
            </a:r>
            <a:endParaRPr kumimoji="0" lang="ru-RU" sz="1800" b="0" i="0" u="none" strike="noStrike" cap="none" normalizeH="0" baseline="0" dirty="0" smtClean="0">
              <a:ln>
                <a:noFill/>
              </a:ln>
              <a:solidFill>
                <a:srgbClr val="00B050"/>
              </a:solidFill>
              <a:effectLst/>
              <a:latin typeface="Arial" pitchFamily="34" charset="0"/>
              <a:cs typeface="Arial" pitchFamily="34" charset="0"/>
            </a:endParaRPr>
          </a:p>
        </p:txBody>
      </p:sp>
      <p:sp>
        <p:nvSpPr>
          <p:cNvPr id="7" name="Прямоугольник 6"/>
          <p:cNvSpPr/>
          <p:nvPr/>
        </p:nvSpPr>
        <p:spPr>
          <a:xfrm>
            <a:off x="3933056" y="6516216"/>
            <a:ext cx="2088232" cy="1815882"/>
          </a:xfrm>
          <a:prstGeom prst="rect">
            <a:avLst/>
          </a:prstGeom>
        </p:spPr>
        <p:txBody>
          <a:bodyPr wrap="square">
            <a:spAutoFit/>
          </a:bodyPr>
          <a:lstStyle/>
          <a:p>
            <a:pPr>
              <a:spcAft>
                <a:spcPts val="0"/>
              </a:spcAft>
              <a:tabLst>
                <a:tab pos="990600" algn="l"/>
                <a:tab pos="1260475" algn="l"/>
              </a:tabLst>
            </a:pPr>
            <a:r>
              <a:rPr lang="ru-RU" sz="1400" b="1" i="1" dirty="0">
                <a:solidFill>
                  <a:srgbClr val="7030A0"/>
                </a:solidFill>
                <a:ea typeface="Times New Roman"/>
                <a:cs typeface="Calibri"/>
              </a:rPr>
              <a:t>Если взять</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Любовь и верность,</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К ним добавить</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Чувство нежность,</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Всё умножить</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На года,</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То получится –</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Семья!</a:t>
            </a:r>
            <a:endParaRPr lang="ru-RU" sz="1100" dirty="0">
              <a:solidFill>
                <a:srgbClr val="7030A0"/>
              </a:solidFill>
              <a:ea typeface="Times New Roman"/>
              <a:cs typeface="Times New Roman"/>
            </a:endParaRPr>
          </a:p>
        </p:txBody>
      </p:sp>
      <p:sp>
        <p:nvSpPr>
          <p:cNvPr id="8" name="Прямоугольник 7"/>
          <p:cNvSpPr/>
          <p:nvPr/>
        </p:nvSpPr>
        <p:spPr>
          <a:xfrm>
            <a:off x="188640" y="2285984"/>
            <a:ext cx="3528392" cy="1815882"/>
          </a:xfrm>
          <a:prstGeom prst="rect">
            <a:avLst/>
          </a:prstGeom>
        </p:spPr>
        <p:txBody>
          <a:bodyPr wrap="square">
            <a:spAutoFit/>
          </a:bodyPr>
          <a:lstStyle/>
          <a:p>
            <a:pPr>
              <a:spcAft>
                <a:spcPts val="0"/>
              </a:spcAft>
            </a:pPr>
            <a:r>
              <a:rPr lang="ru-RU" sz="1400" b="1" i="1" dirty="0">
                <a:solidFill>
                  <a:srgbClr val="7030A0"/>
                </a:solidFill>
                <a:ea typeface="Times New Roman"/>
                <a:cs typeface="Calibri"/>
              </a:rPr>
              <a:t>Семья – это мы! Семья – это я!</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Семья – это папа и мама моя!</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Семья – это я и  сестрёнка родная,</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Семья – это пёсик и свинка морская!</a:t>
            </a:r>
            <a:endParaRPr lang="ru-RU" sz="1100" dirty="0">
              <a:solidFill>
                <a:srgbClr val="7030A0"/>
              </a:solidFill>
              <a:ea typeface="Times New Roman"/>
              <a:cs typeface="Times New Roman"/>
            </a:endParaRPr>
          </a:p>
          <a:p>
            <a:pPr>
              <a:spcAft>
                <a:spcPts val="0"/>
              </a:spcAft>
            </a:pPr>
            <a:r>
              <a:rPr lang="ru-RU" sz="1400" b="1" i="1" dirty="0">
                <a:solidFill>
                  <a:srgbClr val="7030A0"/>
                </a:solidFill>
                <a:ea typeface="Times New Roman"/>
                <a:cs typeface="Calibri"/>
              </a:rPr>
              <a:t>Семья – это бабушки, дедушки тоже,</a:t>
            </a:r>
            <a:r>
              <a:rPr lang="ru-RU" sz="1400" dirty="0">
                <a:solidFill>
                  <a:srgbClr val="7030A0"/>
                </a:solidFill>
                <a:ea typeface="Times New Roman"/>
                <a:cs typeface="Calibri"/>
              </a:rPr>
              <a:t/>
            </a:r>
            <a:br>
              <a:rPr lang="ru-RU" sz="1400" dirty="0">
                <a:solidFill>
                  <a:srgbClr val="7030A0"/>
                </a:solidFill>
                <a:ea typeface="Times New Roman"/>
                <a:cs typeface="Calibri"/>
              </a:rPr>
            </a:br>
            <a:r>
              <a:rPr lang="ru-RU" sz="1400" b="1" i="1" dirty="0">
                <a:solidFill>
                  <a:srgbClr val="7030A0"/>
                </a:solidFill>
                <a:ea typeface="Times New Roman"/>
                <a:cs typeface="Calibri"/>
              </a:rPr>
              <a:t>Семья – когда все друг на друга похожи!</a:t>
            </a:r>
            <a:endParaRPr lang="ru-RU" sz="1100" dirty="0">
              <a:solidFill>
                <a:srgbClr val="7030A0"/>
              </a:solidFill>
              <a:ea typeface="Times New Roman"/>
              <a:cs typeface="Times New Roman"/>
            </a:endParaRPr>
          </a:p>
        </p:txBody>
      </p:sp>
      <p:sp>
        <p:nvSpPr>
          <p:cNvPr id="10" name="Прямоугольник 9"/>
          <p:cNvSpPr/>
          <p:nvPr/>
        </p:nvSpPr>
        <p:spPr>
          <a:xfrm>
            <a:off x="4077072" y="1691680"/>
            <a:ext cx="2592288" cy="4185761"/>
          </a:xfrm>
          <a:prstGeom prst="rect">
            <a:avLst/>
          </a:prstGeom>
        </p:spPr>
        <p:txBody>
          <a:bodyPr wrap="square">
            <a:spAutoFit/>
          </a:bodyPr>
          <a:lstStyle/>
          <a:p>
            <a:pPr>
              <a:spcAft>
                <a:spcPts val="0"/>
              </a:spcAft>
              <a:tabLst>
                <a:tab pos="630555" algn="l"/>
              </a:tabLst>
            </a:pPr>
            <a:r>
              <a:rPr lang="ru-RU" sz="1400" b="1" i="1" dirty="0">
                <a:solidFill>
                  <a:srgbClr val="0070C0"/>
                </a:solidFill>
                <a:ea typeface="Times New Roman"/>
                <a:cs typeface="Calibri"/>
              </a:rPr>
              <a:t>Семья – словечко странное,</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Хотя не иностранное.</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 Как слово получилось?</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Неясно нам совсем.</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Ну, «я» – мы понимаем,</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А почему их семь?</a:t>
            </a:r>
            <a:endParaRPr lang="ru-RU" sz="1100" dirty="0">
              <a:solidFill>
                <a:srgbClr val="0070C0"/>
              </a:solidFill>
              <a:ea typeface="Times New Roman"/>
              <a:cs typeface="Times New Roman"/>
            </a:endParaRPr>
          </a:p>
          <a:p>
            <a:pPr>
              <a:spcAft>
                <a:spcPts val="0"/>
              </a:spcAft>
              <a:tabLst>
                <a:tab pos="630555" algn="l"/>
              </a:tabLst>
            </a:pPr>
            <a:r>
              <a:rPr lang="ru-RU" sz="1400" b="1" i="1" dirty="0">
                <a:solidFill>
                  <a:srgbClr val="0070C0"/>
                </a:solidFill>
                <a:ea typeface="Times New Roman"/>
                <a:cs typeface="Calibri"/>
              </a:rPr>
              <a:t>– Не надо думать и гадать,</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А надо просто сосчитать:</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Два дедушки,</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Две бабушки,</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Плюс папа, мама, я.</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Сложили? Получается</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Семь человек, семь «я»!</a:t>
            </a:r>
            <a:endParaRPr lang="ru-RU" sz="1100" dirty="0">
              <a:solidFill>
                <a:srgbClr val="0070C0"/>
              </a:solidFill>
              <a:ea typeface="Times New Roman"/>
              <a:cs typeface="Times New Roman"/>
            </a:endParaRPr>
          </a:p>
          <a:p>
            <a:pPr>
              <a:spcAft>
                <a:spcPts val="0"/>
              </a:spcAft>
              <a:tabLst>
                <a:tab pos="630555" algn="l"/>
              </a:tabLst>
            </a:pPr>
            <a:r>
              <a:rPr lang="ru-RU" sz="1400" b="1" i="1" dirty="0">
                <a:solidFill>
                  <a:srgbClr val="0070C0"/>
                </a:solidFill>
                <a:ea typeface="Times New Roman"/>
                <a:cs typeface="Calibri"/>
              </a:rPr>
              <a:t>– А если есть собака?</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Выходит восемь «я»?</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 Нет, если есть собака,</a:t>
            </a:r>
            <a:r>
              <a:rPr lang="ru-RU" sz="1400" dirty="0">
                <a:solidFill>
                  <a:srgbClr val="0070C0"/>
                </a:solidFill>
                <a:ea typeface="Times New Roman"/>
                <a:cs typeface="Calibri"/>
              </a:rPr>
              <a:t/>
            </a:r>
            <a:br>
              <a:rPr lang="ru-RU" sz="1400" dirty="0">
                <a:solidFill>
                  <a:srgbClr val="0070C0"/>
                </a:solidFill>
                <a:ea typeface="Times New Roman"/>
                <a:cs typeface="Calibri"/>
              </a:rPr>
            </a:br>
            <a:r>
              <a:rPr lang="ru-RU" sz="1400" b="1" i="1" dirty="0">
                <a:solidFill>
                  <a:srgbClr val="0070C0"/>
                </a:solidFill>
                <a:ea typeface="Times New Roman"/>
                <a:cs typeface="Calibri"/>
              </a:rPr>
              <a:t>Выходит Во! – семья.</a:t>
            </a:r>
            <a:endParaRPr lang="ru-RU" sz="1100" dirty="0">
              <a:solidFill>
                <a:srgbClr val="0070C0"/>
              </a:solidFill>
              <a:ea typeface="Times New Roman"/>
              <a:cs typeface="Times New Roman"/>
            </a:endParaRPr>
          </a:p>
        </p:txBody>
      </p:sp>
      <p:sp>
        <p:nvSpPr>
          <p:cNvPr id="11" name="Прямоугольник 10"/>
          <p:cNvSpPr/>
          <p:nvPr/>
        </p:nvSpPr>
        <p:spPr>
          <a:xfrm>
            <a:off x="978448" y="4071934"/>
            <a:ext cx="2736304" cy="2246769"/>
          </a:xfrm>
          <a:prstGeom prst="rect">
            <a:avLst/>
          </a:prstGeom>
        </p:spPr>
        <p:txBody>
          <a:bodyPr wrap="square">
            <a:spAutoFit/>
          </a:bodyPr>
          <a:lstStyle/>
          <a:p>
            <a:pPr>
              <a:spcAft>
                <a:spcPts val="0"/>
              </a:spcAft>
            </a:pPr>
            <a:r>
              <a:rPr lang="ru-RU" sz="1400" b="1" i="1" dirty="0">
                <a:solidFill>
                  <a:srgbClr val="C00000"/>
                </a:solidFill>
                <a:ea typeface="Times New Roman"/>
                <a:cs typeface="Calibri"/>
              </a:rPr>
              <a:t>Воскресенье – вот везенье!</a:t>
            </a:r>
            <a:r>
              <a:rPr lang="ru-RU" sz="1400" dirty="0">
                <a:solidFill>
                  <a:srgbClr val="C00000"/>
                </a:solidFill>
                <a:ea typeface="Times New Roman"/>
                <a:cs typeface="Calibri"/>
              </a:rPr>
              <a:t/>
            </a:r>
            <a:br>
              <a:rPr lang="ru-RU" sz="1400" dirty="0">
                <a:solidFill>
                  <a:srgbClr val="C00000"/>
                </a:solidFill>
                <a:ea typeface="Times New Roman"/>
                <a:cs typeface="Calibri"/>
              </a:rPr>
            </a:br>
            <a:r>
              <a:rPr lang="ru-RU" sz="1400" b="1" i="1" dirty="0">
                <a:solidFill>
                  <a:srgbClr val="C00000"/>
                </a:solidFill>
                <a:ea typeface="Times New Roman"/>
                <a:cs typeface="Calibri"/>
              </a:rPr>
              <a:t>Воскресенья так нужны!</a:t>
            </a:r>
            <a:r>
              <a:rPr lang="ru-RU" sz="1400" dirty="0">
                <a:solidFill>
                  <a:srgbClr val="C00000"/>
                </a:solidFill>
                <a:ea typeface="Times New Roman"/>
                <a:cs typeface="Calibri"/>
              </a:rPr>
              <a:t/>
            </a:r>
            <a:br>
              <a:rPr lang="ru-RU" sz="1400" dirty="0">
                <a:solidFill>
                  <a:srgbClr val="C00000"/>
                </a:solidFill>
                <a:ea typeface="Times New Roman"/>
                <a:cs typeface="Calibri"/>
              </a:rPr>
            </a:br>
            <a:r>
              <a:rPr lang="ru-RU" sz="1400" b="1" i="1" dirty="0">
                <a:solidFill>
                  <a:srgbClr val="C00000"/>
                </a:solidFill>
                <a:ea typeface="Times New Roman"/>
                <a:cs typeface="Calibri"/>
              </a:rPr>
              <a:t>Потому что в воскресенье</a:t>
            </a:r>
            <a:r>
              <a:rPr lang="ru-RU" sz="1400" dirty="0">
                <a:solidFill>
                  <a:srgbClr val="C00000"/>
                </a:solidFill>
                <a:ea typeface="Times New Roman"/>
                <a:cs typeface="Calibri"/>
              </a:rPr>
              <a:t/>
            </a:r>
            <a:br>
              <a:rPr lang="ru-RU" sz="1400" dirty="0">
                <a:solidFill>
                  <a:srgbClr val="C00000"/>
                </a:solidFill>
                <a:ea typeface="Times New Roman"/>
                <a:cs typeface="Calibri"/>
              </a:rPr>
            </a:br>
            <a:r>
              <a:rPr lang="ru-RU" sz="1400" b="1" i="1" dirty="0">
                <a:solidFill>
                  <a:srgbClr val="C00000"/>
                </a:solidFill>
                <a:ea typeface="Times New Roman"/>
                <a:cs typeface="Calibri"/>
              </a:rPr>
              <a:t>Мама делает блины.</a:t>
            </a:r>
            <a:r>
              <a:rPr lang="ru-RU" sz="1400" dirty="0">
                <a:solidFill>
                  <a:srgbClr val="C00000"/>
                </a:solidFill>
                <a:ea typeface="Times New Roman"/>
                <a:cs typeface="Calibri"/>
              </a:rPr>
              <a:t/>
            </a:r>
            <a:br>
              <a:rPr lang="ru-RU" sz="1400" dirty="0">
                <a:solidFill>
                  <a:srgbClr val="C00000"/>
                </a:solidFill>
                <a:ea typeface="Times New Roman"/>
                <a:cs typeface="Calibri"/>
              </a:rPr>
            </a:br>
            <a:r>
              <a:rPr lang="ru-RU" sz="1400" b="1" i="1" dirty="0">
                <a:solidFill>
                  <a:srgbClr val="C00000"/>
                </a:solidFill>
                <a:ea typeface="Times New Roman"/>
                <a:cs typeface="Calibri"/>
              </a:rPr>
              <a:t>Папа к чаю чашки моет.</a:t>
            </a:r>
            <a:r>
              <a:rPr lang="ru-RU" sz="1400" dirty="0">
                <a:solidFill>
                  <a:srgbClr val="C00000"/>
                </a:solidFill>
                <a:ea typeface="Times New Roman"/>
                <a:cs typeface="Calibri"/>
              </a:rPr>
              <a:t/>
            </a:r>
            <a:br>
              <a:rPr lang="ru-RU" sz="1400" dirty="0">
                <a:solidFill>
                  <a:srgbClr val="C00000"/>
                </a:solidFill>
                <a:ea typeface="Times New Roman"/>
                <a:cs typeface="Calibri"/>
              </a:rPr>
            </a:br>
            <a:r>
              <a:rPr lang="ru-RU" sz="1400" b="1" i="1" dirty="0">
                <a:solidFill>
                  <a:srgbClr val="C00000"/>
                </a:solidFill>
                <a:ea typeface="Times New Roman"/>
                <a:cs typeface="Calibri"/>
              </a:rPr>
              <a:t>Вытираем их вдвоем,</a:t>
            </a:r>
            <a:r>
              <a:rPr lang="ru-RU" sz="1400" dirty="0">
                <a:solidFill>
                  <a:srgbClr val="C00000"/>
                </a:solidFill>
                <a:ea typeface="Times New Roman"/>
                <a:cs typeface="Calibri"/>
              </a:rPr>
              <a:t/>
            </a:r>
            <a:br>
              <a:rPr lang="ru-RU" sz="1400" dirty="0">
                <a:solidFill>
                  <a:srgbClr val="C00000"/>
                </a:solidFill>
                <a:ea typeface="Times New Roman"/>
                <a:cs typeface="Calibri"/>
              </a:rPr>
            </a:br>
            <a:r>
              <a:rPr lang="ru-RU" sz="1400" b="1" i="1" dirty="0">
                <a:solidFill>
                  <a:srgbClr val="C00000"/>
                </a:solidFill>
                <a:ea typeface="Times New Roman"/>
                <a:cs typeface="Calibri"/>
              </a:rPr>
              <a:t>А потом мы всей семьёю</a:t>
            </a:r>
            <a:r>
              <a:rPr lang="ru-RU" sz="1400" dirty="0">
                <a:solidFill>
                  <a:srgbClr val="C00000"/>
                </a:solidFill>
                <a:ea typeface="Times New Roman"/>
                <a:cs typeface="Calibri"/>
              </a:rPr>
              <a:t/>
            </a:r>
            <a:br>
              <a:rPr lang="ru-RU" sz="1400" dirty="0">
                <a:solidFill>
                  <a:srgbClr val="C00000"/>
                </a:solidFill>
                <a:ea typeface="Times New Roman"/>
                <a:cs typeface="Calibri"/>
              </a:rPr>
            </a:br>
            <a:r>
              <a:rPr lang="ru-RU" sz="1400" b="1" i="1" dirty="0">
                <a:solidFill>
                  <a:srgbClr val="C00000"/>
                </a:solidFill>
                <a:ea typeface="Times New Roman"/>
                <a:cs typeface="Calibri"/>
              </a:rPr>
              <a:t>Чай с блинами долго пьем.</a:t>
            </a:r>
            <a:r>
              <a:rPr lang="ru-RU" sz="1400" dirty="0">
                <a:solidFill>
                  <a:srgbClr val="C00000"/>
                </a:solidFill>
                <a:ea typeface="Times New Roman"/>
                <a:cs typeface="Calibri"/>
              </a:rPr>
              <a:t/>
            </a:r>
            <a:br>
              <a:rPr lang="ru-RU" sz="1400" dirty="0">
                <a:solidFill>
                  <a:srgbClr val="C00000"/>
                </a:solidFill>
                <a:ea typeface="Times New Roman"/>
                <a:cs typeface="Calibri"/>
              </a:rPr>
            </a:br>
            <a:r>
              <a:rPr lang="ru-RU" sz="1400" b="1" i="1" dirty="0">
                <a:solidFill>
                  <a:srgbClr val="C00000"/>
                </a:solidFill>
                <a:ea typeface="Times New Roman"/>
                <a:cs typeface="Calibri"/>
              </a:rPr>
              <a:t>Хорошо, когда мы вместе,</a:t>
            </a:r>
            <a:r>
              <a:rPr lang="ru-RU" sz="1400" dirty="0">
                <a:solidFill>
                  <a:srgbClr val="C00000"/>
                </a:solidFill>
                <a:ea typeface="Times New Roman"/>
                <a:cs typeface="Calibri"/>
              </a:rPr>
              <a:t/>
            </a:r>
            <a:br>
              <a:rPr lang="ru-RU" sz="1400" dirty="0">
                <a:solidFill>
                  <a:srgbClr val="C00000"/>
                </a:solidFill>
                <a:ea typeface="Times New Roman"/>
                <a:cs typeface="Calibri"/>
              </a:rPr>
            </a:br>
            <a:r>
              <a:rPr lang="ru-RU" sz="1400" b="1" i="1" dirty="0">
                <a:solidFill>
                  <a:srgbClr val="C00000"/>
                </a:solidFill>
                <a:ea typeface="Times New Roman"/>
                <a:cs typeface="Calibri"/>
              </a:rPr>
              <a:t>Даже если нет блинов.</a:t>
            </a:r>
            <a:endParaRPr lang="ru-RU" sz="1100" dirty="0">
              <a:solidFill>
                <a:srgbClr val="C00000"/>
              </a:solidFill>
              <a:ea typeface="Times New Roman"/>
              <a:cs typeface="Times New Roman"/>
            </a:endParaRPr>
          </a:p>
        </p:txBody>
      </p:sp>
      <p:sp>
        <p:nvSpPr>
          <p:cNvPr id="9" name="Прямоугольник 8"/>
          <p:cNvSpPr/>
          <p:nvPr/>
        </p:nvSpPr>
        <p:spPr>
          <a:xfrm>
            <a:off x="214290" y="6357950"/>
            <a:ext cx="3213844" cy="2462213"/>
          </a:xfrm>
          <a:prstGeom prst="rect">
            <a:avLst/>
          </a:prstGeom>
        </p:spPr>
        <p:txBody>
          <a:bodyPr wrap="square">
            <a:spAutoFit/>
          </a:bodyPr>
          <a:lstStyle/>
          <a:p>
            <a:pPr>
              <a:spcAft>
                <a:spcPts val="0"/>
              </a:spcAft>
            </a:pPr>
            <a:r>
              <a:rPr lang="ru-RU" sz="1400" b="1" i="1" dirty="0">
                <a:solidFill>
                  <a:schemeClr val="accent3">
                    <a:lumMod val="75000"/>
                  </a:schemeClr>
                </a:solidFill>
                <a:ea typeface="Times New Roman"/>
                <a:cs typeface="Tahoma"/>
              </a:rPr>
              <a:t>Отец и мать, и дети дружно</a:t>
            </a:r>
            <a:r>
              <a:rPr lang="en-US" sz="1400" b="1" i="1" dirty="0">
                <a:solidFill>
                  <a:schemeClr val="accent3">
                    <a:lumMod val="75000"/>
                  </a:schemeClr>
                </a:solidFill>
                <a:ea typeface="Times New Roman"/>
                <a:cs typeface="Tahoma"/>
              </a:rPr>
              <a:t> </a:t>
            </a:r>
            <a:r>
              <a:rPr lang="ru-RU" sz="1400" b="1" i="1" dirty="0">
                <a:solidFill>
                  <a:schemeClr val="accent3">
                    <a:lumMod val="75000"/>
                  </a:schemeClr>
                </a:solidFill>
                <a:ea typeface="Times New Roman"/>
                <a:cs typeface="Tahoma"/>
              </a:rPr>
              <a:t/>
            </a:r>
            <a:br>
              <a:rPr lang="ru-RU" sz="1400" b="1" i="1" dirty="0">
                <a:solidFill>
                  <a:schemeClr val="accent3">
                    <a:lumMod val="75000"/>
                  </a:schemeClr>
                </a:solidFill>
                <a:ea typeface="Times New Roman"/>
                <a:cs typeface="Tahoma"/>
              </a:rPr>
            </a:br>
            <a:r>
              <a:rPr lang="ru-RU" sz="1400" b="1" i="1" dirty="0">
                <a:solidFill>
                  <a:schemeClr val="accent3">
                    <a:lumMod val="75000"/>
                  </a:schemeClr>
                </a:solidFill>
                <a:ea typeface="Times New Roman"/>
                <a:cs typeface="Tahoma"/>
              </a:rPr>
              <a:t>Сидят за праздничным столом,</a:t>
            </a:r>
            <a:r>
              <a:rPr lang="en-US" sz="1400" b="1" i="1" dirty="0">
                <a:solidFill>
                  <a:schemeClr val="accent3">
                    <a:lumMod val="75000"/>
                  </a:schemeClr>
                </a:solidFill>
                <a:ea typeface="Times New Roman"/>
                <a:cs typeface="Tahoma"/>
              </a:rPr>
              <a:t> </a:t>
            </a:r>
            <a:r>
              <a:rPr lang="ru-RU" sz="1400" b="1" i="1" dirty="0">
                <a:solidFill>
                  <a:schemeClr val="accent3">
                    <a:lumMod val="75000"/>
                  </a:schemeClr>
                </a:solidFill>
                <a:ea typeface="Times New Roman"/>
                <a:cs typeface="Tahoma"/>
              </a:rPr>
              <a:t/>
            </a:r>
            <a:br>
              <a:rPr lang="ru-RU" sz="1400" b="1" i="1" dirty="0">
                <a:solidFill>
                  <a:schemeClr val="accent3">
                    <a:lumMod val="75000"/>
                  </a:schemeClr>
                </a:solidFill>
                <a:ea typeface="Times New Roman"/>
                <a:cs typeface="Tahoma"/>
              </a:rPr>
            </a:br>
            <a:r>
              <a:rPr lang="ru-RU" sz="1400" b="1" i="1" dirty="0">
                <a:solidFill>
                  <a:schemeClr val="accent3">
                    <a:lumMod val="75000"/>
                  </a:schemeClr>
                </a:solidFill>
                <a:ea typeface="Times New Roman"/>
                <a:cs typeface="Tahoma"/>
              </a:rPr>
              <a:t>И вместе им совсем не скучно,</a:t>
            </a:r>
            <a:r>
              <a:rPr lang="en-US" sz="1400" b="1" i="1" dirty="0">
                <a:solidFill>
                  <a:schemeClr val="accent3">
                    <a:lumMod val="75000"/>
                  </a:schemeClr>
                </a:solidFill>
                <a:ea typeface="Times New Roman"/>
                <a:cs typeface="Tahoma"/>
              </a:rPr>
              <a:t> </a:t>
            </a:r>
            <a:r>
              <a:rPr lang="ru-RU" sz="1400" b="1" i="1" dirty="0">
                <a:solidFill>
                  <a:schemeClr val="accent3">
                    <a:lumMod val="75000"/>
                  </a:schemeClr>
                </a:solidFill>
                <a:ea typeface="Times New Roman"/>
                <a:cs typeface="Tahoma"/>
              </a:rPr>
              <a:t/>
            </a:r>
            <a:br>
              <a:rPr lang="ru-RU" sz="1400" b="1" i="1" dirty="0">
                <a:solidFill>
                  <a:schemeClr val="accent3">
                    <a:lumMod val="75000"/>
                  </a:schemeClr>
                </a:solidFill>
                <a:ea typeface="Times New Roman"/>
                <a:cs typeface="Tahoma"/>
              </a:rPr>
            </a:br>
            <a:r>
              <a:rPr lang="ru-RU" sz="1400" b="1" i="1" dirty="0">
                <a:solidFill>
                  <a:schemeClr val="accent3">
                    <a:lumMod val="75000"/>
                  </a:schemeClr>
                </a:solidFill>
                <a:ea typeface="Times New Roman"/>
                <a:cs typeface="Tahoma"/>
              </a:rPr>
              <a:t>А интересно впятером.</a:t>
            </a:r>
            <a:r>
              <a:rPr lang="en-US" sz="1400" b="1" i="1" dirty="0">
                <a:solidFill>
                  <a:schemeClr val="accent3">
                    <a:lumMod val="75000"/>
                  </a:schemeClr>
                </a:solidFill>
                <a:ea typeface="Times New Roman"/>
                <a:cs typeface="Tahoma"/>
              </a:rPr>
              <a:t> </a:t>
            </a:r>
            <a:r>
              <a:rPr lang="ru-RU" sz="1400" b="1" i="1" dirty="0">
                <a:solidFill>
                  <a:schemeClr val="accent3">
                    <a:lumMod val="75000"/>
                  </a:schemeClr>
                </a:solidFill>
                <a:ea typeface="Times New Roman"/>
                <a:cs typeface="Tahoma"/>
              </a:rPr>
              <a:t/>
            </a:r>
            <a:br>
              <a:rPr lang="ru-RU" sz="1400" b="1" i="1" dirty="0">
                <a:solidFill>
                  <a:schemeClr val="accent3">
                    <a:lumMod val="75000"/>
                  </a:schemeClr>
                </a:solidFill>
                <a:ea typeface="Times New Roman"/>
                <a:cs typeface="Tahoma"/>
              </a:rPr>
            </a:br>
            <a:r>
              <a:rPr lang="ru-RU" sz="1400" b="1" i="1" dirty="0">
                <a:solidFill>
                  <a:schemeClr val="accent3">
                    <a:lumMod val="75000"/>
                  </a:schemeClr>
                </a:solidFill>
                <a:ea typeface="Times New Roman"/>
                <a:cs typeface="Tahoma"/>
              </a:rPr>
              <a:t/>
            </a:r>
            <a:br>
              <a:rPr lang="ru-RU" sz="1400" b="1" i="1" dirty="0">
                <a:solidFill>
                  <a:schemeClr val="accent3">
                    <a:lumMod val="75000"/>
                  </a:schemeClr>
                </a:solidFill>
                <a:ea typeface="Times New Roman"/>
                <a:cs typeface="Tahoma"/>
              </a:rPr>
            </a:br>
            <a:r>
              <a:rPr lang="ru-RU" sz="1400" b="1" i="1" dirty="0">
                <a:solidFill>
                  <a:schemeClr val="accent3">
                    <a:lumMod val="75000"/>
                  </a:schemeClr>
                </a:solidFill>
                <a:ea typeface="Times New Roman"/>
                <a:cs typeface="Tahoma"/>
              </a:rPr>
              <a:t>Малыш для старших как любимец,</a:t>
            </a:r>
            <a:r>
              <a:rPr lang="en-US" sz="1400" b="1" i="1" dirty="0">
                <a:solidFill>
                  <a:schemeClr val="accent3">
                    <a:lumMod val="75000"/>
                  </a:schemeClr>
                </a:solidFill>
                <a:ea typeface="Times New Roman"/>
                <a:cs typeface="Tahoma"/>
              </a:rPr>
              <a:t> </a:t>
            </a:r>
            <a:r>
              <a:rPr lang="ru-RU" sz="1400" b="1" i="1" dirty="0">
                <a:solidFill>
                  <a:schemeClr val="accent3">
                    <a:lumMod val="75000"/>
                  </a:schemeClr>
                </a:solidFill>
                <a:ea typeface="Times New Roman"/>
                <a:cs typeface="Tahoma"/>
              </a:rPr>
              <a:t/>
            </a:r>
            <a:br>
              <a:rPr lang="ru-RU" sz="1400" b="1" i="1" dirty="0">
                <a:solidFill>
                  <a:schemeClr val="accent3">
                    <a:lumMod val="75000"/>
                  </a:schemeClr>
                </a:solidFill>
                <a:ea typeface="Times New Roman"/>
                <a:cs typeface="Tahoma"/>
              </a:rPr>
            </a:br>
            <a:r>
              <a:rPr lang="ru-RU" sz="1400" b="1" i="1" dirty="0">
                <a:solidFill>
                  <a:schemeClr val="accent3">
                    <a:lumMod val="75000"/>
                  </a:schemeClr>
                </a:solidFill>
                <a:ea typeface="Times New Roman"/>
                <a:cs typeface="Tahoma"/>
              </a:rPr>
              <a:t>Родители - во всем мудрей,</a:t>
            </a:r>
            <a:r>
              <a:rPr lang="en-US" sz="1400" b="1" i="1" dirty="0">
                <a:solidFill>
                  <a:schemeClr val="accent3">
                    <a:lumMod val="75000"/>
                  </a:schemeClr>
                </a:solidFill>
                <a:ea typeface="Times New Roman"/>
                <a:cs typeface="Tahoma"/>
              </a:rPr>
              <a:t> </a:t>
            </a:r>
            <a:r>
              <a:rPr lang="ru-RU" sz="1400" b="1" i="1" dirty="0">
                <a:solidFill>
                  <a:schemeClr val="accent3">
                    <a:lumMod val="75000"/>
                  </a:schemeClr>
                </a:solidFill>
                <a:ea typeface="Times New Roman"/>
                <a:cs typeface="Tahoma"/>
              </a:rPr>
              <a:t/>
            </a:r>
            <a:br>
              <a:rPr lang="ru-RU" sz="1400" b="1" i="1" dirty="0">
                <a:solidFill>
                  <a:schemeClr val="accent3">
                    <a:lumMod val="75000"/>
                  </a:schemeClr>
                </a:solidFill>
                <a:ea typeface="Times New Roman"/>
                <a:cs typeface="Tahoma"/>
              </a:rPr>
            </a:br>
            <a:r>
              <a:rPr lang="ru-RU" sz="1400" b="1" i="1" dirty="0">
                <a:solidFill>
                  <a:schemeClr val="accent3">
                    <a:lumMod val="75000"/>
                  </a:schemeClr>
                </a:solidFill>
                <a:ea typeface="Times New Roman"/>
                <a:cs typeface="Tahoma"/>
              </a:rPr>
              <a:t>Любимый папа - друг, кормилец,</a:t>
            </a:r>
            <a:r>
              <a:rPr lang="en-US" sz="1400" b="1" i="1" dirty="0">
                <a:solidFill>
                  <a:schemeClr val="accent3">
                    <a:lumMod val="75000"/>
                  </a:schemeClr>
                </a:solidFill>
                <a:ea typeface="Times New Roman"/>
                <a:cs typeface="Tahoma"/>
              </a:rPr>
              <a:t> </a:t>
            </a:r>
            <a:r>
              <a:rPr lang="ru-RU" sz="1400" b="1" i="1" dirty="0">
                <a:solidFill>
                  <a:schemeClr val="accent3">
                    <a:lumMod val="75000"/>
                  </a:schemeClr>
                </a:solidFill>
                <a:ea typeface="Times New Roman"/>
                <a:cs typeface="Tahoma"/>
              </a:rPr>
              <a:t/>
            </a:r>
            <a:br>
              <a:rPr lang="ru-RU" sz="1400" b="1" i="1" dirty="0">
                <a:solidFill>
                  <a:schemeClr val="accent3">
                    <a:lumMod val="75000"/>
                  </a:schemeClr>
                </a:solidFill>
                <a:ea typeface="Times New Roman"/>
                <a:cs typeface="Tahoma"/>
              </a:rPr>
            </a:br>
            <a:r>
              <a:rPr lang="ru-RU" sz="1400" b="1" i="1" dirty="0">
                <a:solidFill>
                  <a:schemeClr val="accent3">
                    <a:lumMod val="75000"/>
                  </a:schemeClr>
                </a:solidFill>
                <a:ea typeface="Times New Roman"/>
                <a:cs typeface="Tahoma"/>
              </a:rPr>
              <a:t>А мама ближе всех, родней.</a:t>
            </a:r>
            <a:r>
              <a:rPr lang="en-US" sz="1400" b="1" i="1" dirty="0">
                <a:solidFill>
                  <a:schemeClr val="accent3">
                    <a:lumMod val="75000"/>
                  </a:schemeClr>
                </a:solidFill>
                <a:ea typeface="Times New Roman"/>
                <a:cs typeface="Tahoma"/>
              </a:rPr>
              <a:t> </a:t>
            </a:r>
            <a:endParaRPr lang="ru-RU" sz="1100" b="1" dirty="0">
              <a:solidFill>
                <a:schemeClr val="accent3">
                  <a:lumMod val="75000"/>
                </a:schemeClr>
              </a:solidFill>
              <a:ea typeface="Times New Roman"/>
              <a:cs typeface="Times New Roman"/>
            </a:endParaRPr>
          </a:p>
          <a:p>
            <a:pPr>
              <a:spcAft>
                <a:spcPts val="0"/>
              </a:spcAft>
            </a:pPr>
            <a:r>
              <a:rPr lang="ru-RU" sz="1400" b="1" dirty="0">
                <a:solidFill>
                  <a:schemeClr val="accent3">
                    <a:lumMod val="75000"/>
                  </a:schemeClr>
                </a:solidFill>
                <a:ea typeface="Times New Roman"/>
                <a:cs typeface="Times New Roman"/>
              </a:rPr>
              <a:t> </a:t>
            </a:r>
            <a:endParaRPr lang="ru-RU" sz="1100" b="1" dirty="0">
              <a:solidFill>
                <a:schemeClr val="accent3">
                  <a:lumMod val="75000"/>
                </a:schemeClr>
              </a:solidFill>
              <a:ea typeface="Times New Roman"/>
              <a:cs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2656" y="-71470"/>
            <a:ext cx="6172200" cy="1524000"/>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Пластилинография</a:t>
            </a:r>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
            </a:r>
            <a:b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br>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Times New Roman"/>
                <a:cs typeface="Times New Roman"/>
              </a:rPr>
              <a:t>«Мой уютный домик»</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7" name="Рисунок 6" descr="IMG_20230131_092925.jpg"/>
          <p:cNvPicPr>
            <a:picLocks noChangeAspect="1"/>
          </p:cNvPicPr>
          <p:nvPr/>
        </p:nvPicPr>
        <p:blipFill>
          <a:blip r:embed="rId2" cstate="print">
            <a:lum bright="20000"/>
          </a:blip>
          <a:stretch>
            <a:fillRect/>
          </a:stretch>
        </p:blipFill>
        <p:spPr>
          <a:xfrm rot="5008883">
            <a:off x="-251387" y="1870511"/>
            <a:ext cx="3557628" cy="266822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Рисунок 8" descr="IMG_20230131_094345.jpg"/>
          <p:cNvPicPr>
            <a:picLocks noChangeAspect="1"/>
          </p:cNvPicPr>
          <p:nvPr/>
        </p:nvPicPr>
        <p:blipFill>
          <a:blip r:embed="rId3" cstate="print">
            <a:lum bright="20000"/>
          </a:blip>
          <a:stretch>
            <a:fillRect/>
          </a:stretch>
        </p:blipFill>
        <p:spPr>
          <a:xfrm rot="5771504">
            <a:off x="3239808" y="5221656"/>
            <a:ext cx="3557628" cy="266822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Рисунок 9" descr="IMG_20230131_094353.jpg"/>
          <p:cNvPicPr>
            <a:picLocks noChangeAspect="1"/>
          </p:cNvPicPr>
          <p:nvPr/>
        </p:nvPicPr>
        <p:blipFill>
          <a:blip r:embed="rId4" cstate="print">
            <a:lum bright="20000"/>
          </a:blip>
          <a:stretch>
            <a:fillRect/>
          </a:stretch>
        </p:blipFill>
        <p:spPr>
          <a:xfrm rot="4434218">
            <a:off x="-3822" y="5730923"/>
            <a:ext cx="3557628" cy="266822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Прямоугольник 10"/>
          <p:cNvSpPr/>
          <p:nvPr/>
        </p:nvSpPr>
        <p:spPr>
          <a:xfrm>
            <a:off x="3143248" y="1709678"/>
            <a:ext cx="3643338" cy="2862322"/>
          </a:xfrm>
          <a:prstGeom prst="rect">
            <a:avLst/>
          </a:prstGeom>
        </p:spPr>
        <p:txBody>
          <a:bodyPr wrap="square">
            <a:spAutoFit/>
          </a:bodyPr>
          <a:lstStyle/>
          <a:p>
            <a:r>
              <a:rPr lang="ru-RU" b="1" dirty="0" smtClean="0">
                <a:solidFill>
                  <a:schemeClr val="accent3">
                    <a:lumMod val="75000"/>
                  </a:schemeClr>
                </a:solidFill>
              </a:rPr>
              <a:t>Я леплю из пластилина</a:t>
            </a:r>
            <a:br>
              <a:rPr lang="ru-RU" b="1" dirty="0" smtClean="0">
                <a:solidFill>
                  <a:schemeClr val="accent3">
                    <a:lumMod val="75000"/>
                  </a:schemeClr>
                </a:solidFill>
              </a:rPr>
            </a:br>
            <a:r>
              <a:rPr lang="ru-RU" b="1" dirty="0" smtClean="0">
                <a:solidFill>
                  <a:schemeClr val="accent3">
                    <a:lumMod val="75000"/>
                  </a:schemeClr>
                </a:solidFill>
              </a:rPr>
              <a:t>Домик, на крыльце - кота.</a:t>
            </a:r>
            <a:br>
              <a:rPr lang="ru-RU" b="1" dirty="0" smtClean="0">
                <a:solidFill>
                  <a:schemeClr val="accent3">
                    <a:lumMod val="75000"/>
                  </a:schemeClr>
                </a:solidFill>
              </a:rPr>
            </a:br>
            <a:r>
              <a:rPr lang="ru-RU" b="1" dirty="0" smtClean="0">
                <a:solidFill>
                  <a:schemeClr val="accent3">
                    <a:lumMod val="75000"/>
                  </a:schemeClr>
                </a:solidFill>
              </a:rPr>
              <a:t>Получается картина -</a:t>
            </a:r>
            <a:br>
              <a:rPr lang="ru-RU" b="1" dirty="0" smtClean="0">
                <a:solidFill>
                  <a:schemeClr val="accent3">
                    <a:lumMod val="75000"/>
                  </a:schemeClr>
                </a:solidFill>
              </a:rPr>
            </a:br>
            <a:r>
              <a:rPr lang="ru-RU" b="1" dirty="0" smtClean="0">
                <a:solidFill>
                  <a:schemeClr val="accent3">
                    <a:lumMod val="75000"/>
                  </a:schemeClr>
                </a:solidFill>
              </a:rPr>
              <a:t>Ах, какая красота!</a:t>
            </a:r>
            <a:br>
              <a:rPr lang="ru-RU" b="1" dirty="0" smtClean="0">
                <a:solidFill>
                  <a:schemeClr val="accent3">
                    <a:lumMod val="75000"/>
                  </a:schemeClr>
                </a:solidFill>
              </a:rPr>
            </a:br>
            <a:r>
              <a:rPr lang="ru-RU" b="1" dirty="0" smtClean="0">
                <a:solidFill>
                  <a:schemeClr val="accent3">
                    <a:lumMod val="75000"/>
                  </a:schemeClr>
                </a:solidFill>
              </a:rPr>
              <a:t>Целый день прошел, и ладно,</a:t>
            </a:r>
            <a:br>
              <a:rPr lang="ru-RU" b="1" dirty="0" smtClean="0">
                <a:solidFill>
                  <a:schemeClr val="accent3">
                    <a:lumMod val="75000"/>
                  </a:schemeClr>
                </a:solidFill>
              </a:rPr>
            </a:br>
            <a:r>
              <a:rPr lang="ru-RU" b="1" dirty="0" smtClean="0">
                <a:solidFill>
                  <a:schemeClr val="accent3">
                    <a:lumMod val="75000"/>
                  </a:schemeClr>
                </a:solidFill>
              </a:rPr>
              <a:t>Очень я люблю лепить!</a:t>
            </a:r>
            <a:br>
              <a:rPr lang="ru-RU" b="1" dirty="0" smtClean="0">
                <a:solidFill>
                  <a:schemeClr val="accent3">
                    <a:lumMod val="75000"/>
                  </a:schemeClr>
                </a:solidFill>
              </a:rPr>
            </a:br>
            <a:r>
              <a:rPr lang="ru-RU" b="1" dirty="0" smtClean="0">
                <a:solidFill>
                  <a:schemeClr val="accent3">
                    <a:lumMod val="75000"/>
                  </a:schemeClr>
                </a:solidFill>
              </a:rPr>
              <a:t>Только вот одно досадно:</a:t>
            </a:r>
            <a:br>
              <a:rPr lang="ru-RU" b="1" dirty="0" smtClean="0">
                <a:solidFill>
                  <a:schemeClr val="accent3">
                    <a:lumMod val="75000"/>
                  </a:schemeClr>
                </a:solidFill>
              </a:rPr>
            </a:br>
            <a:r>
              <a:rPr lang="ru-RU" b="1" dirty="0" smtClean="0">
                <a:solidFill>
                  <a:schemeClr val="accent3">
                    <a:lumMod val="75000"/>
                  </a:schemeClr>
                </a:solidFill>
              </a:rPr>
              <a:t>Руки долго нужно мыть!</a:t>
            </a:r>
          </a:p>
          <a:p>
            <a:pPr algn="r"/>
            <a:r>
              <a:rPr lang="ru-RU" b="1" dirty="0" smtClean="0">
                <a:solidFill>
                  <a:schemeClr val="accent3">
                    <a:lumMod val="75000"/>
                  </a:schemeClr>
                </a:solidFill>
              </a:rPr>
              <a:t> Н. </a:t>
            </a:r>
            <a:r>
              <a:rPr lang="ru-RU" b="1" dirty="0" err="1" smtClean="0">
                <a:solidFill>
                  <a:schemeClr val="accent3">
                    <a:lumMod val="75000"/>
                  </a:schemeClr>
                </a:solidFill>
              </a:rPr>
              <a:t>Суховейко</a:t>
            </a:r>
            <a:r>
              <a:rPr lang="ru-RU" b="1" dirty="0" smtClean="0">
                <a:solidFill>
                  <a:schemeClr val="accent3">
                    <a:lumMod val="75000"/>
                  </a:schemeClr>
                </a:solidFill>
              </a:rPr>
              <a:t/>
            </a:r>
            <a:br>
              <a:rPr lang="ru-RU" b="1" dirty="0" smtClean="0">
                <a:solidFill>
                  <a:schemeClr val="accent3">
                    <a:lumMod val="75000"/>
                  </a:schemeClr>
                </a:solidFill>
              </a:rPr>
            </a:br>
            <a:endParaRPr lang="ru-RU" b="1" dirty="0">
              <a:solidFill>
                <a:schemeClr val="accent3">
                  <a:lumMod val="7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3193</TotalTime>
  <Words>887</Words>
  <Application>Microsoft Office PowerPoint</Application>
  <PresentationFormat>Экран (4:3)</PresentationFormat>
  <Paragraphs>141</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Проект  второй младшей группы «Моя семья»</vt:lpstr>
      <vt:lpstr>Слайд 2</vt:lpstr>
      <vt:lpstr>Слайд 3</vt:lpstr>
      <vt:lpstr>Слайд 4</vt:lpstr>
      <vt:lpstr>Слайд 5</vt:lpstr>
      <vt:lpstr>Пословицы и поговорки о семье</vt:lpstr>
      <vt:lpstr>Загадки о семье</vt:lpstr>
      <vt:lpstr>Стихи о семье</vt:lpstr>
      <vt:lpstr>Пластилинография «Мой уютный домик»</vt:lpstr>
      <vt:lpstr>Коллективное творчество взрослых и детей рисование «Украсим сарафан матрешке»</vt:lpstr>
      <vt:lpstr>Оформление стен-газеты «наше лето»</vt:lpstr>
      <vt:lpstr>Конструирование «мой дом» </vt:lpstr>
      <vt:lpstr>Лепка «тарелка для Михайло ивановича» </vt:lpstr>
      <vt:lpstr>стен – газета «Моя семья» </vt:lpstr>
      <vt:lpstr>маленькие помощники</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второй младшей группы «Моя семья»</dc:title>
  <dc:creator>Елена</dc:creator>
  <cp:lastModifiedBy>7</cp:lastModifiedBy>
  <cp:revision>36</cp:revision>
  <dcterms:created xsi:type="dcterms:W3CDTF">2019-05-10T16:53:11Z</dcterms:created>
  <dcterms:modified xsi:type="dcterms:W3CDTF">2024-03-29T04:06:11Z</dcterms:modified>
</cp:coreProperties>
</file>