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78" r:id="rId3"/>
    <p:sldId id="261" r:id="rId4"/>
    <p:sldId id="259" r:id="rId5"/>
    <p:sldId id="262" r:id="rId6"/>
    <p:sldId id="269" r:id="rId7"/>
    <p:sldId id="268" r:id="rId8"/>
    <p:sldId id="272" r:id="rId9"/>
    <p:sldId id="280" r:id="rId10"/>
    <p:sldId id="281" r:id="rId11"/>
    <p:sldId id="282" r:id="rId12"/>
    <p:sldId id="275" r:id="rId13"/>
    <p:sldId id="274" r:id="rId14"/>
    <p:sldId id="273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5B43B-C32C-4700-BDFC-27F70412EF9C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10DD-6AEB-48BC-8B44-1FA60F9BB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5B43B-C32C-4700-BDFC-27F70412EF9C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10DD-6AEB-48BC-8B44-1FA60F9BB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5B43B-C32C-4700-BDFC-27F70412EF9C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10DD-6AEB-48BC-8B44-1FA60F9BB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264F2F-1256-4C71-ACE7-AC5BD5CF23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5B43B-C32C-4700-BDFC-27F70412EF9C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10DD-6AEB-48BC-8B44-1FA60F9BB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5B43B-C32C-4700-BDFC-27F70412EF9C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10DD-6AEB-48BC-8B44-1FA60F9BB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5B43B-C32C-4700-BDFC-27F70412EF9C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10DD-6AEB-48BC-8B44-1FA60F9BB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5B43B-C32C-4700-BDFC-27F70412EF9C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10DD-6AEB-48BC-8B44-1FA60F9BB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5B43B-C32C-4700-BDFC-27F70412EF9C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10DD-6AEB-48BC-8B44-1FA60F9BB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5B43B-C32C-4700-BDFC-27F70412EF9C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10DD-6AEB-48BC-8B44-1FA60F9BB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5B43B-C32C-4700-BDFC-27F70412EF9C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10DD-6AEB-48BC-8B44-1FA60F9BB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5B43B-C32C-4700-BDFC-27F70412EF9C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410DD-6AEB-48BC-8B44-1FA60F9BBD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5B43B-C32C-4700-BDFC-27F70412EF9C}" type="datetimeFigureOut">
              <a:rPr lang="ru-RU" smtClean="0"/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410DD-6AEB-48BC-8B44-1FA60F9BBD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jpeg"/><Relationship Id="rId7" Type="http://schemas.openxmlformats.org/officeDocument/2006/relationships/hyperlink" Target="http://optics.ifmo.ru/spectres/ar.htm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epreryvny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144000" cy="857232"/>
          </a:xfrm>
          <a:prstGeom prst="rect">
            <a:avLst/>
          </a:prstGeom>
          <a:noFill/>
          <a:ln/>
        </p:spPr>
      </p:pic>
      <p:pic>
        <p:nvPicPr>
          <p:cNvPr id="5" name="Picture 4" descr="nepreryvn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6000768"/>
            <a:ext cx="9144000" cy="857232"/>
          </a:xfrm>
          <a:prstGeom prst="rect">
            <a:avLst/>
          </a:prstGeom>
          <a:noFill/>
          <a:ln/>
        </p:spPr>
      </p:pic>
      <p:sp>
        <p:nvSpPr>
          <p:cNvPr id="34818" name="WordArt 2"/>
          <p:cNvSpPr>
            <a:spLocks noChangeArrowheads="1" noChangeShapeType="1" noTextEdit="1"/>
          </p:cNvSpPr>
          <p:nvPr/>
        </p:nvSpPr>
        <p:spPr bwMode="auto">
          <a:xfrm>
            <a:off x="1785918" y="1357298"/>
            <a:ext cx="4291020" cy="15525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Спектры.</a:t>
            </a:r>
          </a:p>
        </p:txBody>
      </p:sp>
      <p:sp>
        <p:nvSpPr>
          <p:cNvPr id="34819" name="WordArt 3"/>
          <p:cNvSpPr>
            <a:spLocks noChangeArrowheads="1" noChangeShapeType="1" noTextEdit="1"/>
          </p:cNvSpPr>
          <p:nvPr/>
        </p:nvSpPr>
        <p:spPr bwMode="auto">
          <a:xfrm>
            <a:off x="785786" y="4286256"/>
            <a:ext cx="7572428" cy="1143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Спектральный анализ.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571612"/>
            <a:ext cx="2143140" cy="208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6D268E6-23DB-4166-B6C1-FD7FC5402A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951" t="44400" r="23225" b="19201"/>
          <a:stretch/>
        </p:blipFill>
        <p:spPr>
          <a:xfrm>
            <a:off x="683568" y="1628800"/>
            <a:ext cx="6525033" cy="27363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C62554A-2E57-44EC-84B3-86E72B43B948}"/>
              </a:ext>
            </a:extLst>
          </p:cNvPr>
          <p:cNvSpPr txBox="1"/>
          <p:nvPr/>
        </p:nvSpPr>
        <p:spPr>
          <a:xfrm>
            <a:off x="755576" y="47667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В какой смеси газов содержится водород?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73B520-7781-48A5-B831-8240343F4F12}"/>
              </a:ext>
            </a:extLst>
          </p:cNvPr>
          <p:cNvSpPr txBox="1"/>
          <p:nvPr/>
        </p:nvSpPr>
        <p:spPr>
          <a:xfrm>
            <a:off x="7308304" y="17728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Водород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B9DC04-6A4D-4EB5-8F8E-F207FD28DB1F}"/>
              </a:ext>
            </a:extLst>
          </p:cNvPr>
          <p:cNvSpPr txBox="1"/>
          <p:nvPr/>
        </p:nvSpPr>
        <p:spPr>
          <a:xfrm>
            <a:off x="7308304" y="24208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1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981EA0-2223-4B40-AEC4-D419E417D898}"/>
              </a:ext>
            </a:extLst>
          </p:cNvPr>
          <p:cNvSpPr txBox="1"/>
          <p:nvPr/>
        </p:nvSpPr>
        <p:spPr>
          <a:xfrm>
            <a:off x="7308304" y="32443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1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EBBC07-B346-4181-AB42-0F8E1147B52E}"/>
              </a:ext>
            </a:extLst>
          </p:cNvPr>
          <p:cNvSpPr txBox="1"/>
          <p:nvPr/>
        </p:nvSpPr>
        <p:spPr>
          <a:xfrm>
            <a:off x="7380312" y="388311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3 </a:t>
            </a:r>
          </a:p>
        </p:txBody>
      </p:sp>
    </p:spTree>
    <p:extLst>
      <p:ext uri="{BB962C8B-B14F-4D97-AF65-F5344CB8AC3E}">
        <p14:creationId xmlns:p14="http://schemas.microsoft.com/office/powerpoint/2010/main" val="2473712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7221D90-D385-4DB9-82F5-E73B957D7C12}"/>
              </a:ext>
            </a:extLst>
          </p:cNvPr>
          <p:cNvSpPr txBox="1"/>
          <p:nvPr/>
        </p:nvSpPr>
        <p:spPr>
          <a:xfrm>
            <a:off x="251520" y="458098"/>
            <a:ext cx="53285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3. Выберите правильный ответ.</a:t>
            </a:r>
          </a:p>
          <a:p>
            <a:r>
              <a:rPr lang="ru-RU" dirty="0"/>
              <a:t>Применение спектрального анализа в астрономии:</a:t>
            </a:r>
          </a:p>
          <a:p>
            <a:pPr marL="342900" indent="-342900">
              <a:buAutoNum type="arabicParenR"/>
            </a:pPr>
            <a:r>
              <a:rPr lang="ru-RU" dirty="0"/>
              <a:t>Определение давления внутри звезд.</a:t>
            </a:r>
          </a:p>
          <a:p>
            <a:pPr marL="342900" indent="-342900">
              <a:buAutoNum type="arabicParenR"/>
            </a:pPr>
            <a:r>
              <a:rPr lang="ru-RU" dirty="0"/>
              <a:t>Определение химического состава звезд.</a:t>
            </a:r>
          </a:p>
          <a:p>
            <a:pPr marL="342900" indent="-342900">
              <a:buAutoNum type="arabicParenR"/>
            </a:pPr>
            <a:r>
              <a:rPr lang="ru-RU" dirty="0"/>
              <a:t>Определение температуры звезд.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34A02D-03DF-4CED-99D9-9DDC6DD2D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548680"/>
            <a:ext cx="3009900" cy="15144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101DE3-16DE-4FA6-B220-B8E1C9B0B27F}"/>
              </a:ext>
            </a:extLst>
          </p:cNvPr>
          <p:cNvSpPr txBox="1"/>
          <p:nvPr/>
        </p:nvSpPr>
        <p:spPr>
          <a:xfrm>
            <a:off x="467544" y="2564904"/>
            <a:ext cx="53285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4. Какие вещества дают линейчатый спектр? </a:t>
            </a:r>
          </a:p>
          <a:p>
            <a:pPr marL="342900" indent="-342900">
              <a:buAutoNum type="arabicParenR"/>
            </a:pPr>
            <a:r>
              <a:rPr lang="ru-RU" dirty="0"/>
              <a:t>нагретые тела, находящиеся в твёрдом и жидком состоянии, </a:t>
            </a:r>
            <a:r>
              <a:rPr lang="ru-RU" dirty="0" err="1"/>
              <a:t>газы</a:t>
            </a:r>
            <a:r>
              <a:rPr lang="ru-RU" dirty="0"/>
              <a:t> при высоком давлении и плазма;</a:t>
            </a:r>
          </a:p>
          <a:p>
            <a:pPr marL="342900" indent="-342900">
              <a:buAutoNum type="arabicParenR"/>
            </a:pPr>
            <a:r>
              <a:rPr lang="ru-RU" dirty="0"/>
              <a:t> вещества в газообразном атомарном состоянии, нагретые до высокой температуры;</a:t>
            </a:r>
          </a:p>
          <a:p>
            <a:pPr marL="342900" indent="-342900">
              <a:buAutoNum type="arabicParenR"/>
            </a:pPr>
            <a:r>
              <a:rPr lang="ru-RU" dirty="0"/>
              <a:t>все молекулы при высокой температуре.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17EF0A-5A54-4A22-9502-755873020F3B}"/>
              </a:ext>
            </a:extLst>
          </p:cNvPr>
          <p:cNvSpPr txBox="1"/>
          <p:nvPr/>
        </p:nvSpPr>
        <p:spPr>
          <a:xfrm>
            <a:off x="539552" y="4869160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5. Продолжи.</a:t>
            </a:r>
          </a:p>
          <a:p>
            <a:r>
              <a:rPr lang="ru-RU" dirty="0"/>
              <a:t>Спектр каждого химического элемента индивидуален как, - у каждого человека индивидуальный 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1761138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3214686"/>
            <a:ext cx="735811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 Однако в 1871 году Дж. </a:t>
            </a:r>
            <a:r>
              <a:rPr lang="ru-RU" dirty="0" err="1"/>
              <a:t>Локьер</a:t>
            </a:r>
            <a:r>
              <a:rPr lang="ru-RU" dirty="0"/>
              <a:t> и П. </a:t>
            </a:r>
            <a:r>
              <a:rPr lang="ru-RU" dirty="0" err="1"/>
              <a:t>Жансен</a:t>
            </a:r>
            <a:r>
              <a:rPr lang="ru-RU" dirty="0"/>
              <a:t> доказали, что эта линия не относится ни к одному из известных на Земле элементов. Дж. </a:t>
            </a:r>
            <a:r>
              <a:rPr lang="ru-RU" dirty="0" err="1"/>
              <a:t>Локьер</a:t>
            </a:r>
            <a:r>
              <a:rPr lang="ru-RU" dirty="0"/>
              <a:t> и Э. </a:t>
            </a:r>
            <a:r>
              <a:rPr lang="ru-RU" dirty="0" err="1"/>
              <a:t>Франкленд</a:t>
            </a:r>
            <a:r>
              <a:rPr lang="ru-RU" dirty="0"/>
              <a:t> назвали новый элемент гелием (от греч. «</a:t>
            </a:r>
            <a:r>
              <a:rPr lang="ru-RU" dirty="0" err="1"/>
              <a:t>гелиос</a:t>
            </a:r>
            <a:r>
              <a:rPr lang="ru-RU" dirty="0"/>
              <a:t>» — «солнце»). В то время предполагали, что гелий — это металл.</a:t>
            </a:r>
          </a:p>
          <a:p>
            <a:endParaRPr lang="ru-RU" dirty="0"/>
          </a:p>
          <a:p>
            <a:r>
              <a:rPr lang="ru-RU" dirty="0"/>
              <a:t>  Только спустя почти четверть века гелий был обнаружен на Земле. В 1895 году У. Рамзай и шведские химики П. Клеве и Н. </a:t>
            </a:r>
            <a:r>
              <a:rPr lang="ru-RU" dirty="0" err="1"/>
              <a:t>Ленгле</a:t>
            </a:r>
            <a:r>
              <a:rPr lang="ru-RU" dirty="0"/>
              <a:t> установили, что гелий выделяется при нагревании минерала клевеита. Год спустя Г. </a:t>
            </a:r>
            <a:r>
              <a:rPr lang="ru-RU" dirty="0" err="1"/>
              <a:t>Кейзер</a:t>
            </a:r>
            <a:r>
              <a:rPr lang="ru-RU" dirty="0"/>
              <a:t> обнаружил примесь гелия в атмосфере, а в 1906 году гелий был обнаружен в составе природного газа нефтяных скважин Канзаса. В том же году Э. Резерфордом и Т. </a:t>
            </a:r>
            <a:r>
              <a:rPr lang="ru-RU" dirty="0" err="1"/>
              <a:t>Ройдсом</a:t>
            </a:r>
            <a:r>
              <a:rPr lang="ru-RU" dirty="0"/>
              <a:t> было установлено, что </a:t>
            </a:r>
            <a:r>
              <a:rPr lang="ru-RU" dirty="0" err="1"/>
              <a:t>α-частицы </a:t>
            </a:r>
            <a:r>
              <a:rPr lang="ru-RU" dirty="0"/>
              <a:t>радиоактивных элементов представляют собой ядра гелия.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85728"/>
            <a:ext cx="2947677" cy="3143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14348" y="28572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 История открытия гелия</a:t>
            </a:r>
          </a:p>
          <a:p>
            <a:r>
              <a:rPr lang="ru-RU" dirty="0"/>
              <a:t> 	</a:t>
            </a:r>
          </a:p>
          <a:p>
            <a:r>
              <a:rPr lang="ru-RU" dirty="0"/>
              <a:t> Впервые химический элемент гелий был открыт в 1868 в Индии П. </a:t>
            </a:r>
            <a:r>
              <a:rPr lang="ru-RU" dirty="0" err="1"/>
              <a:t>Жансеном</a:t>
            </a:r>
            <a:r>
              <a:rPr lang="ru-RU" dirty="0"/>
              <a:t> при изучении солнечного затмения. При спектральном анализе солнечной хромосферы была обнаружена ярко-желтая линия, первоначально отнесенная к спектру натрия.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86182" y="1714488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Эксперты института судебной медицины в Страсбурге провели спектральный анализ прядей волос Наполеона, срезанных сразу после его смерти, и обнаружили: уровень содержания мышьяка в них от 7 до 35 раз выше, чем должно быть в норме. Какие еще нужны доказательства того, что император умер в 1821 году в 52-летнем возрасте не от рака желудка, как гласит официальная версия, а от медленного и методичного отравления?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2937777" cy="3976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86248" y="1142984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Загадка смерти Наполеона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2357454" cy="266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357554" y="1000108"/>
            <a:ext cx="457203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Журналисты назвали этого голландского художника «великим фальсификатором». Он писал картины в манере старинных мастеров и выдавал их за творения великих художников.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Имя этого художника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─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Хан Ван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Меегерен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3357562"/>
            <a:ext cx="77153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 посредничестве антикварной фирмы </a:t>
            </a:r>
            <a:r>
              <a:rPr lang="ru-RU" dirty="0" err="1"/>
              <a:t>Гудстиккер</a:t>
            </a:r>
            <a:r>
              <a:rPr lang="ru-RU" dirty="0"/>
              <a:t> </a:t>
            </a:r>
            <a:r>
              <a:rPr lang="ru-RU" dirty="0" err="1"/>
              <a:t>Меегерен</a:t>
            </a:r>
            <a:r>
              <a:rPr lang="ru-RU" dirty="0"/>
              <a:t> продал в 1943 году картину известнейшего художника Яна Вермеера  «Христос и грешница» в коллекцию самого Геринга. На этой операции </a:t>
            </a:r>
            <a:r>
              <a:rPr lang="ru-RU" dirty="0" err="1"/>
              <a:t>Меегерен</a:t>
            </a:r>
            <a:r>
              <a:rPr lang="ru-RU" dirty="0"/>
              <a:t> заработал миллион гульденов. Картина написана поверх старого, ранее использованного полотна XVII века. Покрывавший её лак от времени потемнел, и в нём, как и в краске, образовались трещины-кракелюры.  С помощью спектрального анализа сравнили состав красок которым написаны картины Вермеера и те которые выдавались за его картины, т. Е. фальшивки.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7554" y="642918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Спектральный анализ в криминалистике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303209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357166"/>
            <a:ext cx="4143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Продается виолончель старинная, мастеровая, начала XVIII века итальянского мастера из Флоренции </a:t>
            </a:r>
            <a:r>
              <a:rPr lang="ru-RU" dirty="0" err="1"/>
              <a:t>Пьетро</a:t>
            </a:r>
            <a:r>
              <a:rPr lang="ru-RU" dirty="0"/>
              <a:t> Антонио </a:t>
            </a:r>
            <a:r>
              <a:rPr lang="ru-RU" dirty="0" err="1"/>
              <a:t>Мальвольти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0"/>
            <a:ext cx="47625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929058" y="407194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Спектральный анализ лака </a:t>
            </a:r>
            <a:r>
              <a:rPr lang="ru-RU" dirty="0"/>
              <a:t>(см. фото) показал, что лак состоит из натуральных компонентов неизвестного происхождения. В настоящее время такие компоненты не используются.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642918"/>
            <a:ext cx="3000396" cy="35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571480"/>
            <a:ext cx="1785950" cy="217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57158" y="3143248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1665 г. Английский физик Ньютон начал производить опыты над солнечным светом. В этих опытах через круглое отверстие в ставне окна на стеклянную призму падал пучок солнечного света. </a:t>
            </a:r>
          </a:p>
          <a:p>
            <a:r>
              <a:rPr lang="ru-RU" dirty="0"/>
              <a:t>    Пучок преломлялся в призме, и на экране отбрасывалось удлиненное изображение с радужным чередованием цветов.</a:t>
            </a:r>
          </a:p>
        </p:txBody>
      </p:sp>
      <p:pic>
        <p:nvPicPr>
          <p:cNvPr id="7" name="Picture 4" descr="nepreryvn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6000768"/>
            <a:ext cx="9144000" cy="85723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17145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3357562"/>
            <a:ext cx="207170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Йозеф Фраунгофер (</a:t>
            </a:r>
            <a:r>
              <a:rPr lang="en-US" dirty="0"/>
              <a:t>6 </a:t>
            </a:r>
            <a:r>
              <a:rPr lang="ru-RU" dirty="0"/>
              <a:t>марта 1787, </a:t>
            </a:r>
            <a:r>
              <a:rPr lang="ru-RU" dirty="0" err="1"/>
              <a:t>Штраубинг</a:t>
            </a:r>
            <a:r>
              <a:rPr lang="ru-RU" dirty="0"/>
              <a:t> — 7 июня 1826, Мюнхен) — немецкий физик, знаменитый оптик.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428604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Сын бедного стекольщика, работал в мастерской отца. После его смерти (1798) в двенадцать лет поступил обучаться, затем работать в зеркальной и стекольной мастерской в Мюнхене.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14612" y="2071678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1812г австриец  Фраунгофер стал рассматривать спектр солнца  через зрительную трубу и обнаружил  темные линии. Он насчитал таких линий около 700, сегодня их более10000.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500438"/>
            <a:ext cx="54483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85729"/>
            <a:ext cx="8229600" cy="178595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Ученый также обнаружил, что в спектре пламени спиртовки на том же самом месте, где и темная линия О в спектре Солнца, всегда присутствует яркая двойная желтая линия. Лишь много лет спустя стало понятно значение этого открытия.</a:t>
            </a:r>
          </a:p>
          <a:p>
            <a:endParaRPr lang="ru-RU" dirty="0"/>
          </a:p>
          <a:p>
            <a:pPr>
              <a:buNone/>
            </a:pPr>
            <a:r>
              <a:rPr lang="ru-RU" dirty="0"/>
              <a:t>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736"/>
            <a:ext cx="5715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14348" y="4071942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Однако спустя 43 года Вильям Сван (1828—1914) установил, что двойная желтая линия О в спектре пламени спиртовки возникает в присутствии металла натрия.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5214950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 поскольку такая линия спектра пламени спиртовки в проходящем свете совпадает с темной линией О в спектре Солнца, то, значит, и на Солнце есть натрий. Причем он находится в газовом внешнем облаке, которое освещено изнутри раскаленным ядром Солнца».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736"/>
            <a:ext cx="6925647" cy="286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14348" y="500042"/>
            <a:ext cx="67866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Наблюдать спектры можно через подзорную трубу – спектроскоп. Если в место окуляра поместить фотопластинку, то получим спектрограф.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idx="1"/>
          </p:nvPr>
        </p:nvSpPr>
        <p:spPr>
          <a:xfrm>
            <a:off x="357158" y="285728"/>
            <a:ext cx="3929090" cy="1857388"/>
          </a:xfrm>
        </p:spPr>
        <p:txBody>
          <a:bodyPr>
            <a:normAutofit fontScale="77500" lnSpcReduction="20000"/>
          </a:bodyPr>
          <a:lstStyle/>
          <a:p>
            <a:endParaRPr lang="ru-RU" b="1" dirty="0"/>
          </a:p>
          <a:p>
            <a:r>
              <a:rPr lang="ru-RU" sz="2800" b="1" i="1" dirty="0">
                <a:solidFill>
                  <a:srgbClr val="FF0000"/>
                </a:solidFill>
              </a:rPr>
              <a:t>Спектр  </a:t>
            </a:r>
            <a:r>
              <a:rPr lang="ru-RU" sz="2800" b="1" i="1" dirty="0">
                <a:solidFill>
                  <a:srgbClr val="00B0F0"/>
                </a:solidFill>
              </a:rPr>
              <a:t>излучения- с</a:t>
            </a:r>
            <a:r>
              <a:rPr lang="ru-RU" sz="2800" b="1" dirty="0">
                <a:solidFill>
                  <a:srgbClr val="00B0F0"/>
                </a:solidFill>
              </a:rPr>
              <a:t>овокупность частот (или длин волн), которые содержатся в излучении какого-либо вещества.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85728"/>
            <a:ext cx="3241675" cy="2033587"/>
          </a:xfrm>
          <a:prstGeom prst="rect">
            <a:avLst/>
          </a:prstGeom>
          <a:noFill/>
        </p:spPr>
      </p:pic>
      <p:sp>
        <p:nvSpPr>
          <p:cNvPr id="8" name="Rectangle 5"/>
          <p:cNvSpPr>
            <a:spLocks noGrp="1" noChangeArrowheads="1"/>
          </p:cNvSpPr>
          <p:nvPr>
            <p:ph type="title"/>
          </p:nvPr>
        </p:nvSpPr>
        <p:spPr>
          <a:xfrm>
            <a:off x="-285784" y="2071678"/>
            <a:ext cx="3349623" cy="642943"/>
          </a:xfrm>
        </p:spPr>
        <p:txBody>
          <a:bodyPr>
            <a:normAutofit/>
          </a:bodyPr>
          <a:lstStyle/>
          <a:p>
            <a:r>
              <a:rPr lang="ru-RU" sz="2400" b="1" i="1" dirty="0"/>
              <a:t>Сплошной спектр</a:t>
            </a:r>
          </a:p>
        </p:txBody>
      </p:sp>
      <p:pic>
        <p:nvPicPr>
          <p:cNvPr id="9" name="Picture 4" descr="nepreryv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2844" y="2786058"/>
            <a:ext cx="2500330" cy="349236"/>
          </a:xfrm>
          <a:prstGeom prst="rect">
            <a:avLst/>
          </a:prstGeom>
          <a:noFill/>
          <a:ln/>
        </p:spPr>
      </p:pic>
      <p:sp>
        <p:nvSpPr>
          <p:cNvPr id="10" name="Прямоугольник 9"/>
          <p:cNvSpPr/>
          <p:nvPr/>
        </p:nvSpPr>
        <p:spPr>
          <a:xfrm>
            <a:off x="285720" y="3643314"/>
            <a:ext cx="22145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Сплошной спектр излучают нагретые твердые и жидкие вещества, газы, нагретые под большим давлением. </a:t>
            </a:r>
          </a:p>
        </p:txBody>
      </p:sp>
      <p:sp>
        <p:nvSpPr>
          <p:cNvPr id="11" name="Rectangle 8"/>
          <p:cNvSpPr txBox="1">
            <a:spLocks noChangeArrowheads="1"/>
          </p:cNvSpPr>
          <p:nvPr/>
        </p:nvSpPr>
        <p:spPr>
          <a:xfrm>
            <a:off x="2928926" y="2143116"/>
            <a:ext cx="3349623" cy="6429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Полосатый</a:t>
            </a:r>
          </a:p>
        </p:txBody>
      </p: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3143240" y="2857496"/>
            <a:ext cx="2857520" cy="1509715"/>
            <a:chOff x="2925" y="1534"/>
            <a:chExt cx="2545" cy="1327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29" y="1534"/>
              <a:ext cx="2541" cy="324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4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25" y="2251"/>
              <a:ext cx="2544" cy="309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2925" y="1979"/>
              <a:ext cx="2540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/>
                <a:t>Спектр угольной дуги (полосы молекул </a:t>
              </a:r>
              <a:r>
                <a:rPr lang="en-US" sz="1400"/>
                <a:t>CN</a:t>
              </a:r>
              <a:r>
                <a:rPr lang="ru-RU" sz="1400"/>
                <a:t> и </a:t>
              </a:r>
              <a:r>
                <a:rPr lang="en-US" sz="1400"/>
                <a:t>C</a:t>
              </a:r>
              <a:r>
                <a:rPr lang="en-US" sz="1400" baseline="-25000"/>
                <a:t>2</a:t>
              </a:r>
              <a:r>
                <a:rPr lang="en-US" sz="1400"/>
                <a:t>)</a:t>
              </a:r>
              <a:endParaRPr lang="ru-RU" sz="1400"/>
            </a:p>
          </p:txBody>
        </p:sp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3061" y="2704"/>
              <a:ext cx="2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/>
                <a:t>Спектр испускания паров молекулы иода.</a:t>
              </a:r>
            </a:p>
          </p:txBody>
        </p:sp>
      </p:grp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3143240" y="4714884"/>
            <a:ext cx="2428892" cy="15716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—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это спектр, который испускается газом в молекулярном состоянии.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6357950" y="2214554"/>
            <a:ext cx="2643206" cy="1462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Линейчатый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спектр</a:t>
            </a:r>
          </a:p>
        </p:txBody>
      </p:sp>
      <p:pic>
        <p:nvPicPr>
          <p:cNvPr id="19" name="Picture 4" descr="VODORO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072166" y="3357562"/>
            <a:ext cx="3071834" cy="762000"/>
          </a:xfrm>
          <a:prstGeom prst="rect">
            <a:avLst/>
          </a:prstGeom>
          <a:noFill/>
          <a:ln/>
        </p:spPr>
      </p:pic>
      <p:sp>
        <p:nvSpPr>
          <p:cNvPr id="20" name="Прямоугольник 19"/>
          <p:cNvSpPr/>
          <p:nvPr/>
        </p:nvSpPr>
        <p:spPr>
          <a:xfrm>
            <a:off x="6215074" y="4286256"/>
            <a:ext cx="33575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это спектр, испускаемый газами, парами малой плотности в атомарном состоянии. Каждый атом излучает набор электромагнитных волн определенных частот.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836613"/>
            <a:ext cx="7793038" cy="695325"/>
          </a:xfrm>
        </p:spPr>
        <p:txBody>
          <a:bodyPr>
            <a:normAutofit fontScale="90000"/>
          </a:bodyPr>
          <a:lstStyle/>
          <a:p>
            <a:r>
              <a:rPr lang="ru-RU" sz="4000" b="1"/>
              <a:t>Спектры поглощения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4292600"/>
            <a:ext cx="8291512" cy="2192338"/>
          </a:xfrm>
        </p:spPr>
        <p:txBody>
          <a:bodyPr/>
          <a:lstStyle/>
          <a:p>
            <a:r>
              <a:rPr lang="ru-RU" sz="2400"/>
              <a:t>Спектры поглощения получают, пропуская свет от источника. дающего сплошной спектр, через вещество, атомы которого находятся в невозбужденном, состоянии.</a:t>
            </a:r>
            <a:endParaRPr lang="ru-RU" sz="2400" b="1" i="1"/>
          </a:p>
          <a:p>
            <a:r>
              <a:rPr lang="ru-RU" sz="2400" b="1" i="1"/>
              <a:t>Спектр поглощения</a:t>
            </a:r>
            <a:r>
              <a:rPr lang="ru-RU" sz="2400" b="1"/>
              <a:t> — это совокупность частот, поглощаемых данным веществом</a:t>
            </a:r>
            <a:r>
              <a:rPr lang="ru-RU" sz="2400" i="1"/>
              <a:t>.</a:t>
            </a:r>
            <a:r>
              <a:rPr lang="ru-RU" sz="2400"/>
              <a:t> </a:t>
            </a:r>
          </a:p>
        </p:txBody>
      </p:sp>
      <p:pic>
        <p:nvPicPr>
          <p:cNvPr id="2150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844675"/>
            <a:ext cx="6840538" cy="2305050"/>
          </a:xfr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428604"/>
            <a:ext cx="7793037" cy="911225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Спектральный анализ</a:t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000240"/>
            <a:ext cx="742955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rgbClr val="FF0000"/>
                </a:solidFill>
              </a:rPr>
              <a:t>Исследование спектров испускания и поглощения позволяет установить качественный состав вещества. </a:t>
            </a:r>
          </a:p>
        </p:txBody>
      </p: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500034" y="2714620"/>
            <a:ext cx="8391555" cy="3084523"/>
            <a:chOff x="657" y="1026"/>
            <a:chExt cx="4491" cy="3645"/>
          </a:xfrm>
        </p:grpSpPr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657" y="1026"/>
              <a:ext cx="4491" cy="2949"/>
              <a:chOff x="884" y="1071"/>
              <a:chExt cx="3855" cy="2513"/>
            </a:xfrm>
          </p:grpSpPr>
          <p:pic>
            <p:nvPicPr>
              <p:cNvPr id="8" name="Picture 14" descr="HELYI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884" y="1525"/>
                <a:ext cx="3840" cy="426"/>
              </a:xfrm>
              <a:prstGeom prst="rect">
                <a:avLst/>
              </a:prstGeom>
              <a:noFill/>
            </p:spPr>
          </p:pic>
          <p:pic>
            <p:nvPicPr>
              <p:cNvPr id="9" name="Picture 19" descr="KRIPTON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84" y="2478"/>
                <a:ext cx="3855" cy="608"/>
              </a:xfrm>
              <a:prstGeom prst="rect">
                <a:avLst/>
              </a:prstGeom>
              <a:noFill/>
            </p:spPr>
          </p:pic>
          <p:pic>
            <p:nvPicPr>
              <p:cNvPr id="10" name="Picture 23" descr="NATRYI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884" y="1979"/>
                <a:ext cx="3840" cy="426"/>
              </a:xfrm>
              <a:prstGeom prst="rect">
                <a:avLst/>
              </a:prstGeom>
              <a:noFill/>
            </p:spPr>
          </p:pic>
          <p:pic>
            <p:nvPicPr>
              <p:cNvPr id="11" name="Picture 26" descr="neon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884" y="3158"/>
                <a:ext cx="3840" cy="426"/>
              </a:xfrm>
              <a:prstGeom prst="rect">
                <a:avLst/>
              </a:prstGeom>
              <a:noFill/>
            </p:spPr>
          </p:pic>
          <p:pic>
            <p:nvPicPr>
              <p:cNvPr id="12" name="Picture 34" descr="VODOROD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884" y="1071"/>
                <a:ext cx="3840" cy="426"/>
              </a:xfrm>
              <a:prstGeom prst="rect">
                <a:avLst/>
              </a:prstGeom>
              <a:noFill/>
            </p:spPr>
          </p:pic>
        </p:grpSp>
        <p:pic>
          <p:nvPicPr>
            <p:cNvPr id="7" name="Picture 37" descr="ar_ar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57" y="3969"/>
              <a:ext cx="4446" cy="702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4" name="Прямоугольник 13"/>
          <p:cNvSpPr/>
          <p:nvPr/>
        </p:nvSpPr>
        <p:spPr>
          <a:xfrm>
            <a:off x="500034" y="6211669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Количественное содержание </a:t>
            </a:r>
            <a:r>
              <a:rPr lang="ru-RU" dirty="0"/>
              <a:t>элемента в соединении определяется путем измерения яркости спектральных линий.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857232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 поры создания спектрального анализа открытие каждого химического элемента требовало сложного химического анализа реакций соединений, теперь достаточно взглянуть в спектроскоп на пламя газовой горелки в которое вносилось анализируемое вещество.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3BA06A-75E8-439F-B75B-65D2191C1F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15" t="35243" r="38998" b="35883"/>
          <a:stretch/>
        </p:blipFill>
        <p:spPr>
          <a:xfrm>
            <a:off x="827584" y="1268760"/>
            <a:ext cx="6336704" cy="39604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123E6F-1A7E-4937-969E-2D521D20CD74}"/>
              </a:ext>
            </a:extLst>
          </p:cNvPr>
          <p:cNvSpPr txBox="1"/>
          <p:nvPr/>
        </p:nvSpPr>
        <p:spPr>
          <a:xfrm>
            <a:off x="755576" y="47667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Какие из веществ содержатся в смеси 4?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6CE8AE-6199-4993-BB9C-897B11EF7536}"/>
              </a:ext>
            </a:extLst>
          </p:cNvPr>
          <p:cNvSpPr txBox="1"/>
          <p:nvPr/>
        </p:nvSpPr>
        <p:spPr>
          <a:xfrm>
            <a:off x="7308304" y="13407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Водород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DE20B5-529C-4C51-BFDE-2C0D5535A1E8}"/>
              </a:ext>
            </a:extLst>
          </p:cNvPr>
          <p:cNvSpPr txBox="1"/>
          <p:nvPr/>
        </p:nvSpPr>
        <p:spPr>
          <a:xfrm>
            <a:off x="7416316" y="242088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Гелий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B05CB5-2306-4441-B6C7-622546C208A1}"/>
              </a:ext>
            </a:extLst>
          </p:cNvPr>
          <p:cNvSpPr txBox="1"/>
          <p:nvPr/>
        </p:nvSpPr>
        <p:spPr>
          <a:xfrm>
            <a:off x="7416316" y="3525903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Натрий </a:t>
            </a:r>
          </a:p>
        </p:txBody>
      </p:sp>
    </p:spTree>
    <p:extLst>
      <p:ext uri="{BB962C8B-B14F-4D97-AF65-F5344CB8AC3E}">
        <p14:creationId xmlns:p14="http://schemas.microsoft.com/office/powerpoint/2010/main" val="41065201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990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Сплошной спектр</vt:lpstr>
      <vt:lpstr>Спектры поглощения</vt:lpstr>
      <vt:lpstr>Спектральный анализ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Valiant-Leo7</dc:creator>
  <cp:lastModifiedBy>Елена</cp:lastModifiedBy>
  <cp:revision>23</cp:revision>
  <dcterms:created xsi:type="dcterms:W3CDTF">2010-03-19T16:15:35Z</dcterms:created>
  <dcterms:modified xsi:type="dcterms:W3CDTF">2024-03-29T10:57:29Z</dcterms:modified>
</cp:coreProperties>
</file>