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1"/>
  </p:sldMasterIdLst>
  <p:notesMasterIdLst>
    <p:notesMasterId r:id="rId21"/>
  </p:notesMasterIdLst>
  <p:sldIdLst>
    <p:sldId id="274" r:id="rId2"/>
    <p:sldId id="285" r:id="rId3"/>
    <p:sldId id="289" r:id="rId4"/>
    <p:sldId id="290" r:id="rId5"/>
    <p:sldId id="286" r:id="rId6"/>
    <p:sldId id="257" r:id="rId7"/>
    <p:sldId id="258" r:id="rId8"/>
    <p:sldId id="278" r:id="rId9"/>
    <p:sldId id="279" r:id="rId10"/>
    <p:sldId id="280" r:id="rId11"/>
    <p:sldId id="263" r:id="rId12"/>
    <p:sldId id="281" r:id="rId13"/>
    <p:sldId id="283" r:id="rId14"/>
    <p:sldId id="291" r:id="rId15"/>
    <p:sldId id="284" r:id="rId16"/>
    <p:sldId id="265" r:id="rId17"/>
    <p:sldId id="282" r:id="rId18"/>
    <p:sldId id="272" r:id="rId19"/>
    <p:sldId id="28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0" orient="horz" pos="2160" userDrawn="1">
          <p15:clr>
            <a:srgbClr val="A4A3A4"/>
          </p15:clr>
        </p15:guide>
        <p15:guide id="1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86" y="-7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  <a:p>
            <a:endParaRPr lang="en-US"/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/>
          </a:p>
          <a:p>
            <a:r>
              <a:rPr lang="en-US" smtClean="0"/>
              <a:t>*</a:t>
            </a:r>
            <a:endParaRPr lang="en-US"/>
          </a:p>
        </p:txBody>
      </p:sp>
      <p:sp>
        <p:nvSpPr>
          <p:cNvPr id="4" name="Заполнитель изображения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  <a:p>
            <a:endParaRPr lang="en-US"/>
          </a:p>
        </p:txBody>
      </p:sp>
      <p:sp>
        <p:nvSpPr>
          <p:cNvPr id="5" name="Заполнитель заметок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  <a:endParaRPr lang="en-US"/>
          </a:p>
          <a:p>
            <a:pPr lvl="1"/>
            <a:r>
              <a:rPr lang="ru-RU" altLang="en-US"/>
              <a:t>Второй уровень</a:t>
            </a:r>
            <a:endParaRPr lang="en-US"/>
          </a:p>
          <a:p>
            <a:pPr lvl="2"/>
            <a:r>
              <a:rPr lang="ru-RU" altLang="en-US"/>
              <a:t>Третий уровень</a:t>
            </a:r>
            <a:endParaRPr lang="en-US"/>
          </a:p>
          <a:p>
            <a:pPr lvl="3"/>
            <a:r>
              <a:rPr lang="ru-RU" altLang="en-US"/>
              <a:t>Четвертый уровень</a:t>
            </a:r>
            <a:endParaRPr lang="en-US"/>
          </a:p>
          <a:p>
            <a:pPr lvl="4"/>
            <a:r>
              <a:rPr lang="ru-RU" altLang="en-US"/>
              <a:t>Пятый уровень</a:t>
            </a:r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  <a:p>
            <a:endParaRPr 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/>
          </a:p>
          <a:p>
            <a:r>
              <a:rPr lang="en-US" smtClean="0"/>
              <a:t>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3708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BAE18AE7-9DA9-4767-8E0A-D287E8554A7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C2E679EA-CBA4-4003-B1A1-B428D4496FA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C101EDD4-33BC-4A08-9EF3-8D36A1E717D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C101EDD4-33BC-4A08-9EF3-8D36A1E717D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C101EDD4-33BC-4A08-9EF3-8D36A1E717D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3480497-88A7-4822-B285-8A43849B703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C101EDD4-33BC-4A08-9EF3-8D36A1E717D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CA456269-7210-4522-9E31-B983FE42823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BE17CFB7-57D1-4517-A651-1BCACB2D92C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special-course/kino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hyperlink" Target="https://kinouroki.ru/films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5805264"/>
            <a:ext cx="4968552" cy="720080"/>
          </a:xfrm>
        </p:spPr>
        <p:txBody>
          <a:bodyPr>
            <a:normAutofit fontScale="92500"/>
          </a:bodyPr>
          <a:lstStyle/>
          <a:p>
            <a:r>
              <a:rPr lang="ru-RU" sz="1800" dirty="0" smtClean="0">
                <a:latin typeface="Monotype Corsiva" panose="03010101010201010101" pitchFamily="66" charset="0"/>
              </a:rPr>
              <a:t>Подготовила учитель МБОУ «КШ «Надежда» г. Южно-Сахалинска» Алексеева-Соловьева Ольга Геннадьевна.</a:t>
            </a:r>
            <a:endParaRPr lang="ru-RU" sz="1800" dirty="0">
              <a:latin typeface="Monotype Corsiva" panose="03010101010201010101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32656"/>
            <a:ext cx="7310437" cy="500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655822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Monotype Corsiva" panose="03010101010201010101" pitchFamily="66" charset="0"/>
              </a:rPr>
              <a:t>КИНОУРОКИ  В  ШКОЛАХ </a:t>
            </a:r>
            <a:r>
              <a:rPr lang="ru-RU" sz="3600" b="1" dirty="0" smtClean="0">
                <a:latin typeface="Monotype Corsiva" panose="03010101010201010101" pitchFamily="66" charset="0"/>
              </a:rPr>
              <a:t>     			РОССИИ</a:t>
            </a:r>
            <a:endParaRPr lang="ru-RU" sz="36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15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xfrm>
            <a:off x="467544" y="2276872"/>
            <a:ext cx="7848872" cy="2520280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В</a:t>
            </a:r>
            <a:r>
              <a:rPr lang="ru-RU" dirty="0" smtClean="0"/>
              <a:t>оспитание </a:t>
            </a:r>
            <a:r>
              <a:rPr lang="ru-RU" dirty="0"/>
              <a:t>поколений  со сформированной широкой библиотекой этических качеств, высоким уровнем социальной и интеллектуальной компетентности.</a:t>
            </a:r>
          </a:p>
          <a:p>
            <a:pPr algn="just"/>
            <a:endParaRPr lang="ru-RU" dirty="0"/>
          </a:p>
          <a:p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539552" y="476672"/>
            <a:ext cx="7992888" cy="1143000"/>
          </a:xfrm>
        </p:spPr>
        <p:txBody>
          <a:bodyPr/>
          <a:lstStyle/>
          <a:p>
            <a:r>
              <a:rPr lang="ru-RU" sz="4400" b="1" i="1" dirty="0"/>
              <a:t>Миссия </a:t>
            </a:r>
            <a:r>
              <a:rPr lang="ru-RU" sz="4400" b="1" i="1" dirty="0" smtClean="0"/>
              <a:t>программы</a:t>
            </a:r>
            <a:r>
              <a:rPr lang="ru-RU" sz="4400" b="1" dirty="0" smtClean="0"/>
              <a:t> </a:t>
            </a:r>
            <a:r>
              <a:rPr lang="ru-RU" sz="4800" dirty="0" smtClean="0"/>
              <a:t>:</a:t>
            </a:r>
            <a:endParaRPr lang="ru-RU" sz="4800" dirty="0"/>
          </a:p>
        </p:txBody>
      </p:sp>
      <p:pic>
        <p:nvPicPr>
          <p:cNvPr id="4" name="Picture 4" descr="кинопле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5259" y="4365104"/>
            <a:ext cx="568863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5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Заповеди и соответствующие притчи</a:t>
            </a:r>
            <a:r>
              <a:rPr lang="ru-RU" dirty="0" smtClean="0"/>
              <a:t>;</a:t>
            </a:r>
          </a:p>
          <a:p>
            <a:pPr lvl="0"/>
            <a:r>
              <a:rPr lang="ru-RU" dirty="0"/>
              <a:t>О совести как основе нравственности;</a:t>
            </a:r>
          </a:p>
          <a:p>
            <a:pPr lvl="0"/>
            <a:r>
              <a:rPr lang="ru-RU" dirty="0"/>
              <a:t>О пользе терпения, выдержки, умения предвидеть последствия своих </a:t>
            </a:r>
            <a:r>
              <a:rPr lang="ru-RU" dirty="0" smtClean="0"/>
              <a:t>поступков;</a:t>
            </a:r>
            <a:endParaRPr lang="ru-RU" dirty="0"/>
          </a:p>
          <a:p>
            <a:pPr lvl="0"/>
            <a:r>
              <a:rPr lang="ru-RU" dirty="0"/>
              <a:t>Источники наших нравственных </a:t>
            </a:r>
            <a:r>
              <a:rPr lang="ru-RU" dirty="0" smtClean="0"/>
              <a:t>знаний и т.д. и т.п.</a:t>
            </a:r>
            <a:endParaRPr lang="ru-RU" dirty="0"/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/>
              <a:t>В результате реализации программы обучающиеся  должны </a:t>
            </a:r>
            <a:r>
              <a:rPr lang="ru-RU" sz="3600" i="1" dirty="0" smtClean="0"/>
              <a:t>знать:</a:t>
            </a:r>
            <a:endParaRPr lang="ru-RU" sz="3600" dirty="0"/>
          </a:p>
        </p:txBody>
      </p:sp>
      <p:sp>
        <p:nvSpPr>
          <p:cNvPr id="4" name="Объект 2"/>
          <p:cNvSpPr txBox="1"/>
          <p:nvPr/>
        </p:nvSpPr>
        <p:spPr>
          <a:xfrm>
            <a:off x="251520" y="808074"/>
            <a:ext cx="4034408" cy="8123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 pitchFamily="2" charset="2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 pitchFamily="2" charset="2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 pitchFamily="2" charset="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Уважать себя, верить в свои силы и творческие возмож­ности, признавая это право и за другими;</a:t>
            </a:r>
          </a:p>
          <a:p>
            <a:pPr lvl="0"/>
            <a:r>
              <a:rPr lang="ru-RU" dirty="0"/>
              <a:t>Соблюдать заповеди;</a:t>
            </a:r>
          </a:p>
          <a:p>
            <a:pPr lvl="0"/>
            <a:r>
              <a:rPr lang="ru-RU" dirty="0"/>
              <a:t>На практике применять методы самовоспитания и са­моконтроля;</a:t>
            </a:r>
          </a:p>
          <a:p>
            <a:pPr lvl="0"/>
            <a:r>
              <a:rPr lang="ru-RU" dirty="0"/>
              <a:t>Уважать чужое мнение, будучи несогласным с ним;</a:t>
            </a:r>
          </a:p>
          <a:p>
            <a:pPr lvl="0"/>
            <a:r>
              <a:rPr lang="ru-RU" dirty="0"/>
              <a:t>Проявлять тактичность и доброжелательность в обще­нии;</a:t>
            </a:r>
          </a:p>
          <a:p>
            <a:pPr lvl="0"/>
            <a:r>
              <a:rPr lang="ru-RU" dirty="0"/>
              <a:t>Быть сострадательными к чужому горю;</a:t>
            </a:r>
          </a:p>
          <a:p>
            <a:pPr lvl="0"/>
            <a:r>
              <a:rPr lang="ru-RU" dirty="0"/>
              <a:t>Различать добро и зло, давать правильную оценку по­ступков литературных героев, уметь мысленно ставить себя в аналогичную </a:t>
            </a:r>
            <a:r>
              <a:rPr lang="ru-RU" dirty="0" smtClean="0"/>
              <a:t>ситуацию, и т.д.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b="1" i="1" dirty="0" smtClean="0"/>
              <a:t>Уметь</a:t>
            </a:r>
            <a:r>
              <a:rPr lang="ru-RU" b="1" i="1" dirty="0"/>
              <a:t>: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6467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i="1" dirty="0"/>
              <a:t>Отзывчивость</a:t>
            </a:r>
            <a:r>
              <a:rPr lang="ru-RU" dirty="0"/>
              <a:t>, фильм «Воин света»;</a:t>
            </a:r>
          </a:p>
          <a:p>
            <a:pPr lvl="0"/>
            <a:r>
              <a:rPr lang="ru-RU" b="1" i="1" dirty="0"/>
              <a:t>Трудолюбие</a:t>
            </a:r>
            <a:r>
              <a:rPr lang="ru-RU" dirty="0"/>
              <a:t>, любовь к близким, фильм «</a:t>
            </a:r>
            <a:r>
              <a:rPr lang="ru-RU" dirty="0" err="1"/>
              <a:t>Чистодей</a:t>
            </a:r>
            <a:r>
              <a:rPr lang="ru-RU" dirty="0"/>
              <a:t>»;</a:t>
            </a:r>
          </a:p>
          <a:p>
            <a:pPr lvl="0"/>
            <a:r>
              <a:rPr lang="ru-RU" b="1" i="1" dirty="0"/>
              <a:t>Бескорыстие</a:t>
            </a:r>
            <a:r>
              <a:rPr lang="ru-RU" dirty="0"/>
              <a:t>, фильм «За руку с Богом»;</a:t>
            </a:r>
          </a:p>
          <a:p>
            <a:pPr lvl="0"/>
            <a:r>
              <a:rPr lang="ru-RU" b="1" i="1" dirty="0"/>
              <a:t>Уважительное отношение к природе</a:t>
            </a:r>
            <a:r>
              <a:rPr lang="ru-RU" dirty="0" smtClean="0"/>
              <a:t>, </a:t>
            </a:r>
            <a:r>
              <a:rPr lang="ru-RU" dirty="0"/>
              <a:t>фильм «Стеша</a:t>
            </a:r>
            <a:r>
              <a:rPr lang="ru-RU" dirty="0" smtClean="0"/>
              <a:t>»;</a:t>
            </a:r>
          </a:p>
          <a:p>
            <a:pPr lvl="0"/>
            <a:r>
              <a:rPr lang="ru-RU" b="1" i="1" dirty="0"/>
              <a:t>Патриотизм, </a:t>
            </a:r>
            <a:r>
              <a:rPr lang="ru-RU" dirty="0" smtClean="0"/>
              <a:t>фильм  </a:t>
            </a:r>
            <a:r>
              <a:rPr lang="ru-RU" dirty="0"/>
              <a:t>«Наследники Победы</a:t>
            </a:r>
            <a:r>
              <a:rPr lang="ru-RU" dirty="0" smtClean="0"/>
              <a:t>»;</a:t>
            </a:r>
          </a:p>
          <a:p>
            <a:pPr lvl="0"/>
            <a:r>
              <a:rPr lang="ru-RU" b="1" i="1" dirty="0"/>
              <a:t>Милосердие</a:t>
            </a:r>
            <a:r>
              <a:rPr lang="ru-RU" dirty="0" smtClean="0"/>
              <a:t>, фильм </a:t>
            </a:r>
            <a:r>
              <a:rPr lang="ru-RU" dirty="0"/>
              <a:t>«Музыка внутри</a:t>
            </a:r>
            <a:r>
              <a:rPr lang="ru-RU" dirty="0" smtClean="0"/>
              <a:t>»;</a:t>
            </a:r>
          </a:p>
          <a:p>
            <a:pPr lvl="0"/>
            <a:r>
              <a:rPr lang="ru-RU" b="1" i="1" dirty="0"/>
              <a:t>Дружба,</a:t>
            </a:r>
            <a:r>
              <a:rPr lang="ru-RU" dirty="0" smtClean="0"/>
              <a:t> фильм </a:t>
            </a:r>
            <a:r>
              <a:rPr lang="ru-RU" dirty="0"/>
              <a:t>«Не трус и не предатель</a:t>
            </a:r>
            <a:r>
              <a:rPr lang="ru-RU" dirty="0" smtClean="0"/>
              <a:t>», и др.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Темы </a:t>
            </a:r>
            <a:r>
              <a:rPr lang="ru-RU" b="1" i="1" dirty="0" err="1" smtClean="0"/>
              <a:t>киноуроков</a:t>
            </a:r>
            <a:r>
              <a:rPr lang="ru-RU" b="1" i="1" dirty="0" smtClean="0"/>
              <a:t>: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55907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132855"/>
            <a:ext cx="8424937" cy="4608513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Педагогами школы организуется просмотр профессионального короткометражного игрового фильма, задача которого – вызвать эмоциональный интерес, раскрыть образ героя, модель поведения;</a:t>
            </a:r>
          </a:p>
          <a:p>
            <a:pPr lvl="0"/>
            <a:r>
              <a:rPr lang="ru-RU" dirty="0"/>
              <a:t>К каждому </a:t>
            </a:r>
            <a:r>
              <a:rPr lang="ru-RU" dirty="0" err="1"/>
              <a:t>киноуроку</a:t>
            </a:r>
            <a:r>
              <a:rPr lang="ru-RU" dirty="0"/>
              <a:t> разработаны методические пособия, раскрывающее особенности организации обсуждения фильма, раскрывается авторский замысел содержания;</a:t>
            </a:r>
          </a:p>
          <a:p>
            <a:r>
              <a:rPr lang="ru-RU" dirty="0"/>
              <a:t>Важный результат </a:t>
            </a:r>
            <a:r>
              <a:rPr lang="ru-RU" dirty="0" err="1"/>
              <a:t>киноурока</a:t>
            </a:r>
            <a:r>
              <a:rPr lang="ru-RU" dirty="0"/>
              <a:t> – возникшая у школьников потребность подражания героям, которая реализуется в ходе проведения социальной практики, – общественно полезного </a:t>
            </a:r>
            <a:r>
              <a:rPr lang="ru-RU" dirty="0" smtClean="0"/>
              <a:t>дела.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i="1" dirty="0"/>
              <a:t>Д</a:t>
            </a:r>
            <a:r>
              <a:rPr lang="ru-RU" sz="4800" b="1" i="1" dirty="0" smtClean="0"/>
              <a:t>ля </a:t>
            </a:r>
            <a:r>
              <a:rPr lang="ru-RU" sz="4800" b="1" i="1" dirty="0"/>
              <a:t>проведения </a:t>
            </a:r>
            <a:r>
              <a:rPr lang="ru-RU" sz="4800" b="1" i="1" dirty="0" err="1" smtClean="0"/>
              <a:t>киноурока</a:t>
            </a:r>
            <a:r>
              <a:rPr lang="ru-RU" sz="4800" b="1" i="1" dirty="0" smtClean="0"/>
              <a:t>: 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16958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научить детей выстраивать добрые и безопасные отношения;</a:t>
            </a:r>
          </a:p>
          <a:p>
            <a:pPr lvl="0"/>
            <a:r>
              <a:rPr lang="ru-RU" dirty="0"/>
              <a:t>учитывать интересы других людей;</a:t>
            </a:r>
          </a:p>
          <a:p>
            <a:pPr lvl="0"/>
            <a:r>
              <a:rPr lang="ru-RU" dirty="0"/>
              <a:t>брать на себя ответственность;</a:t>
            </a:r>
          </a:p>
          <a:p>
            <a:pPr lvl="0"/>
            <a:r>
              <a:rPr lang="ru-RU" dirty="0"/>
              <a:t>быть патриотом своей Родины;</a:t>
            </a:r>
          </a:p>
          <a:p>
            <a:pPr lvl="0"/>
            <a:r>
              <a:rPr lang="ru-RU" dirty="0"/>
              <a:t>радоваться жизни и т.д.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/>
              <a:t>Просмотр </a:t>
            </a:r>
            <a:r>
              <a:rPr lang="ru-RU" sz="2800" b="1" i="1" dirty="0" smtClean="0"/>
              <a:t>фильмов и </a:t>
            </a:r>
            <a:r>
              <a:rPr lang="ru-RU" sz="2800" b="1" i="1" dirty="0"/>
              <a:t>совместное обсуждение позволит решить множество задач:</a:t>
            </a:r>
            <a:br>
              <a:rPr lang="ru-RU" sz="2800" b="1" i="1" dirty="0"/>
            </a:br>
            <a:r>
              <a:rPr lang="ru-RU" sz="3200" i="1" dirty="0" smtClean="0"/>
              <a:t>  </a:t>
            </a:r>
            <a:endParaRPr lang="ru-RU" sz="3200" i="1" dirty="0"/>
          </a:p>
        </p:txBody>
      </p:sp>
      <p:pic>
        <p:nvPicPr>
          <p:cNvPr id="4" name="Picture 10" descr="кинопле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6038" y="3861048"/>
            <a:ext cx="285750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238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xfrm>
            <a:off x="467544" y="2276872"/>
            <a:ext cx="7848872" cy="2520280"/>
          </a:xfrm>
        </p:spPr>
        <p:txBody>
          <a:bodyPr>
            <a:normAutofit/>
          </a:bodyPr>
          <a:lstStyle/>
          <a:p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539552" y="476672"/>
            <a:ext cx="7467600" cy="1143000"/>
          </a:xfrm>
        </p:spPr>
        <p:txBody>
          <a:bodyPr/>
          <a:lstStyle/>
          <a:p>
            <a:r>
              <a:rPr lang="ru-RU" dirty="0"/>
              <a:t>Искусство на службе </a:t>
            </a:r>
            <a:r>
              <a:rPr lang="ru-RU" dirty="0" smtClean="0"/>
              <a:t>воспитания.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232" y="2168468"/>
            <a:ext cx="7782192" cy="433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997838"/>
            <a:ext cx="792088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	</a:t>
            </a:r>
          </a:p>
          <a:p>
            <a:pPr algn="just"/>
            <a:endParaRPr lang="ru-RU" sz="2400" dirty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/>
              <a:t>	</a:t>
            </a:r>
            <a:r>
              <a:rPr lang="ru-RU" sz="2400" dirty="0" smtClean="0"/>
              <a:t>К</a:t>
            </a:r>
            <a:r>
              <a:rPr lang="ru-RU" sz="2800" dirty="0" smtClean="0"/>
              <a:t>ино </a:t>
            </a:r>
            <a:r>
              <a:rPr lang="ru-RU" sz="2800" dirty="0"/>
              <a:t>– самое массовое из искусств. Поэтому, роль кинематографа трудно переоценить. Киноискусство универсально: оно позволяет оптимально адаптировать к социуму учащихся в процессе творческого самовыражения. Программа </a:t>
            </a:r>
            <a:r>
              <a:rPr lang="ru-RU" sz="2800" dirty="0" err="1"/>
              <a:t>киноуроков</a:t>
            </a:r>
            <a:r>
              <a:rPr lang="ru-RU" sz="2800" dirty="0"/>
              <a:t> ориентирована на морально-нравственное развитие школьников.</a:t>
            </a:r>
          </a:p>
          <a:p>
            <a:r>
              <a:rPr lang="ru-RU" sz="2800" dirty="0"/>
              <a:t> </a:t>
            </a:r>
          </a:p>
        </p:txBody>
      </p:sp>
      <p:pic>
        <p:nvPicPr>
          <p:cNvPr id="12" name="Рисунок 11" descr="https://ucare.timepad.ru/ed279195-902e-474b-a504-e0907708f219/poster_event_167567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216" y="188640"/>
            <a:ext cx="4464496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768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4" descr="пле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717032"/>
            <a:ext cx="4572000" cy="280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xfrm>
            <a:off x="683568" y="2060848"/>
            <a:ext cx="7848872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755576" y="116632"/>
            <a:ext cx="7467600" cy="1872208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348880"/>
            <a:ext cx="7272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Проведение </a:t>
            </a:r>
            <a:r>
              <a:rPr lang="ru-RU" dirty="0" err="1"/>
              <a:t>киноуроков</a:t>
            </a:r>
            <a:r>
              <a:rPr lang="ru-RU" dirty="0"/>
              <a:t> предполагает использование фильмов и методических пособий к ним, размещенных на электронной площадке Министерства просвещения РФ – «Российская электронная школа» </a:t>
            </a:r>
            <a:r>
              <a:rPr lang="ru-RU" u="sng" dirty="0">
                <a:hlinkClick r:id="rId3"/>
              </a:rPr>
              <a:t>https://resh.edu.ru/special-course/kino</a:t>
            </a:r>
            <a:r>
              <a:rPr lang="ru-RU" dirty="0"/>
              <a:t> и сайте проекта «</a:t>
            </a:r>
            <a:r>
              <a:rPr lang="ru-RU" dirty="0" err="1"/>
              <a:t>Киноуроки</a:t>
            </a:r>
            <a:r>
              <a:rPr lang="ru-RU" dirty="0"/>
              <a:t> в школах России»</a:t>
            </a:r>
            <a:r>
              <a:rPr lang="ru-RU" dirty="0">
                <a:hlinkClick r:id="rId4"/>
              </a:rPr>
              <a:t> </a:t>
            </a:r>
            <a:r>
              <a:rPr lang="ru-RU" u="sng" dirty="0">
                <a:hlinkClick r:id="rId4"/>
              </a:rPr>
              <a:t>https://kinouroki.ru/films/</a:t>
            </a:r>
            <a:endParaRPr lang="ru-RU" dirty="0"/>
          </a:p>
        </p:txBody>
      </p:sp>
      <p:pic>
        <p:nvPicPr>
          <p:cNvPr id="5" name="Picture 2" descr="киноплен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5013176"/>
            <a:ext cx="4034495" cy="1581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57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atic.kinoafisha.info/k/movie_shots/1920x1080/upload/movie_shots/0/9/0/8359090/93b1ffdf6741882c8de96747732af6c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05347">
            <a:off x="42671" y="-1884"/>
            <a:ext cx="3093561" cy="246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рошка Енот (1974) - фото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44129">
            <a:off x="2794417" y="62970"/>
            <a:ext cx="3137223" cy="207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sun9-59.userapi.com/c4583/u27938680/138743033/y_e60ed59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5814">
            <a:off x="245325" y="2282443"/>
            <a:ext cx="3323063" cy="243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Добро пожаловать, или Посторонним вход воспрещен (1964)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707588"/>
            <a:ext cx="3471076" cy="2658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Савелий Крамаров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36449">
            <a:off x="5760341" y="47505"/>
            <a:ext cx="3158031" cy="2367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Инна Чурикова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3904">
            <a:off x="236107" y="4336336"/>
            <a:ext cx="2706688" cy="2030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Офицеры (1971)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41866">
            <a:off x="5184342" y="1659102"/>
            <a:ext cx="3816424" cy="267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Андрей Громов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8990" y="4018800"/>
            <a:ext cx="2459560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Анастасия Вертинская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7573" y="3411522"/>
            <a:ext cx="4392488" cy="195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Адмирал Нахимов (1946) - фото №6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04462">
            <a:off x="2208000" y="5330673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В бой идут одни &quot;старики&quot; (1973) - фото №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0445" y="5119705"/>
            <a:ext cx="2317727" cy="173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65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sun9-59.userapi.com/c4583/u27938680/138743033/y_e60ed59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12390">
            <a:off x="4977637" y="1748343"/>
            <a:ext cx="3323063" cy="243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61155">
            <a:off x="947890" y="1929349"/>
            <a:ext cx="2932530" cy="207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i="1" dirty="0"/>
              <a:t>Инклюзивное образование </a:t>
            </a: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2389">
            <a:off x="855739" y="4198987"/>
            <a:ext cx="3105771" cy="2137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933056"/>
            <a:ext cx="3745941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402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Проект «</a:t>
            </a:r>
            <a:r>
              <a:rPr lang="ru-RU" dirty="0" err="1"/>
              <a:t>Киноуроки</a:t>
            </a:r>
            <a:r>
              <a:rPr lang="ru-RU" dirty="0"/>
              <a:t> в школах России» реализуется </a:t>
            </a:r>
            <a:r>
              <a:rPr lang="ru-RU" b="1" dirty="0"/>
              <a:t>с 2014 года</a:t>
            </a:r>
            <a:r>
              <a:rPr lang="ru-RU" dirty="0"/>
              <a:t>. Целью проекта является создание </a:t>
            </a:r>
            <a:r>
              <a:rPr lang="ru-RU" dirty="0" err="1"/>
              <a:t>киноуроков</a:t>
            </a:r>
            <a:r>
              <a:rPr lang="ru-RU" dirty="0"/>
              <a:t> – детских короткометражных художественных фильмов воспитательного назначения и методических пособий к ним для проведения педагогами </a:t>
            </a:r>
            <a:r>
              <a:rPr lang="ru-RU" dirty="0" smtClean="0"/>
              <a:t> занятий </a:t>
            </a:r>
            <a:r>
              <a:rPr lang="ru-RU" dirty="0"/>
              <a:t>по духовно-нравственному и патриотическому воспитанию с целью распространения традиционных гражданских, культурных и семейных ценностей в школах России.</a:t>
            </a:r>
          </a:p>
          <a:p>
            <a:endParaRPr lang="ru-RU" dirty="0"/>
          </a:p>
        </p:txBody>
      </p:sp>
      <p:pic>
        <p:nvPicPr>
          <p:cNvPr id="4" name="Picture 6" descr="пле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8625"/>
            <a:ext cx="6156176" cy="221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8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416" y="147124"/>
            <a:ext cx="8784976" cy="6646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081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Актуальность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Н</a:t>
            </a:r>
            <a:r>
              <a:rPr lang="ru-RU" dirty="0" smtClean="0"/>
              <a:t>а </a:t>
            </a:r>
            <a:r>
              <a:rPr lang="ru-RU" dirty="0"/>
              <a:t>современном этапе наиболее эффективное воздействие на детей сегодня оказывает игровое </a:t>
            </a:r>
            <a:r>
              <a:rPr lang="ru-RU" dirty="0" smtClean="0"/>
              <a:t>кино.</a:t>
            </a:r>
            <a:r>
              <a:rPr lang="ru-RU" dirty="0"/>
              <a:t> Кинематограф владеет широким спектром драматургических и аудиовизуальных </a:t>
            </a:r>
            <a:r>
              <a:rPr lang="ru-RU" dirty="0" smtClean="0"/>
              <a:t>возможностей.</a:t>
            </a:r>
            <a:r>
              <a:rPr lang="ru-RU" dirty="0"/>
              <a:t> Фильмы, созданные в гуманистических принципах искусства специально для школьников способны дать мощный толчок к развитию мотивации у детей. </a:t>
            </a:r>
            <a:r>
              <a:rPr lang="ru-RU" dirty="0" err="1"/>
              <a:t>Киноуроки</a:t>
            </a:r>
            <a:r>
              <a:rPr lang="ru-RU" dirty="0"/>
              <a:t> (или уроки воспитания с использованием киноискусства) – одновременно и традиционная, и новая форма диалога со зрителем. </a:t>
            </a:r>
            <a:r>
              <a:rPr lang="ru-RU" dirty="0" smtClean="0"/>
              <a:t>Специально </a:t>
            </a:r>
            <a:r>
              <a:rPr lang="ru-RU" dirty="0"/>
              <a:t>снятые для школы</a:t>
            </a:r>
            <a:r>
              <a:rPr lang="ru-RU" dirty="0" smtClean="0"/>
              <a:t>, эти фильмы нацелены </a:t>
            </a:r>
            <a:r>
              <a:rPr lang="ru-RU" dirty="0"/>
              <a:t>на воспитание чувств и </a:t>
            </a:r>
            <a:r>
              <a:rPr lang="ru-RU" dirty="0" smtClean="0"/>
              <a:t>разговора </a:t>
            </a:r>
            <a:r>
              <a:rPr lang="ru-RU" dirty="0"/>
              <a:t>о главных проблемах нашей жизни, становятся основой </a:t>
            </a:r>
            <a:r>
              <a:rPr lang="ru-RU" dirty="0" err="1"/>
              <a:t>кинопедагогики</a:t>
            </a:r>
            <a:r>
              <a:rPr lang="ru-RU" dirty="0"/>
              <a:t> на рубеже нового этапа нашей жизни.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</a:t>
            </a:r>
            <a:r>
              <a:rPr lang="ru-RU" dirty="0" smtClean="0"/>
              <a:t>оздание </a:t>
            </a:r>
            <a:r>
              <a:rPr lang="ru-RU" dirty="0"/>
              <a:t>условий для духовно – нравственного воспитания, формирования приоритетных жизненных ценностей и установок посредством киноискусства. Воспитания гармонично развитой и социально ответственной личности на основе нравственных ценностей.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/>
              <a:t>Цель:</a:t>
            </a:r>
            <a:endParaRPr lang="ru-RU" dirty="0"/>
          </a:p>
        </p:txBody>
      </p:sp>
      <p:pic>
        <p:nvPicPr>
          <p:cNvPr id="4" name="Picture 2" descr="пле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14875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xfrm>
            <a:off x="467544" y="2276872"/>
            <a:ext cx="8352928" cy="4392488"/>
          </a:xfrm>
        </p:spPr>
        <p:txBody>
          <a:bodyPr>
            <a:normAutofit/>
          </a:bodyPr>
          <a:lstStyle/>
          <a:p>
            <a:pPr lvl="0" algn="just"/>
            <a:r>
              <a:rPr lang="ru-RU" dirty="0"/>
              <a:t>Сформировать первоначальные представления о моральных нормах и правилах нравственного поведения, об этических нормах взаимоотношений в семье, между поколениями, этносами (</a:t>
            </a:r>
            <a:r>
              <a:rPr lang="ru-RU" dirty="0" err="1"/>
              <a:t>вероисповЕдания</a:t>
            </a:r>
            <a:r>
              <a:rPr lang="ru-RU" dirty="0"/>
              <a:t>) и т.п</a:t>
            </a:r>
            <a:r>
              <a:rPr lang="ru-RU" dirty="0" smtClean="0"/>
              <a:t>.;</a:t>
            </a:r>
          </a:p>
          <a:p>
            <a:pPr algn="just"/>
            <a:r>
              <a:rPr lang="ru-RU" dirty="0"/>
              <a:t>Раскрывать сущность нравственных поступков, поведения и отношений между людьми  разного возраста на основе взаимопомощи и поддержки</a:t>
            </a:r>
            <a:r>
              <a:rPr lang="ru-RU" dirty="0" smtClean="0"/>
              <a:t>;</a:t>
            </a:r>
          </a:p>
          <a:p>
            <a:pPr lvl="0" algn="just"/>
            <a:r>
              <a:rPr lang="ru-RU" dirty="0"/>
              <a:t>Воспитание чувства товарищества, чувства личной ответственности, воспитание навыков сознательного поведения в обществе.</a:t>
            </a:r>
          </a:p>
          <a:p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539552" y="476672"/>
            <a:ext cx="7467600" cy="1143000"/>
          </a:xfrm>
        </p:spPr>
        <p:txBody>
          <a:bodyPr/>
          <a:lstStyle/>
          <a:p>
            <a:r>
              <a:rPr lang="ru-RU" b="1" i="1" dirty="0"/>
              <a:t>Задачи: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940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xfrm>
            <a:off x="467544" y="2276872"/>
            <a:ext cx="7848872" cy="2520280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П</a:t>
            </a:r>
            <a:r>
              <a:rPr lang="ru-RU" dirty="0" smtClean="0"/>
              <a:t>рограмма </a:t>
            </a:r>
            <a:r>
              <a:rPr lang="ru-RU" dirty="0" err="1" smtClean="0"/>
              <a:t>киноуроков</a:t>
            </a:r>
            <a:r>
              <a:rPr lang="ru-RU" dirty="0" smtClean="0"/>
              <a:t> совмещает </a:t>
            </a:r>
            <a:r>
              <a:rPr lang="ru-RU" dirty="0"/>
              <a:t>элементы воспитания и образования, даёт школьникам возможность приобщиться к ценностям человеческой культуры, морали, этики, в том числе через работу с короткометражными фильмами, снятыми специально для этой цели.</a:t>
            </a:r>
          </a:p>
          <a:p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539552" y="476672"/>
            <a:ext cx="7992888" cy="1143000"/>
          </a:xfrm>
        </p:spPr>
        <p:txBody>
          <a:bodyPr/>
          <a:lstStyle/>
          <a:p>
            <a:r>
              <a:rPr lang="ru-RU" sz="4400" b="1" i="1" dirty="0" smtClean="0"/>
              <a:t>Практическая значимость</a:t>
            </a:r>
            <a:r>
              <a:rPr lang="ru-RU" sz="4800" dirty="0" smtClean="0"/>
              <a:t>: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50919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9525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>
          <a:solidFill>
            <a:schemeClr val="phClr"/>
          </a:solidFill>
          <a:prstDash val="solid"/>
        </a:ln>
        <a:ln w="38100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</TotalTime>
  <Words>619</Words>
  <Application>Microsoft Office PowerPoint</Application>
  <PresentationFormat>Экран (4:3)</PresentationFormat>
  <Paragraphs>70</Paragraphs>
  <Slides>19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Твердый переплет</vt:lpstr>
      <vt:lpstr>Презентация PowerPoint</vt:lpstr>
      <vt:lpstr>Презентация PowerPoint</vt:lpstr>
      <vt:lpstr>Инклюзивное образование </vt:lpstr>
      <vt:lpstr>Презентация PowerPoint</vt:lpstr>
      <vt:lpstr>Презентация PowerPoint</vt:lpstr>
      <vt:lpstr>Актуальность</vt:lpstr>
      <vt:lpstr>Цель:</vt:lpstr>
      <vt:lpstr>Задачи:</vt:lpstr>
      <vt:lpstr>Практическая значимость:</vt:lpstr>
      <vt:lpstr>Миссия программы :</vt:lpstr>
      <vt:lpstr>В результате реализации программы обучающиеся  должны знать:</vt:lpstr>
      <vt:lpstr> Уметь: </vt:lpstr>
      <vt:lpstr>Темы киноуроков:</vt:lpstr>
      <vt:lpstr>Для проведения киноурока: </vt:lpstr>
      <vt:lpstr>Просмотр фильмов и совместное обсуждение позволит решить множество задач:   </vt:lpstr>
      <vt:lpstr>Искусство на службе воспитания.</vt:lpstr>
      <vt:lpstr>Презентация PowerPoint</vt:lpstr>
      <vt:lpstr>Спасибо за внимание!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приемы по коррекции внимания и памяти  у обучающегося с  ТМНР на надомном обучении </dc:title>
  <dc:creator>Наталья Павлущенко</dc:creator>
  <cp:lastModifiedBy>Ольга</cp:lastModifiedBy>
  <cp:revision>60</cp:revision>
  <dcterms:created xsi:type="dcterms:W3CDTF">2023-05-07T09:04:05Z</dcterms:created>
  <dcterms:modified xsi:type="dcterms:W3CDTF">2024-03-30T00:14:02Z</dcterms:modified>
</cp:coreProperties>
</file>