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9" r:id="rId7"/>
    <p:sldId id="261" r:id="rId8"/>
    <p:sldId id="262" r:id="rId9"/>
    <p:sldId id="263" r:id="rId10"/>
    <p:sldId id="27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243" autoAdjust="0"/>
  </p:normalViewPr>
  <p:slideViewPr>
    <p:cSldViewPr snapToGrid="0">
      <p:cViewPr varScale="1">
        <p:scale>
          <a:sx n="52" d="100"/>
          <a:sy n="52" d="100"/>
        </p:scale>
        <p:origin x="13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DB8C9-26FA-4D0F-95CA-AF5E3734A6E5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ADF7D-0A3A-4EC5-B9EA-4710CBD1D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416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ADF7D-0A3A-4EC5-B9EA-4710CBD1DB4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440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60FEFB-D3C0-A7EE-6579-8547DC672A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0E4230D-9651-86C5-FB19-C1BDDA1AD8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234C54-2D1D-B84C-0CBD-7077B57A6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4F7B-E6E2-4365-885F-CC31E6290D72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F54726-5BE7-295F-F367-D11EF1369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9C026B-BCD0-115B-CF91-61D6120DF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E00C1-1608-4287-A2D2-E4CB677EF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475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A5401D-C4B8-1D5B-4CD2-A0E02DA93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784D5CC-7BFE-B39A-FC93-E0AD910CBC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A55326-A433-EA73-719A-4773D6D1B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4F7B-E6E2-4365-885F-CC31E6290D72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3E50FE-AE70-4EA2-EA03-9CE9FB0E1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9AC683-BB7F-3A41-62F9-5261F85E4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E00C1-1608-4287-A2D2-E4CB677EF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024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173A7DA-C861-A0E0-7D9D-EF3C1A97E4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8E283B5-1B2B-E726-5F89-6744CC0B75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7C6721-FBAA-2C63-6421-40E6551A2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4F7B-E6E2-4365-885F-CC31E6290D72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8666EE-6725-8549-5F51-DF179B48E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4C2CEE-1B0B-DF08-F318-4FAD4F6B1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E00C1-1608-4287-A2D2-E4CB677EF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520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EE9DFE-6F1F-37E2-9B95-25F433D7A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BB9B4D-8FDA-068F-AEF3-8EEED7182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78C3267-C651-B083-7895-53F64FC1E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4F7B-E6E2-4365-885F-CC31E6290D72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7A742E-E83B-DB10-365A-774F7146C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3D7EE7-D16C-4851-843E-48887A5D0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E00C1-1608-4287-A2D2-E4CB677EF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54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2FB55C-9C97-353E-C611-3B10CFDF4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E2C036F-99AC-7759-671C-FEFB6C653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52412D-DC3B-9F17-FAA9-92B986B20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4F7B-E6E2-4365-885F-CC31E6290D72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011BAC-D9D4-7082-FBAC-42B4A2BA6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7F416F-09F8-7E0F-536A-7DF3BF966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E00C1-1608-4287-A2D2-E4CB677EF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234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6ED066-54AE-731A-FC26-CC3BC15F1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201D1D-A91F-FC8E-94B5-68C5A5181A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050A63C-1231-7877-D9BB-DA2F6AE7E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F08EA5E-9BC4-C266-2990-DF35EDE25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4F7B-E6E2-4365-885F-CC31E6290D72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1908843-F7D5-D18F-61D5-1D4DCB7AB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4DD40EA-47BC-98A5-23F4-5D0BD17C5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E00C1-1608-4287-A2D2-E4CB677EF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609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FE3670-71B3-203B-14FA-4FD915147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B4205A-DA14-C8C3-7C59-6FEBE51E1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B3895CB-5B6A-1940-BE2F-53B6FF120A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91CDBD7-464A-F504-F287-ACDCB3EB67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95609D3-E0C7-797D-D355-E5B88463F3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0F26137-EE41-41F1-1E91-D98D7CC3A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4F7B-E6E2-4365-885F-CC31E6290D72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30100D4-2FAA-5B52-0319-C6A6931CF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B799F71-9A77-99C2-6EAA-D232ABAF5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E00C1-1608-4287-A2D2-E4CB677EF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293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3C356A-8D4E-4147-FE54-62198CD69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E2904D9-C891-30C3-6904-9A3BA076A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4F7B-E6E2-4365-885F-CC31E6290D72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57C37F6-89CB-4E7B-FFED-C77880693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DB8A44C-6534-56D7-3F00-41A688908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E00C1-1608-4287-A2D2-E4CB677EF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685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E7A7F0A-9195-4FF9-81F5-0F382DEDD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4F7B-E6E2-4365-885F-CC31E6290D72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27034BC-29CC-6458-0C9C-718B8657C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0B7F3D8-AEA1-F71D-D444-CB31A4092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E00C1-1608-4287-A2D2-E4CB677EF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103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F55126-C4C0-AE9D-9140-652512E96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FFF6D0-ADFD-E8F1-207E-123A25F67B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FA96AB2-27A8-BE4F-9513-3C81E46F77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7BFBC29-14B8-FE30-FBA8-F46031F87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4F7B-E6E2-4365-885F-CC31E6290D72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756F5CC-09A1-6748-8820-79898D157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39F082A-6F71-0C12-97DD-BC06F5244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E00C1-1608-4287-A2D2-E4CB677EF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888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388E41-A608-4580-BA32-05DBA69E6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3544D96-965C-21ED-3165-6D6FAA9CAB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969E685-6632-6411-8257-1439CBDF18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6FB79CC-F929-620C-071D-9CDDC6E6B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4F7B-E6E2-4365-885F-CC31E6290D72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694F378-5E41-694B-B840-8997E3930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D2AD821-6550-8075-360B-22AF93B44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E00C1-1608-4287-A2D2-E4CB677EF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908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0077BC-0BD7-40AF-23B3-19828F026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5E146DE-72F3-7191-4A11-C99944955C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DA692D-C3C3-5AFF-10A8-BED0F22FA5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B4F7B-E6E2-4365-885F-CC31E6290D72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42D93C-08A3-F7C9-526A-FCC3B84E9D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FF9E67-296E-6DA6-245A-3867DB95A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E00C1-1608-4287-A2D2-E4CB677EF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258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57C2EB-8617-71AC-1D97-8DB0D227DA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5DA4EDB-4A95-039C-F014-CFB0993118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66261" y="18279"/>
            <a:ext cx="12617705" cy="9252955"/>
          </a:xfrm>
          <a:blipFill>
            <a:blip r:embed="rId2"/>
            <a:tile tx="0" ty="0" sx="100000" sy="100000" flip="none" algn="tl"/>
          </a:blip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endParaRPr lang="ru-RU" sz="3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32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двигательной деятельности детей дошкольного возраста в ДОУ посредством подвижных игр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D0EBA58-6C24-3561-5384-67C5E0E646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500" y="2048192"/>
            <a:ext cx="9501769" cy="42219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53923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93F1BD-0BC2-10E9-3075-5A3594550D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213437"/>
            <a:ext cx="12192000" cy="7071437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80FDC8FC-7C0D-425D-BC53-B2F58259EC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416" y="-391886"/>
            <a:ext cx="10319657" cy="724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20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A70D2A-6139-06FB-0E7C-65C518EE7C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7015655"/>
          </a:xfrm>
          <a:blipFill>
            <a:blip r:embed="rId2"/>
            <a:tile tx="0" ty="0" sx="100000" sy="100000" flip="none" algn="tl"/>
          </a:blip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algn="l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79C79E6-A655-1A6B-C664-D255268064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0"/>
            <a:ext cx="9144000" cy="1450428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личного вклада педагога в развитие образования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1D1F2DED-C982-A322-FDB0-DF4F4FDD4103}"/>
              </a:ext>
            </a:extLst>
          </p:cNvPr>
          <p:cNvSpPr/>
          <p:nvPr/>
        </p:nvSpPr>
        <p:spPr>
          <a:xfrm>
            <a:off x="0" y="1774827"/>
            <a:ext cx="5887345" cy="43905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ru-RU" sz="2000" dirty="0"/>
              <a:t>Неблагоприятная экологическая обстановка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ru-RU" sz="2000" dirty="0"/>
              <a:t>Неустойчивые социальные условия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ru-RU" sz="2000" dirty="0"/>
              <a:t>Малоподвижный образ детей</a:t>
            </a:r>
          </a:p>
          <a:p>
            <a:pPr algn="ctr"/>
            <a:endParaRPr lang="ru-RU" sz="2000" dirty="0"/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id="{55F7BEE4-A4E3-CC6C-898C-8CBECA86840A}"/>
              </a:ext>
            </a:extLst>
          </p:cNvPr>
          <p:cNvSpPr/>
          <p:nvPr/>
        </p:nvSpPr>
        <p:spPr>
          <a:xfrm rot="1790060">
            <a:off x="1508968" y="781639"/>
            <a:ext cx="755571" cy="8796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B19D1FD4-BC4D-DE48-5A7E-B2EFE2544059}"/>
              </a:ext>
            </a:extLst>
          </p:cNvPr>
          <p:cNvSpPr/>
          <p:nvPr/>
        </p:nvSpPr>
        <p:spPr>
          <a:xfrm>
            <a:off x="6565369" y="1604864"/>
            <a:ext cx="4948607" cy="45604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ighlight>
                  <a:srgbClr val="00FF00"/>
                </a:highlight>
              </a:rPr>
              <a:t>Тенденции</a:t>
            </a:r>
          </a:p>
          <a:p>
            <a:pPr algn="ctr"/>
            <a:r>
              <a:rPr lang="ru-RU" dirty="0"/>
              <a:t>В соответствии с ФГОС дошкольного образования задачи образовательной области «Физическое развитие» включают: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/>
              <a:t>Приобретение опыта в двигательной деятельности детей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/>
              <a:t>Формирование начальных представлений о некоторых видах спорта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/>
              <a:t>Овладение подвижными играми с правилами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/>
              <a:t>Становление целенаправленности и саморегуляции в двигательной сфере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/>
              <a:t>Становление ценностей ЗОЖ</a:t>
            </a:r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7D274729-ED1D-ED33-4379-A4F2F091C68B}"/>
              </a:ext>
            </a:extLst>
          </p:cNvPr>
          <p:cNvSpPr/>
          <p:nvPr/>
        </p:nvSpPr>
        <p:spPr>
          <a:xfrm rot="19672777">
            <a:off x="10207690" y="692638"/>
            <a:ext cx="528735" cy="7577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364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F1EA7444-15F5-B003-508E-2674EF2959A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одзаголовок 6">
            <a:extLst>
              <a:ext uri="{FF2B5EF4-FFF2-40B4-BE49-F238E27FC236}">
                <a16:creationId xmlns:a16="http://schemas.microsoft.com/office/drawing/2014/main" id="{2D64190E-19E9-8EDE-26F8-81443932DD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2CD66D-53F0-3238-2B04-DD1B6F10EE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256" y="0"/>
            <a:ext cx="12038149" cy="6857999"/>
          </a:xfrm>
          <a:blipFill>
            <a:blip r:embed="rId2"/>
            <a:tile tx="0" ty="0" sx="100000" sy="100000" flip="none" algn="tl"/>
          </a:blip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Теоретическое обоснование личного вклада педагога</a:t>
            </a: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развитие образования</a:t>
            </a: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A131075-B593-CB8D-A598-8E880F97F2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267" y="877079"/>
            <a:ext cx="2129465" cy="2015411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DADC000-0CC1-B461-D03B-715BEA5D4E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8237" y="1165762"/>
            <a:ext cx="2628302" cy="2425957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50F4B9D9-BFA6-B047-4041-B95F6E115356}"/>
              </a:ext>
            </a:extLst>
          </p:cNvPr>
          <p:cNvSpPr/>
          <p:nvPr/>
        </p:nvSpPr>
        <p:spPr>
          <a:xfrm>
            <a:off x="120595" y="2892491"/>
            <a:ext cx="3532870" cy="39655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Сухомлинский Василий Александрович, считал, что </a:t>
            </a:r>
          </a:p>
          <a:p>
            <a:pPr algn="just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«Игра – это огромное светлое нежное, 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через которое в духовный мир ребенка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вливается живительный поток представлений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понятий об окружающем мире. 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Игра – это искра, зажигающая огонек 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пытливости и любознательности».</a:t>
            </a:r>
            <a:endParaRPr lang="ru-RU" dirty="0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4E55F041-18D2-EF92-863F-0F36FBC67956}"/>
              </a:ext>
            </a:extLst>
          </p:cNvPr>
          <p:cNvSpPr/>
          <p:nvPr/>
        </p:nvSpPr>
        <p:spPr>
          <a:xfrm>
            <a:off x="4516017" y="3788229"/>
            <a:ext cx="3359020" cy="30697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Лесгафт Пётр Францевич, считал, что подвижные игры имеют большое образовательное и воспитательное значения, что они представляют собой более сложное действие, чем отдельные гимнастические упражнения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F947564-E5B7-DD57-EABF-E862603CE3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54469" y="746449"/>
            <a:ext cx="2628302" cy="2855589"/>
          </a:xfrm>
          <a:prstGeom prst="rect">
            <a:avLst/>
          </a:prstGeom>
        </p:spPr>
      </p:pic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54D1AA32-7ED2-481A-47E9-59812A599A67}"/>
              </a:ext>
            </a:extLst>
          </p:cNvPr>
          <p:cNvSpPr/>
          <p:nvPr/>
        </p:nvSpPr>
        <p:spPr>
          <a:xfrm>
            <a:off x="8490859" y="3612357"/>
            <a:ext cx="3359020" cy="32456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мнению Макаренко Антона Семёновича, игры- это средство подготовки ребёнка к жизни, переходная ступень к трудовой деятельности. В  играх у детей воспитывается активность, инициатива, чувство коллективизма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45077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D52471-6769-CDF8-DD88-551BC670E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0859" y="0"/>
            <a:ext cx="12252859" cy="6858000"/>
          </a:xfrm>
          <a:blipFill>
            <a:blip r:embed="rId3"/>
            <a:tile tx="0" ty="0" sx="100000" sy="100000" flip="none" algn="tl"/>
          </a:blip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marL="441325">
              <a:lnSpc>
                <a:spcPct val="100000"/>
              </a:lnSpc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педагогической деятельности</a:t>
            </a:r>
            <a:b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физического развития детей и удовлетворения их двигательной активности через подвижные игры</a:t>
            </a:r>
            <a:b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b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развитию основных движений у детей дошкольного возраста;</a:t>
            </a:r>
            <a:b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Стимулировать интерес к подвижным играм и стремление участвовать в них;</a:t>
            </a:r>
            <a:b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представление детей о ЗОЖ;</a:t>
            </a:r>
            <a:b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у детей интерес к физкультуре и спорту.</a:t>
            </a:r>
            <a:b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175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EEB310-201B-C501-D873-3A75351EF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"/>
            <a:ext cx="12192000" cy="6858000"/>
          </a:xfrm>
          <a:blipFill>
            <a:blip r:embed="rId2"/>
            <a:tile tx="0" ty="0" sx="100000" sy="100000" flip="none" algn="tl"/>
          </a:blip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 аспект личного вклада педагога в развитие образования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D8F65BA9-F2DD-FA01-84E9-70D57211FEF5}"/>
              </a:ext>
            </a:extLst>
          </p:cNvPr>
          <p:cNvSpPr/>
          <p:nvPr/>
        </p:nvSpPr>
        <p:spPr>
          <a:xfrm>
            <a:off x="373224" y="1866123"/>
            <a:ext cx="11252719" cy="13436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развивающей предметно- пространственной среды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C725D4D1-25F8-5660-D08C-9816370316B1}"/>
              </a:ext>
            </a:extLst>
          </p:cNvPr>
          <p:cNvSpPr/>
          <p:nvPr/>
        </p:nvSpPr>
        <p:spPr>
          <a:xfrm>
            <a:off x="373224" y="3429000"/>
            <a:ext cx="11252719" cy="1646847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различных подвижных игр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F01272F4-71A1-5D18-3DB1-7F5ADAF25AF5}"/>
              </a:ext>
            </a:extLst>
          </p:cNvPr>
          <p:cNvSpPr/>
          <p:nvPr/>
        </p:nvSpPr>
        <p:spPr>
          <a:xfrm>
            <a:off x="373224" y="5295116"/>
            <a:ext cx="11252719" cy="142757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Партнёрские взаимодействия с семьёй</a:t>
            </a:r>
          </a:p>
        </p:txBody>
      </p:sp>
    </p:spTree>
    <p:extLst>
      <p:ext uri="{BB962C8B-B14F-4D97-AF65-F5344CB8AC3E}">
        <p14:creationId xmlns:p14="http://schemas.microsoft.com/office/powerpoint/2010/main" val="2021802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200FF9-C50D-401A-0954-1A4DD7EAD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499"/>
            <a:ext cx="12192000" cy="6861499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 аспект личного вклада педагога в развитие образования</a:t>
            </a:r>
            <a:b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0B76065E-2ED8-687D-B12C-6B4CA8288FFE}"/>
              </a:ext>
            </a:extLst>
          </p:cNvPr>
          <p:cNvSpPr/>
          <p:nvPr/>
        </p:nvSpPr>
        <p:spPr>
          <a:xfrm>
            <a:off x="394583" y="3055774"/>
            <a:ext cx="3177006" cy="3382347"/>
          </a:xfrm>
          <a:prstGeom prst="ellipse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highlight>
                  <a:srgbClr val="0000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Методы</a:t>
            </a:r>
          </a:p>
          <a:p>
            <a:pPr algn="ctr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Словесные,</a:t>
            </a:r>
          </a:p>
          <a:p>
            <a:pPr algn="ctr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</a:t>
            </a:r>
          </a:p>
          <a:p>
            <a:pPr algn="ctr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Наглядные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формирования сознания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30D51088-FAED-98F1-3C7D-12A77049D512}"/>
              </a:ext>
            </a:extLst>
          </p:cNvPr>
          <p:cNvSpPr/>
          <p:nvPr/>
        </p:nvSpPr>
        <p:spPr>
          <a:xfrm>
            <a:off x="4286399" y="3247052"/>
            <a:ext cx="3676261" cy="31910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highlight>
                  <a:srgbClr val="0000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Приёмы</a:t>
            </a:r>
          </a:p>
          <a:p>
            <a:pPr algn="ctr"/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Прямые, косвенные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93282365-BBC6-9A8A-5100-E488430FF56F}"/>
              </a:ext>
            </a:extLst>
          </p:cNvPr>
          <p:cNvSpPr/>
          <p:nvPr/>
        </p:nvSpPr>
        <p:spPr>
          <a:xfrm>
            <a:off x="8677470" y="3209731"/>
            <a:ext cx="3247052" cy="3041779"/>
          </a:xfrm>
          <a:prstGeom prst="ellipse">
            <a:avLst/>
          </a:prstGeom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FFFF00"/>
                </a:solidFill>
                <a:highlight>
                  <a:srgbClr val="008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Формы</a:t>
            </a:r>
          </a:p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взрослого и ребенка, самостоятельная деятельность, групповые, индивидуальные.</a:t>
            </a:r>
          </a:p>
        </p:txBody>
      </p:sp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8170500B-E391-6BA1-7D47-792FF9C558B6}"/>
              </a:ext>
            </a:extLst>
          </p:cNvPr>
          <p:cNvSpPr/>
          <p:nvPr/>
        </p:nvSpPr>
        <p:spPr>
          <a:xfrm rot="3597651">
            <a:off x="99979" y="3172466"/>
            <a:ext cx="617917" cy="5038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9E66D1E5-E5C8-169A-4CE7-F4C9581D8B5A}"/>
              </a:ext>
            </a:extLst>
          </p:cNvPr>
          <p:cNvSpPr/>
          <p:nvPr/>
        </p:nvSpPr>
        <p:spPr>
          <a:xfrm rot="3473692">
            <a:off x="3660133" y="3214690"/>
            <a:ext cx="802025" cy="5709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: вправо 8">
            <a:extLst>
              <a:ext uri="{FF2B5EF4-FFF2-40B4-BE49-F238E27FC236}">
                <a16:creationId xmlns:a16="http://schemas.microsoft.com/office/drawing/2014/main" id="{4E57562F-3268-BB29-7CE8-C8DE5C01F232}"/>
              </a:ext>
            </a:extLst>
          </p:cNvPr>
          <p:cNvSpPr/>
          <p:nvPr/>
        </p:nvSpPr>
        <p:spPr>
          <a:xfrm rot="4689873">
            <a:off x="10564018" y="2628033"/>
            <a:ext cx="547023" cy="653361"/>
          </a:xfrm>
          <a:prstGeom prst="rightArrow">
            <a:avLst>
              <a:gd name="adj1" fmla="val 25299"/>
              <a:gd name="adj2" fmla="val 409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988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6BB171-24FA-ED65-7148-EEF45F4E2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616513"/>
          </a:xfrm>
          <a:blipFill>
            <a:blip r:embed="rId2"/>
            <a:tile tx="0" ty="0" sx="100000" sy="100000" flip="none" algn="tl"/>
          </a:blipFill>
          <a:ln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 аспект личного вклада педагога в развитие образования</a:t>
            </a:r>
            <a:b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возраст- (4-5 лет)</a:t>
            </a:r>
            <a:b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Цель- закрепление интереса к подвижным играм, развитие двигательной активности за счёт усложнения содержания и правил подвижных игр.</a:t>
            </a:r>
            <a:b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возраст- (6-7 лет)</a:t>
            </a:r>
            <a:br>
              <a:rPr lang="ru-RU" sz="31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Цель- формирование устойчивого интереса к подвижным играм, дальнейшее совершенствование основных движений, развитие умения самостоятельно организовать подвижную игру</a:t>
            </a:r>
            <a:r>
              <a:rPr lang="ru-RU" sz="31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177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126440-3C74-220B-8F5D-EFDAA19C4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9331" y="-49450"/>
            <a:ext cx="12192000" cy="690745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подвижных игр</a:t>
            </a: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5624401-15D0-2470-31B2-25B0019D7502}"/>
              </a:ext>
            </a:extLst>
          </p:cNvPr>
          <p:cNvSpPr/>
          <p:nvPr/>
        </p:nvSpPr>
        <p:spPr>
          <a:xfrm>
            <a:off x="522514" y="1362269"/>
            <a:ext cx="4889241" cy="10636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правилами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B24D26E-3E6F-D3CA-54B0-85C4AF4532C2}"/>
              </a:ext>
            </a:extLst>
          </p:cNvPr>
          <p:cNvSpPr/>
          <p:nvPr/>
        </p:nvSpPr>
        <p:spPr>
          <a:xfrm>
            <a:off x="6923314" y="1362269"/>
            <a:ext cx="4441372" cy="10636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элементами спортивных игр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897F006-518B-458D-04DE-C2C3186F9316}"/>
              </a:ext>
            </a:extLst>
          </p:cNvPr>
          <p:cNvSpPr/>
          <p:nvPr/>
        </p:nvSpPr>
        <p:spPr>
          <a:xfrm>
            <a:off x="354563" y="2948473"/>
            <a:ext cx="2388637" cy="8397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сюжетные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B7EE332-19B3-7852-1B21-019E92114CED}"/>
              </a:ext>
            </a:extLst>
          </p:cNvPr>
          <p:cNvSpPr/>
          <p:nvPr/>
        </p:nvSpPr>
        <p:spPr>
          <a:xfrm>
            <a:off x="3433665" y="2957804"/>
            <a:ext cx="2671666" cy="8397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бессюжетные</a:t>
            </a:r>
          </a:p>
        </p:txBody>
      </p:sp>
      <p:sp>
        <p:nvSpPr>
          <p:cNvPr id="13" name="Стрелка: вниз 12">
            <a:extLst>
              <a:ext uri="{FF2B5EF4-FFF2-40B4-BE49-F238E27FC236}">
                <a16:creationId xmlns:a16="http://schemas.microsoft.com/office/drawing/2014/main" id="{528A83D6-DEC3-1F24-900B-99980B40B233}"/>
              </a:ext>
            </a:extLst>
          </p:cNvPr>
          <p:cNvSpPr/>
          <p:nvPr/>
        </p:nvSpPr>
        <p:spPr>
          <a:xfrm>
            <a:off x="1772816" y="690465"/>
            <a:ext cx="541176" cy="503853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13E3257B-ED32-CD57-E8C5-57EC51037569}"/>
              </a:ext>
            </a:extLst>
          </p:cNvPr>
          <p:cNvSpPr/>
          <p:nvPr/>
        </p:nvSpPr>
        <p:spPr>
          <a:xfrm>
            <a:off x="9890449" y="690465"/>
            <a:ext cx="541176" cy="503853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: вправо 18">
            <a:extLst>
              <a:ext uri="{FF2B5EF4-FFF2-40B4-BE49-F238E27FC236}">
                <a16:creationId xmlns:a16="http://schemas.microsoft.com/office/drawing/2014/main" id="{9D1ED2D1-5DFB-73CE-BA61-C062E5503FE0}"/>
              </a:ext>
            </a:extLst>
          </p:cNvPr>
          <p:cNvSpPr/>
          <p:nvPr/>
        </p:nvSpPr>
        <p:spPr>
          <a:xfrm rot="5400000">
            <a:off x="1772816" y="2425959"/>
            <a:ext cx="541176" cy="522514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: вправо 19">
            <a:extLst>
              <a:ext uri="{FF2B5EF4-FFF2-40B4-BE49-F238E27FC236}">
                <a16:creationId xmlns:a16="http://schemas.microsoft.com/office/drawing/2014/main" id="{FA8128AF-0784-7331-8DED-1B05E71FC540}"/>
              </a:ext>
            </a:extLst>
          </p:cNvPr>
          <p:cNvSpPr/>
          <p:nvPr/>
        </p:nvSpPr>
        <p:spPr>
          <a:xfrm rot="4612166">
            <a:off x="4594065" y="2484747"/>
            <a:ext cx="551157" cy="484632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9A8A624D-1D52-4745-0ADB-FD2B15D43AF7}"/>
              </a:ext>
            </a:extLst>
          </p:cNvPr>
          <p:cNvSpPr/>
          <p:nvPr/>
        </p:nvSpPr>
        <p:spPr>
          <a:xfrm>
            <a:off x="298580" y="4173580"/>
            <a:ext cx="2388636" cy="25006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Дочки-матери</a:t>
            </a:r>
          </a:p>
          <a:p>
            <a:pPr algn="ctr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Ресторан</a:t>
            </a:r>
          </a:p>
          <a:p>
            <a:pPr algn="ctr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Салон красоты</a:t>
            </a:r>
          </a:p>
          <a:p>
            <a:pPr algn="ctr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Магазин</a:t>
            </a:r>
          </a:p>
          <a:p>
            <a:pPr algn="ctr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Стройка</a:t>
            </a:r>
          </a:p>
          <a:p>
            <a:pPr algn="ctr"/>
            <a:endParaRPr lang="ru-RU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8F27C99E-8466-C759-F763-A3B51B38EAC2}"/>
              </a:ext>
            </a:extLst>
          </p:cNvPr>
          <p:cNvSpPr/>
          <p:nvPr/>
        </p:nvSpPr>
        <p:spPr>
          <a:xfrm>
            <a:off x="3633956" y="4357397"/>
            <a:ext cx="2556588" cy="25006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предметами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элементами соревнований, эстафеты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Типа </a:t>
            </a:r>
            <a:r>
              <a:rPr lang="ru-RU" sz="26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ловишек</a:t>
            </a:r>
            <a:endParaRPr lang="ru-RU" sz="26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C814077F-AEB2-0E3D-8A79-526C421CA6DC}"/>
              </a:ext>
            </a:extLst>
          </p:cNvPr>
          <p:cNvSpPr/>
          <p:nvPr/>
        </p:nvSpPr>
        <p:spPr>
          <a:xfrm>
            <a:off x="6996087" y="3135086"/>
            <a:ext cx="4441372" cy="326571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Футбол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Городки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Бадминтон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Волейбол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Хоккей с мячом</a:t>
            </a:r>
          </a:p>
          <a:p>
            <a:pPr algn="ctr"/>
            <a:endParaRPr lang="ru-RU" dirty="0"/>
          </a:p>
        </p:txBody>
      </p:sp>
      <p:sp>
        <p:nvSpPr>
          <p:cNvPr id="25" name="Стрелка: вниз 24">
            <a:extLst>
              <a:ext uri="{FF2B5EF4-FFF2-40B4-BE49-F238E27FC236}">
                <a16:creationId xmlns:a16="http://schemas.microsoft.com/office/drawing/2014/main" id="{3B1D322A-29B0-5BCF-86E1-5FF87EA610BA}"/>
              </a:ext>
            </a:extLst>
          </p:cNvPr>
          <p:cNvSpPr/>
          <p:nvPr/>
        </p:nvSpPr>
        <p:spPr>
          <a:xfrm>
            <a:off x="1548881" y="3788228"/>
            <a:ext cx="522514" cy="44787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4FC13CF3-1E0D-001B-D656-F12458E6550D}"/>
              </a:ext>
            </a:extLst>
          </p:cNvPr>
          <p:cNvSpPr/>
          <p:nvPr/>
        </p:nvSpPr>
        <p:spPr>
          <a:xfrm>
            <a:off x="4366727" y="3788228"/>
            <a:ext cx="522514" cy="44787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: вниз 26">
            <a:extLst>
              <a:ext uri="{FF2B5EF4-FFF2-40B4-BE49-F238E27FC236}">
                <a16:creationId xmlns:a16="http://schemas.microsoft.com/office/drawing/2014/main" id="{7C5E6462-3B73-CBF9-83E1-FFF75CC4D6CD}"/>
              </a:ext>
            </a:extLst>
          </p:cNvPr>
          <p:cNvSpPr/>
          <p:nvPr/>
        </p:nvSpPr>
        <p:spPr>
          <a:xfrm>
            <a:off x="9034826" y="2531120"/>
            <a:ext cx="363894" cy="391886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281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F60AEA-97D6-74B6-70CF-8FBB02D08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  <a:blipFill>
            <a:blip r:embed="rId2"/>
            <a:tile tx="0" ty="0" sx="100000" sy="100000" flip="none" algn="tl"/>
          </a:blipFill>
          <a:ln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pPr marL="354013" lvl="0">
              <a:lnSpc>
                <a:spcPct val="115000"/>
              </a:lnSpc>
            </a:pPr>
            <a:r>
              <a:rPr lang="ru-RU" sz="6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Ожидаемые результаты у детей</a:t>
            </a:r>
            <a:br>
              <a:rPr lang="ru-RU" sz="6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6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Снижение уровня заболеваемости.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Улучшение эмоционального, психического и физического состояния детей.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-Развитие интереса к подвижным играм и спортивным упражнениям.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b="1" kern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Сформированы умения самостоятельно организовывать подвижные игры и использовать их в свободной деятельности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5205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1778</TotalTime>
  <Words>506</Words>
  <Application>Microsoft Office PowerPoint</Application>
  <PresentationFormat>Широкоэкранный</PresentationFormat>
  <Paragraphs>57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Теоретическое обоснование личного вклада педагога  в развитие образования             </vt:lpstr>
      <vt:lpstr>Цели и задачи педагогической деятельности  Цель: создание условий для физического развития детей и удовлетворения их двигательной активности через подвижные игры Задачи: - Способствовать развитию основных движений у детей дошкольного возраста; - Стимулировать интерес к подвижным играм и стремление участвовать в них; - Формировать представление детей о ЗОЖ; - Воспитывать у детей интерес к физкультуре и спорту. </vt:lpstr>
      <vt:lpstr>Деятельностный аспект личного вклада педагога в развитие образования         </vt:lpstr>
      <vt:lpstr>Деятельностный аспект личного вклада педагога в развитие образования   </vt:lpstr>
      <vt:lpstr>Деятельностный аспект личного вклада педагога в развитие образования возраст- (4-5 лет) Цель- закрепление интереса к подвижным играм, развитие двигательной активности за счёт усложнения содержания и правил подвижных игр.  возраст- (6-7 лет) Цель- формирование устойчивого интереса к подвижным играм, дальнейшее совершенствование основных движений, развитие умения самостоятельно организовать подвижную игру.    </vt:lpstr>
      <vt:lpstr>Классификация подвижных игр             </vt:lpstr>
      <vt:lpstr>     Ожидаемые результаты у детей  Снижение уровня заболеваемости. -Улучшение эмоционального, психического и физического состояния детей. -Развитие интереса к подвижным играм и спортивным упражнениям. -Сформированы умения самостоятельно организовывать подвижные игры и использовать их в свободной деятельности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</dc:creator>
  <cp:lastModifiedBy>И</cp:lastModifiedBy>
  <cp:revision>20</cp:revision>
  <dcterms:created xsi:type="dcterms:W3CDTF">2022-10-16T12:57:16Z</dcterms:created>
  <dcterms:modified xsi:type="dcterms:W3CDTF">2023-04-10T18:09:57Z</dcterms:modified>
</cp:coreProperties>
</file>