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8" r:id="rId3"/>
    <p:sldId id="259" r:id="rId4"/>
    <p:sldId id="260" r:id="rId5"/>
    <p:sldId id="266" r:id="rId6"/>
    <p:sldId id="264" r:id="rId7"/>
    <p:sldId id="262" r:id="rId8"/>
    <p:sldId id="267" r:id="rId9"/>
    <p:sldId id="268" r:id="rId10"/>
    <p:sldId id="265" r:id="rId11"/>
    <p:sldId id="263" r:id="rId12"/>
    <p:sldId id="269" r:id="rId13"/>
    <p:sldId id="270" r:id="rId14"/>
    <p:sldId id="271" r:id="rId15"/>
    <p:sldId id="257" r:id="rId16"/>
    <p:sldId id="272" r:id="rId17"/>
    <p:sldId id="273" r:id="rId18"/>
    <p:sldId id="274" r:id="rId19"/>
    <p:sldId id="275" r:id="rId20"/>
  </p:sldIdLst>
  <p:sldSz cx="12192000" cy="6858000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92" autoAdjust="0"/>
    <p:restoredTop sz="94660"/>
  </p:normalViewPr>
  <p:slideViewPr>
    <p:cSldViewPr snapToGrid="0">
      <p:cViewPr varScale="1">
        <p:scale>
          <a:sx n="80" d="100"/>
          <a:sy n="80" d="100"/>
        </p:scale>
        <p:origin x="-84" y="-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AA0203-12CF-4122-8E01-44B2313E2A4C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1208A-56C8-4777-A6FA-812EAF0BC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6551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A423-E637-4200-A248-A5DA8E29790C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0F0AB-E7A4-471C-B2A2-6C5ED6773B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043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A423-E637-4200-A248-A5DA8E29790C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0F0AB-E7A4-471C-B2A2-6C5ED6773B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5678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A423-E637-4200-A248-A5DA8E29790C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0F0AB-E7A4-471C-B2A2-6C5ED6773B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863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A423-E637-4200-A248-A5DA8E29790C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0F0AB-E7A4-471C-B2A2-6C5ED6773B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058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A423-E637-4200-A248-A5DA8E29790C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0F0AB-E7A4-471C-B2A2-6C5ED6773B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0774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A423-E637-4200-A248-A5DA8E29790C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0F0AB-E7A4-471C-B2A2-6C5ED6773B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2047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A423-E637-4200-A248-A5DA8E29790C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0F0AB-E7A4-471C-B2A2-6C5ED6773B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3261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A423-E637-4200-A248-A5DA8E29790C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0F0AB-E7A4-471C-B2A2-6C5ED6773B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217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A423-E637-4200-A248-A5DA8E29790C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0F0AB-E7A4-471C-B2A2-6C5ED6773B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6142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A423-E637-4200-A248-A5DA8E29790C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0F0AB-E7A4-471C-B2A2-6C5ED6773B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5680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A423-E637-4200-A248-A5DA8E29790C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0F0AB-E7A4-471C-B2A2-6C5ED6773B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440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3A423-E637-4200-A248-A5DA8E29790C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0F0AB-E7A4-471C-B2A2-6C5ED6773B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2859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png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731" y="330955"/>
            <a:ext cx="9144000" cy="2387600"/>
          </a:xfrm>
        </p:spPr>
        <p:txBody>
          <a:bodyPr/>
          <a:lstStyle/>
          <a:p>
            <a:r>
              <a:rPr lang="ru-RU" dirty="0" smtClean="0"/>
              <a:t>Добрый день!</a:t>
            </a:r>
            <a:endParaRPr lang="ru-RU" dirty="0"/>
          </a:p>
        </p:txBody>
      </p:sp>
      <p:pic>
        <p:nvPicPr>
          <p:cNvPr id="5" name="Рисунок 4"/>
          <p:cNvPicPr preferRelativeResize="0"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05468" y="3288139"/>
            <a:ext cx="5705360" cy="3209265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5773" y="2906003"/>
            <a:ext cx="7010400" cy="601472"/>
          </a:xfrm>
        </p:spPr>
        <p:txBody>
          <a:bodyPr/>
          <a:lstStyle/>
          <a:p>
            <a:r>
              <a:rPr lang="ru-RU" dirty="0" smtClean="0"/>
              <a:t>Вперед к новым знаниям!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715287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5696188" y="1422400"/>
                <a:ext cx="5924312" cy="844550"/>
              </a:xfrm>
            </p:spPr>
            <p:txBody>
              <a:bodyPr>
                <a:normAutofit fontScale="90000"/>
              </a:bodyPr>
              <a:lstStyle/>
              <a:p>
                <a:pPr lvl="0"/>
                <a:r>
                  <a:rPr lang="ru-RU" dirty="0" smtClean="0"/>
                  <a:t>Чему </a:t>
                </a:r>
                <a:r>
                  <a:rPr lang="ru-RU" dirty="0"/>
                  <a:t>равен квадратный корень </a:t>
                </a:r>
                <a:r>
                  <a:rPr lang="ru-RU" dirty="0" smtClean="0"/>
                  <a:t/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а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ru-RU" dirty="0" smtClean="0"/>
                  <a:t> ?</a:t>
                </a:r>
                <a:endParaRPr lang="ru-RU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696188" y="1422400"/>
                <a:ext cx="5924312" cy="844550"/>
              </a:xfrm>
              <a:blipFill>
                <a:blip r:embed="rId2"/>
                <a:stretch>
                  <a:fillRect l="-3601" t="-44604" b="-553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6562" y="1844675"/>
            <a:ext cx="436292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9032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625" y="1422400"/>
            <a:ext cx="5581650" cy="42005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5696188" y="1422400"/>
                <a:ext cx="5924312" cy="844550"/>
              </a:xfrm>
            </p:spPr>
            <p:txBody>
              <a:bodyPr>
                <a:normAutofit fontScale="90000"/>
              </a:bodyPr>
              <a:lstStyle/>
              <a:p>
                <a:pPr lvl="0"/>
                <a:r>
                  <a:rPr lang="ru-RU" dirty="0" smtClean="0"/>
                  <a:t>Чему </a:t>
                </a:r>
                <a:r>
                  <a:rPr lang="ru-RU" dirty="0"/>
                  <a:t>равен квадратный корень </a:t>
                </a:r>
                <a:r>
                  <a:rPr lang="ru-RU" dirty="0" smtClean="0"/>
                  <a:t/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а</m:t>
                            </m:r>
                          </m:e>
                          <m:sup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ru-RU" dirty="0" smtClean="0"/>
                  <a:t> ?</a:t>
                </a:r>
                <a:endParaRPr lang="ru-RU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696188" y="1422400"/>
                <a:ext cx="5924312" cy="844550"/>
              </a:xfrm>
              <a:blipFill>
                <a:blip r:embed="rId3"/>
                <a:stretch>
                  <a:fillRect l="-3601" t="-44604" b="-553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819775" y="2828925"/>
            <a:ext cx="60483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| 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en-US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8342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80745" y="1644650"/>
            <a:ext cx="5839360" cy="43513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714876" y="784225"/>
                <a:ext cx="7086600" cy="2025650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/>
                  <a:t>Чему </a:t>
                </a:r>
                <a:r>
                  <a:rPr lang="ru-RU" dirty="0"/>
                  <a:t>равен квадратный корень </a:t>
                </a:r>
                <a:r>
                  <a:rPr lang="ru-RU" dirty="0" smtClean="0"/>
                  <a:t/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≥0,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 smtClean="0"/>
                  <a:t>0 </a:t>
                </a:r>
                <a:r>
                  <a:rPr lang="ru-RU" dirty="0" smtClean="0"/>
                  <a:t>?</a:t>
                </a:r>
                <a:endParaRPr lang="ru-RU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714876" y="784225"/>
                <a:ext cx="7086600" cy="2025650"/>
              </a:xfrm>
              <a:blipFill>
                <a:blip r:embed="rId3"/>
                <a:stretch>
                  <a:fillRect l="-3439" r="-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150611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619" y="2092325"/>
            <a:ext cx="4904656" cy="43513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752975" y="1422400"/>
                <a:ext cx="6867525" cy="2025650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/>
                  <a:t>Чему </a:t>
                </a:r>
                <a:r>
                  <a:rPr lang="ru-RU" dirty="0"/>
                  <a:t>равен квадратный корень </a:t>
                </a:r>
                <a:r>
                  <a:rPr lang="ru-RU" dirty="0" smtClean="0"/>
                  <a:t/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≥0,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 smtClean="0"/>
                  <a:t>0 </a:t>
                </a:r>
                <a:r>
                  <a:rPr lang="ru-RU" dirty="0" smtClean="0"/>
                  <a:t>?</a:t>
                </a:r>
                <a:endParaRPr lang="ru-RU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752975" y="1422400"/>
                <a:ext cx="6867525" cy="2025650"/>
              </a:xfrm>
              <a:blipFill>
                <a:blip r:embed="rId3"/>
                <a:stretch>
                  <a:fillRect l="-3641" r="-32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6134100" y="3448050"/>
                <a:ext cx="5486400" cy="5825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28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rad>
                      <m:r>
                        <a:rPr lang="ru-RU" sz="28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ru-RU" sz="28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</m:rad>
                    </m:oMath>
                  </m:oMathPara>
                </a14:m>
                <a:endParaRPr lang="ru-RU" sz="28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4100" y="3448050"/>
                <a:ext cx="5486400" cy="5825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73612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76325"/>
            <a:ext cx="10515600" cy="5100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</a:t>
            </a: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Квадратный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корень из дроби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61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05150" y="3363625"/>
            <a:ext cx="5638800" cy="320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4700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Интерактивный устный счет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825" cy="435133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93167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33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00250" y="266700"/>
            <a:ext cx="9854023" cy="60923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37727" y="1192595"/>
            <a:ext cx="3676650" cy="313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53336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" y="277416"/>
            <a:ext cx="4062412" cy="62014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050" y="321468"/>
            <a:ext cx="10515600" cy="1325563"/>
          </a:xfrm>
        </p:spPr>
        <p:txBody>
          <a:bodyPr/>
          <a:lstStyle/>
          <a:p>
            <a:r>
              <a:rPr lang="ru-RU" dirty="0" smtClean="0"/>
              <a:t>Задание из ОГЭ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53050" y="1577181"/>
            <a:ext cx="5805488" cy="41405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876252" y="277416"/>
            <a:ext cx="954450" cy="129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02969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2857751"/>
            <a:ext cx="4514850" cy="31287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2024" y="431800"/>
            <a:ext cx="5372100" cy="13255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2024" y="1825625"/>
            <a:ext cx="658177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П.24 прочитать, выучить свойство. 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№363 №365 (2,4)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62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76400" y="1825625"/>
            <a:ext cx="8512593" cy="4351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7950" y="776287"/>
            <a:ext cx="6791325" cy="1325563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 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6405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96188" y="1422400"/>
            <a:ext cx="5924312" cy="84455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/>
              <a:t>Какую большую тему мы изучаем?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562" y="1844675"/>
            <a:ext cx="436292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6489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9575" y="1488578"/>
            <a:ext cx="5581650" cy="42005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96188" y="1422400"/>
            <a:ext cx="5924312" cy="84455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/>
              <a:t>Какую большую тему мы изучаем?</a:t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72150" y="2819400"/>
            <a:ext cx="60483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Квадратные корни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5670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80745" y="1644650"/>
            <a:ext cx="5839360" cy="4351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9725" y="1422400"/>
            <a:ext cx="6200775" cy="2025650"/>
          </a:xfrm>
        </p:spPr>
        <p:txBody>
          <a:bodyPr>
            <a:normAutofit fontScale="90000"/>
          </a:bodyPr>
          <a:lstStyle/>
          <a:p>
            <a:r>
              <a:rPr lang="ru-RU" dirty="0"/>
              <a:t>“Что называется арифметическим квадратным корнем из числа </a:t>
            </a:r>
            <a:r>
              <a:rPr lang="ru-RU" b="1" dirty="0"/>
              <a:t>а?</a:t>
            </a:r>
            <a:r>
              <a:rPr lang="ru-RU" dirty="0"/>
              <a:t>”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8426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069" y="1501775"/>
            <a:ext cx="4904656" cy="4351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9725" y="1422400"/>
            <a:ext cx="6200775" cy="2025650"/>
          </a:xfrm>
        </p:spPr>
        <p:txBody>
          <a:bodyPr>
            <a:normAutofit fontScale="90000"/>
          </a:bodyPr>
          <a:lstStyle/>
          <a:p>
            <a:r>
              <a:rPr lang="ru-RU" dirty="0"/>
              <a:t>“Что называется арифметическим квадратным корнем из числа </a:t>
            </a:r>
            <a:r>
              <a:rPr lang="ru-RU" b="1" dirty="0"/>
              <a:t>а?</a:t>
            </a:r>
            <a:r>
              <a:rPr lang="ru-RU" dirty="0"/>
              <a:t>”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34100" y="3448050"/>
            <a:ext cx="548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Неотрицательное число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квадрат которого равен 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7777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5696188" y="1422400"/>
                <a:ext cx="5924312" cy="844550"/>
              </a:xfrm>
            </p:spPr>
            <p:txBody>
              <a:bodyPr>
                <a:normAutofit fontScale="90000"/>
              </a:bodyPr>
              <a:lstStyle/>
              <a:p>
                <a:pPr lvl="0"/>
                <a:r>
                  <a:rPr lang="ru-RU" dirty="0" smtClean="0"/>
                  <a:t>При каком значении</a:t>
                </a:r>
                <a:r>
                  <a:rPr lang="ru-RU" dirty="0"/>
                  <a:t> </a:t>
                </a:r>
                <a:r>
                  <a:rPr lang="ru-RU" b="1" dirty="0"/>
                  <a:t>а </a:t>
                </a:r>
                <a:r>
                  <a:rPr lang="ru-RU" dirty="0"/>
                  <a:t>имеет смысл выражение 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rad>
                  </m:oMath>
                </a14:m>
                <a:r>
                  <a:rPr lang="ru-RU" dirty="0" smtClean="0"/>
                  <a:t> ?</a:t>
                </a:r>
                <a:endParaRPr lang="ru-RU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696188" y="1422400"/>
                <a:ext cx="5924312" cy="844550"/>
              </a:xfrm>
              <a:blipFill>
                <a:blip r:embed="rId2"/>
                <a:stretch>
                  <a:fillRect l="-3601" t="-72662" b="-848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6562" y="1844675"/>
            <a:ext cx="436292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3388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9575" y="1488578"/>
            <a:ext cx="5581650" cy="42005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5696188" y="1422400"/>
                <a:ext cx="5924312" cy="844550"/>
              </a:xfrm>
            </p:spPr>
            <p:txBody>
              <a:bodyPr>
                <a:normAutofit fontScale="90000"/>
              </a:bodyPr>
              <a:lstStyle/>
              <a:p>
                <a:pPr lvl="0"/>
                <a:r>
                  <a:rPr lang="ru-RU" dirty="0" smtClean="0"/>
                  <a:t>При каком значении</a:t>
                </a:r>
                <a:r>
                  <a:rPr lang="ru-RU" dirty="0"/>
                  <a:t> </a:t>
                </a:r>
                <a:r>
                  <a:rPr lang="ru-RU" b="1" dirty="0"/>
                  <a:t>а </a:t>
                </a:r>
                <a:r>
                  <a:rPr lang="ru-RU" dirty="0"/>
                  <a:t>имеет смысл выражение 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rad>
                  </m:oMath>
                </a14:m>
                <a:r>
                  <a:rPr lang="ru-RU" dirty="0" smtClean="0"/>
                  <a:t> ?</a:t>
                </a:r>
                <a:endParaRPr lang="ru-RU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696188" y="1422400"/>
                <a:ext cx="5924312" cy="844550"/>
              </a:xfrm>
              <a:blipFill>
                <a:blip r:embed="rId3"/>
                <a:stretch>
                  <a:fillRect l="-3601" t="-72662" b="-848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772150" y="2819400"/>
            <a:ext cx="60483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a&gt;0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7746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80745" y="1644650"/>
            <a:ext cx="5839360" cy="4351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9725" y="1422400"/>
            <a:ext cx="6200775" cy="2025650"/>
          </a:xfrm>
        </p:spPr>
        <p:txBody>
          <a:bodyPr>
            <a:normAutofit/>
          </a:bodyPr>
          <a:lstStyle/>
          <a:p>
            <a:r>
              <a:rPr lang="ru-RU" dirty="0"/>
              <a:t>Из какого числа нельзя извлечь корень?</a:t>
            </a:r>
          </a:p>
        </p:txBody>
      </p:sp>
    </p:spTree>
    <p:extLst>
      <p:ext uri="{BB962C8B-B14F-4D97-AF65-F5344CB8AC3E}">
        <p14:creationId xmlns:p14="http://schemas.microsoft.com/office/powerpoint/2010/main" xmlns="" val="3216920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069" y="1501775"/>
            <a:ext cx="4904656" cy="4351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9725" y="1422400"/>
            <a:ext cx="6200775" cy="20256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 </a:t>
            </a:r>
            <a:r>
              <a:rPr lang="ru-RU" dirty="0"/>
              <a:t>какого числа нельзя извлечь корень?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34100" y="3448050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Отрицательного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87992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97</Words>
  <Application>Microsoft Office PowerPoint</Application>
  <PresentationFormat>Произвольный</PresentationFormat>
  <Paragraphs>29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Добрый день!</vt:lpstr>
      <vt:lpstr>Какую большую тему мы изучаем? </vt:lpstr>
      <vt:lpstr>Какую большую тему мы изучаем? </vt:lpstr>
      <vt:lpstr>“Что называется арифметическим квадратным корнем из числа а?”  </vt:lpstr>
      <vt:lpstr>“Что называется арифметическим квадратным корнем из числа а?”  </vt:lpstr>
      <vt:lpstr> </vt:lpstr>
      <vt:lpstr> </vt:lpstr>
      <vt:lpstr>Из какого числа нельзя извлечь корень?</vt:lpstr>
      <vt:lpstr>Из какого числа нельзя извлечь корень?  </vt:lpstr>
      <vt:lpstr> </vt:lpstr>
      <vt:lpstr> </vt:lpstr>
      <vt:lpstr> </vt:lpstr>
      <vt:lpstr> </vt:lpstr>
      <vt:lpstr>Слайд 14</vt:lpstr>
      <vt:lpstr>Интерактивный устный счет</vt:lpstr>
      <vt:lpstr>Слайд 16</vt:lpstr>
      <vt:lpstr>Задание из ОГЭ</vt:lpstr>
      <vt:lpstr>Домашнее задание:</vt:lpstr>
      <vt:lpstr>Спасибо за урок!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Добрый день!</dc:title>
  <dc:creator>Пользователь</dc:creator>
  <cp:lastModifiedBy>e.kachura</cp:lastModifiedBy>
  <cp:revision>15</cp:revision>
  <cp:lastPrinted>2023-11-28T21:11:03Z</cp:lastPrinted>
  <dcterms:created xsi:type="dcterms:W3CDTF">2023-11-28T19:11:02Z</dcterms:created>
  <dcterms:modified xsi:type="dcterms:W3CDTF">2024-04-01T08:50:43Z</dcterms:modified>
</cp:coreProperties>
</file>