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27"/>
  </p:notesMasterIdLst>
  <p:sldIdLst>
    <p:sldId id="256" r:id="rId2"/>
    <p:sldId id="267" r:id="rId3"/>
    <p:sldId id="268" r:id="rId4"/>
    <p:sldId id="270" r:id="rId5"/>
    <p:sldId id="269" r:id="rId6"/>
    <p:sldId id="274" r:id="rId7"/>
    <p:sldId id="272" r:id="rId8"/>
    <p:sldId id="275" r:id="rId9"/>
    <p:sldId id="276" r:id="rId10"/>
    <p:sldId id="280" r:id="rId11"/>
    <p:sldId id="271" r:id="rId12"/>
    <p:sldId id="277" r:id="rId13"/>
    <p:sldId id="282" r:id="rId14"/>
    <p:sldId id="278" r:id="rId15"/>
    <p:sldId id="281" r:id="rId16"/>
    <p:sldId id="279" r:id="rId17"/>
    <p:sldId id="265" r:id="rId18"/>
    <p:sldId id="257" r:id="rId19"/>
    <p:sldId id="266" r:id="rId20"/>
    <p:sldId id="260" r:id="rId21"/>
    <p:sldId id="258" r:id="rId22"/>
    <p:sldId id="259" r:id="rId23"/>
    <p:sldId id="262" r:id="rId24"/>
    <p:sldId id="264" r:id="rId25"/>
    <p:sldId id="263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399" autoAdjust="0"/>
  </p:normalViewPr>
  <p:slideViewPr>
    <p:cSldViewPr snapToGrid="0">
      <p:cViewPr varScale="1">
        <p:scale>
          <a:sx n="102" d="100"/>
          <a:sy n="102" d="100"/>
        </p:scale>
        <p:origin x="9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490898315129964"/>
          <c:y val="5.1606819173116082E-2"/>
          <c:w val="0.59936894984901079"/>
          <c:h val="0.669847537386874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низкий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4"/>
                <c:pt idx="0">
                  <c:v>мотив.направ.</c:v>
                </c:pt>
                <c:pt idx="1">
                  <c:v>креативность</c:v>
                </c:pt>
                <c:pt idx="2">
                  <c:v>готов.к инновац.</c:v>
                </c:pt>
                <c:pt idx="3">
                  <c:v>индивид.особ.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57-444A-98EC-69A523CF638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уровень допустимый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4"/>
                <c:pt idx="0">
                  <c:v>мотив.направ.</c:v>
                </c:pt>
                <c:pt idx="1">
                  <c:v>креативность</c:v>
                </c:pt>
                <c:pt idx="2">
                  <c:v>готов.к инновац.</c:v>
                </c:pt>
                <c:pt idx="3">
                  <c:v>индивид.особ.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45</c:v>
                </c:pt>
                <c:pt idx="1">
                  <c:v>40</c:v>
                </c:pt>
                <c:pt idx="2">
                  <c:v>45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857-444A-98EC-69A523CF638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уровень оптимальный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4"/>
                <c:pt idx="0">
                  <c:v>мотив.направ.</c:v>
                </c:pt>
                <c:pt idx="1">
                  <c:v>креативность</c:v>
                </c:pt>
                <c:pt idx="2">
                  <c:v>готов.к инновац.</c:v>
                </c:pt>
                <c:pt idx="3">
                  <c:v>индивид.особ.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54</c:v>
                </c:pt>
                <c:pt idx="1">
                  <c:v>55</c:v>
                </c:pt>
                <c:pt idx="2">
                  <c:v>45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857-444A-98EC-69A523CF63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0360960"/>
        <c:axId val="200020352"/>
      </c:barChart>
      <c:catAx>
        <c:axId val="2103609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0020352"/>
        <c:crosses val="autoZero"/>
        <c:auto val="1"/>
        <c:lblAlgn val="ctr"/>
        <c:lblOffset val="100"/>
        <c:noMultiLvlLbl val="0"/>
      </c:catAx>
      <c:valAx>
        <c:axId val="2000203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03609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681370473852057"/>
          <c:y val="0.22600565926490923"/>
          <c:w val="0.2896020658707984"/>
          <c:h val="0.49927560532435566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низкий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мотив.направ.</c:v>
                </c:pt>
                <c:pt idx="1">
                  <c:v>креативность</c:v>
                </c:pt>
                <c:pt idx="2">
                  <c:v>готов.к инновац.</c:v>
                </c:pt>
                <c:pt idx="3">
                  <c:v>индвид.личности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7</c:v>
                </c:pt>
                <c:pt idx="2">
                  <c:v>13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21-40C8-B27F-158B32AE2DE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уровень допустимый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мотив.направ.</c:v>
                </c:pt>
                <c:pt idx="1">
                  <c:v>креативность</c:v>
                </c:pt>
                <c:pt idx="2">
                  <c:v>готов.к инновац.</c:v>
                </c:pt>
                <c:pt idx="3">
                  <c:v>индвид.личности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42</c:v>
                </c:pt>
                <c:pt idx="1">
                  <c:v>29</c:v>
                </c:pt>
                <c:pt idx="2">
                  <c:v>29</c:v>
                </c:pt>
                <c:pt idx="3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A21-40C8-B27F-158B32AE2DE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уровень оптимальный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мотив.направ.</c:v>
                </c:pt>
                <c:pt idx="1">
                  <c:v>креативность</c:v>
                </c:pt>
                <c:pt idx="2">
                  <c:v>готов.к инновац.</c:v>
                </c:pt>
                <c:pt idx="3">
                  <c:v>индвид.личности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57</c:v>
                </c:pt>
                <c:pt idx="1">
                  <c:v>64</c:v>
                </c:pt>
                <c:pt idx="2">
                  <c:v>58</c:v>
                </c:pt>
                <c:pt idx="3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A21-40C8-B27F-158B32AE2D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9748224"/>
        <c:axId val="219749760"/>
      </c:barChart>
      <c:catAx>
        <c:axId val="2197482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19749760"/>
        <c:crosses val="autoZero"/>
        <c:auto val="1"/>
        <c:lblAlgn val="ctr"/>
        <c:lblOffset val="100"/>
        <c:noMultiLvlLbl val="0"/>
      </c:catAx>
      <c:valAx>
        <c:axId val="2197497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974822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низкий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мотив.направ.</c:v>
                </c:pt>
                <c:pt idx="1">
                  <c:v>креативность</c:v>
                </c:pt>
                <c:pt idx="2">
                  <c:v>готов.к инновац.</c:v>
                </c:pt>
                <c:pt idx="3">
                  <c:v>индивид.личности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4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CC-4E3C-83E2-727853B2F32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уровень допустимый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мотив.направ.</c:v>
                </c:pt>
                <c:pt idx="1">
                  <c:v>креативность</c:v>
                </c:pt>
                <c:pt idx="2">
                  <c:v>готов.к инновац.</c:v>
                </c:pt>
                <c:pt idx="3">
                  <c:v>индивид.личности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34</c:v>
                </c:pt>
                <c:pt idx="1">
                  <c:v>31</c:v>
                </c:pt>
                <c:pt idx="2">
                  <c:v>52</c:v>
                </c:pt>
                <c:pt idx="3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6CC-4E3C-83E2-727853B2F32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уровень оптимальный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мотив.направ.</c:v>
                </c:pt>
                <c:pt idx="1">
                  <c:v>креативность</c:v>
                </c:pt>
                <c:pt idx="2">
                  <c:v>готов.к инновац.</c:v>
                </c:pt>
                <c:pt idx="3">
                  <c:v>индивид.личности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65</c:v>
                </c:pt>
                <c:pt idx="1">
                  <c:v>65</c:v>
                </c:pt>
                <c:pt idx="2">
                  <c:v>49</c:v>
                </c:pt>
                <c:pt idx="3">
                  <c:v>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6CC-4E3C-83E2-727853B2F3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9771648"/>
        <c:axId val="219773184"/>
      </c:barChart>
      <c:catAx>
        <c:axId val="2197716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19773184"/>
        <c:crosses val="autoZero"/>
        <c:auto val="1"/>
        <c:lblAlgn val="ctr"/>
        <c:lblOffset val="100"/>
        <c:noMultiLvlLbl val="0"/>
      </c:catAx>
      <c:valAx>
        <c:axId val="2197731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977164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BA004D-5933-4DCC-BAC2-F3110735A3DA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61B40C8-7061-4A38-9903-E063662CB15E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Школьное </a:t>
          </a:r>
        </a:p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Методическое</a:t>
          </a:r>
        </a:p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объединение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E01399-B183-4998-8046-D33F6D0011BC}" type="parTrans" cxnId="{312D2440-A1CC-43F3-B1FA-2480EC6685DC}">
      <dgm:prSet/>
      <dgm:spPr/>
      <dgm:t>
        <a:bodyPr/>
        <a:lstStyle/>
        <a:p>
          <a:endParaRPr lang="ru-RU"/>
        </a:p>
      </dgm:t>
    </dgm:pt>
    <dgm:pt modelId="{1527C6B5-B512-4260-9C54-F3F8CB0DFACE}" type="sibTrans" cxnId="{312D2440-A1CC-43F3-B1FA-2480EC6685DC}">
      <dgm:prSet/>
      <dgm:spPr/>
      <dgm:t>
        <a:bodyPr/>
        <a:lstStyle/>
        <a:p>
          <a:endParaRPr lang="ru-RU"/>
        </a:p>
      </dgm:t>
    </dgm:pt>
    <dgm:pt modelId="{3517DC85-172C-4646-837A-9A12912AE758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УМС ИМО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Вахитовского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 Приволжского районов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6B6ACA-E704-4259-BE28-55F37284110D}" type="parTrans" cxnId="{92139F79-E4DD-4BD2-B5BA-3EDA5517049F}">
      <dgm:prSet/>
      <dgm:spPr/>
      <dgm:t>
        <a:bodyPr/>
        <a:lstStyle/>
        <a:p>
          <a:endParaRPr lang="ru-RU"/>
        </a:p>
      </dgm:t>
    </dgm:pt>
    <dgm:pt modelId="{FE4AEA73-0B84-45B3-8EA3-9E3E3D6F93AF}" type="sibTrans" cxnId="{92139F79-E4DD-4BD2-B5BA-3EDA5517049F}">
      <dgm:prSet/>
      <dgm:spPr/>
      <dgm:t>
        <a:bodyPr/>
        <a:lstStyle/>
        <a:p>
          <a:endParaRPr lang="ru-RU"/>
        </a:p>
      </dgm:t>
    </dgm:pt>
    <dgm:pt modelId="{B62AAD6F-C50C-4B6E-9AA9-32A1769C7428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РМО учителей математики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6794BF-FD6D-4471-8765-B75323D6A260}" type="parTrans" cxnId="{3C3E2B9C-4AD0-4450-B35C-2FF40B3A23F7}">
      <dgm:prSet/>
      <dgm:spPr/>
      <dgm:t>
        <a:bodyPr/>
        <a:lstStyle/>
        <a:p>
          <a:endParaRPr lang="ru-RU"/>
        </a:p>
      </dgm:t>
    </dgm:pt>
    <dgm:pt modelId="{18CEE9F5-4613-4CF7-88B9-93F144C863B5}" type="sibTrans" cxnId="{3C3E2B9C-4AD0-4450-B35C-2FF40B3A23F7}">
      <dgm:prSet/>
      <dgm:spPr/>
      <dgm:t>
        <a:bodyPr/>
        <a:lstStyle/>
        <a:p>
          <a:endParaRPr lang="ru-RU"/>
        </a:p>
      </dgm:t>
    </dgm:pt>
    <dgm:pt modelId="{103A961A-CABE-44F7-AD2E-A597A5FDA630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МУ Отдел образования «Управления образования исполнительного комитета муниципального образования города Казани по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Вахитовскому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 Приволжскому районам»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7E1788A-12D0-4F44-B4A2-11967769FBA9}" type="sibTrans" cxnId="{3F80BC42-0127-4047-A6D9-4830AB802383}">
      <dgm:prSet/>
      <dgm:spPr/>
      <dgm:t>
        <a:bodyPr/>
        <a:lstStyle/>
        <a:p>
          <a:endParaRPr lang="ru-RU"/>
        </a:p>
      </dgm:t>
    </dgm:pt>
    <dgm:pt modelId="{DEC232C2-6480-43FC-AEBC-3CDE6BAA1271}" type="parTrans" cxnId="{3F80BC42-0127-4047-A6D9-4830AB802383}">
      <dgm:prSet/>
      <dgm:spPr/>
      <dgm:t>
        <a:bodyPr/>
        <a:lstStyle/>
        <a:p>
          <a:endParaRPr lang="ru-RU"/>
        </a:p>
      </dgm:t>
    </dgm:pt>
    <dgm:pt modelId="{FC112C1F-F3DD-4164-A713-8C49B065D61F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Учителя математики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3E1D45-2180-4307-BED2-0B94160784B7}" type="parTrans" cxnId="{D8AD5F4E-BB72-47E6-ADA1-3BE86B3A38D3}">
      <dgm:prSet/>
      <dgm:spPr/>
      <dgm:t>
        <a:bodyPr/>
        <a:lstStyle/>
        <a:p>
          <a:endParaRPr lang="ru-RU"/>
        </a:p>
      </dgm:t>
    </dgm:pt>
    <dgm:pt modelId="{6C44ACFF-0D13-4320-A240-E7D252A44F0A}" type="sibTrans" cxnId="{D8AD5F4E-BB72-47E6-ADA1-3BE86B3A38D3}">
      <dgm:prSet/>
      <dgm:spPr/>
      <dgm:t>
        <a:bodyPr/>
        <a:lstStyle/>
        <a:p>
          <a:endParaRPr lang="ru-RU"/>
        </a:p>
      </dgm:t>
    </dgm:pt>
    <dgm:pt modelId="{311ADC02-6D3D-42E5-99A8-43680CFD30DA}">
      <dgm:prSet/>
      <dgm:spPr/>
      <dgm:t>
        <a:bodyPr/>
        <a:lstStyle/>
        <a:p>
          <a:r>
            <a:rPr lang="ru-RU" dirty="0" smtClean="0"/>
            <a:t>Городской </a:t>
          </a:r>
        </a:p>
        <a:p>
          <a:r>
            <a:rPr lang="ru-RU" dirty="0" smtClean="0"/>
            <a:t>методический центр</a:t>
          </a:r>
          <a:endParaRPr lang="ru-RU" dirty="0"/>
        </a:p>
      </dgm:t>
    </dgm:pt>
    <dgm:pt modelId="{AB1B6B1F-B724-4937-91D2-DF41015A8B9E}" type="parTrans" cxnId="{CA865B52-373D-4CF7-BFF0-D156FCBC4EB5}">
      <dgm:prSet/>
      <dgm:spPr/>
      <dgm:t>
        <a:bodyPr/>
        <a:lstStyle/>
        <a:p>
          <a:endParaRPr lang="ru-RU"/>
        </a:p>
      </dgm:t>
    </dgm:pt>
    <dgm:pt modelId="{67FCF641-8A62-4303-BBEC-0CC778903641}" type="sibTrans" cxnId="{CA865B52-373D-4CF7-BFF0-D156FCBC4EB5}">
      <dgm:prSet/>
      <dgm:spPr/>
      <dgm:t>
        <a:bodyPr/>
        <a:lstStyle/>
        <a:p>
          <a:endParaRPr lang="ru-RU"/>
        </a:p>
      </dgm:t>
    </dgm:pt>
    <dgm:pt modelId="{96DC6136-42D0-4DA4-A5E5-95ED6D22FAC1}" type="pres">
      <dgm:prSet presAssocID="{18BA004D-5933-4DCC-BAC2-F3110735A3D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5F6430-3C6C-496A-BB84-52F6EAAC88AD}" type="pres">
      <dgm:prSet presAssocID="{311ADC02-6D3D-42E5-99A8-43680CFD30DA}" presName="node" presStyleLbl="node1" presStyleIdx="0" presStyleCnt="6" custScaleX="173773" custRadScaleRad="841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924AA3-144E-481B-B2C5-A9A997770C95}" type="pres">
      <dgm:prSet presAssocID="{67FCF641-8A62-4303-BBEC-0CC778903641}" presName="sibTrans" presStyleLbl="sibTrans2D1" presStyleIdx="0" presStyleCnt="6" custScaleX="190688"/>
      <dgm:spPr>
        <a:prstGeom prst="leftRightArrow">
          <a:avLst/>
        </a:prstGeom>
      </dgm:spPr>
      <dgm:t>
        <a:bodyPr/>
        <a:lstStyle/>
        <a:p>
          <a:endParaRPr lang="ru-RU"/>
        </a:p>
      </dgm:t>
    </dgm:pt>
    <dgm:pt modelId="{9CAFAC68-3E6D-4396-958C-E68A9BB5FA7F}" type="pres">
      <dgm:prSet presAssocID="{67FCF641-8A62-4303-BBEC-0CC778903641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FB54994F-F1C4-4FB1-AED8-E5A58FD689AF}" type="pres">
      <dgm:prSet presAssocID="{103A961A-CABE-44F7-AD2E-A597A5FDA630}" presName="node" presStyleLbl="node1" presStyleIdx="1" presStyleCnt="6" custScaleX="167883" custScaleY="97584" custRadScaleRad="161944" custRadScaleInc="28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CCAAE2-6AF8-4734-924C-F97CF2E6D3C9}" type="pres">
      <dgm:prSet presAssocID="{F7E1788A-12D0-4F44-B4A2-11967769FBA9}" presName="sibTrans" presStyleLbl="sibTrans2D1" presStyleIdx="1" presStyleCnt="6" custAng="15920292" custScaleX="97000" custScaleY="116961" custLinFactNeighborX="-16535" custLinFactNeighborY="4120"/>
      <dgm:spPr>
        <a:prstGeom prst="upDownArrow">
          <a:avLst/>
        </a:prstGeom>
      </dgm:spPr>
      <dgm:t>
        <a:bodyPr/>
        <a:lstStyle/>
        <a:p>
          <a:endParaRPr lang="ru-RU"/>
        </a:p>
      </dgm:t>
    </dgm:pt>
    <dgm:pt modelId="{F0437813-9FB4-43D7-B449-DFE622D1C293}" type="pres">
      <dgm:prSet presAssocID="{F7E1788A-12D0-4F44-B4A2-11967769FBA9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508D6173-AC66-448A-9F36-389D853A0B6B}" type="pres">
      <dgm:prSet presAssocID="{3517DC85-172C-4646-837A-9A12912AE758}" presName="node" presStyleLbl="node1" presStyleIdx="2" presStyleCnt="6" custScaleX="156207" custScaleY="117901" custRadScaleRad="154117" custRadScaleInc="-508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6AEBE7-AB6C-4F90-8DBF-7B58F794103B}" type="pres">
      <dgm:prSet presAssocID="{FE4AEA73-0B84-45B3-8EA3-9E3E3D6F93AF}" presName="sibTrans" presStyleLbl="sibTrans2D1" presStyleIdx="2" presStyleCnt="6" custScaleX="196535" custLinFactNeighborX="-1354" custLinFactNeighborY="6180"/>
      <dgm:spPr>
        <a:prstGeom prst="leftRightArrow">
          <a:avLst/>
        </a:prstGeom>
      </dgm:spPr>
      <dgm:t>
        <a:bodyPr/>
        <a:lstStyle/>
        <a:p>
          <a:endParaRPr lang="ru-RU"/>
        </a:p>
      </dgm:t>
    </dgm:pt>
    <dgm:pt modelId="{E6C3B6E5-9A9B-4874-9910-063C6E9A7F2E}" type="pres">
      <dgm:prSet presAssocID="{FE4AEA73-0B84-45B3-8EA3-9E3E3D6F93AF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6C461302-FE1B-4D38-BE07-D580EFCEDB14}" type="pres">
      <dgm:prSet presAssocID="{B62AAD6F-C50C-4B6E-9AA9-32A1769C7428}" presName="node" presStyleLbl="node1" presStyleIdx="3" presStyleCnt="6" custScaleX="162041" custScaleY="110680" custRadScaleRad="91541" custRadScaleInc="-166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F5A65D-4349-44AA-9505-A32EC0F2DFBD}" type="pres">
      <dgm:prSet presAssocID="{18CEE9F5-4613-4CF7-88B9-93F144C863B5}" presName="sibTrans" presStyleLbl="sibTrans2D1" presStyleIdx="3" presStyleCnt="6" custScaleX="169332"/>
      <dgm:spPr>
        <a:prstGeom prst="leftRightArrow">
          <a:avLst/>
        </a:prstGeom>
      </dgm:spPr>
      <dgm:t>
        <a:bodyPr/>
        <a:lstStyle/>
        <a:p>
          <a:endParaRPr lang="ru-RU"/>
        </a:p>
      </dgm:t>
    </dgm:pt>
    <dgm:pt modelId="{E1E073FE-CF30-4986-A758-963C00A03F23}" type="pres">
      <dgm:prSet presAssocID="{18CEE9F5-4613-4CF7-88B9-93F144C863B5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3E31A50C-6CC2-4C34-9BB9-2F20FEEEEF19}" type="pres">
      <dgm:prSet presAssocID="{D61B40C8-7061-4A38-9903-E063662CB15E}" presName="node" presStyleLbl="node1" presStyleIdx="4" presStyleCnt="6" custScaleX="166740" custScaleY="121368" custRadScaleRad="153783" custRadScaleInc="493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CE108-5520-44C9-8847-D7B28CF2FF38}" type="pres">
      <dgm:prSet presAssocID="{1527C6B5-B512-4260-9C54-F3F8CB0DFACE}" presName="sibTrans" presStyleLbl="sibTrans2D1" presStyleIdx="4" presStyleCnt="6" custAng="16454052" custFlipVert="0" custFlipHor="1" custScaleX="106856" custScaleY="134249" custLinFactNeighborX="-52058" custLinFactNeighborY="2060"/>
      <dgm:spPr>
        <a:prstGeom prst="upDownArrow">
          <a:avLst/>
        </a:prstGeom>
      </dgm:spPr>
      <dgm:t>
        <a:bodyPr/>
        <a:lstStyle/>
        <a:p>
          <a:endParaRPr lang="ru-RU"/>
        </a:p>
      </dgm:t>
    </dgm:pt>
    <dgm:pt modelId="{0F155A69-3051-474C-9774-4DFBCC1B7760}" type="pres">
      <dgm:prSet presAssocID="{1527C6B5-B512-4260-9C54-F3F8CB0DFACE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69095D12-6B14-4C26-9B3E-A97E9A07E5B3}" type="pres">
      <dgm:prSet presAssocID="{FC112C1F-F3DD-4164-A713-8C49B065D61F}" presName="node" presStyleLbl="node1" presStyleIdx="5" presStyleCnt="6" custScaleX="163225" custScaleY="101437" custRadScaleRad="166662" custRadScaleInc="-305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DB4975-6DED-4AD8-B417-382445EF316B}" type="pres">
      <dgm:prSet presAssocID="{6C44ACFF-0D13-4320-A240-E7D252A44F0A}" presName="sibTrans" presStyleLbl="sibTrans2D1" presStyleIdx="5" presStyleCnt="6" custScaleX="141119"/>
      <dgm:spPr>
        <a:prstGeom prst="leftRightArrow">
          <a:avLst/>
        </a:prstGeom>
      </dgm:spPr>
      <dgm:t>
        <a:bodyPr/>
        <a:lstStyle/>
        <a:p>
          <a:endParaRPr lang="ru-RU"/>
        </a:p>
      </dgm:t>
    </dgm:pt>
    <dgm:pt modelId="{1E1A85CC-9913-4E0A-918E-B289720BF7DA}" type="pres">
      <dgm:prSet presAssocID="{6C44ACFF-0D13-4320-A240-E7D252A44F0A}" presName="connectorText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92139F79-E4DD-4BD2-B5BA-3EDA5517049F}" srcId="{18BA004D-5933-4DCC-BAC2-F3110735A3DA}" destId="{3517DC85-172C-4646-837A-9A12912AE758}" srcOrd="2" destOrd="0" parTransId="{7E6B6ACA-E704-4259-BE28-55F37284110D}" sibTransId="{FE4AEA73-0B84-45B3-8EA3-9E3E3D6F93AF}"/>
    <dgm:cxn modelId="{E2D49EA0-B36B-42C5-A860-D59E9C585814}" type="presOf" srcId="{1527C6B5-B512-4260-9C54-F3F8CB0DFACE}" destId="{0F155A69-3051-474C-9774-4DFBCC1B7760}" srcOrd="1" destOrd="0" presId="urn:microsoft.com/office/officeart/2005/8/layout/cycle2"/>
    <dgm:cxn modelId="{B6DA411F-22DD-4137-AF16-F7D9CD3AA78C}" type="presOf" srcId="{1527C6B5-B512-4260-9C54-F3F8CB0DFACE}" destId="{977CE108-5520-44C9-8847-D7B28CF2FF38}" srcOrd="0" destOrd="0" presId="urn:microsoft.com/office/officeart/2005/8/layout/cycle2"/>
    <dgm:cxn modelId="{C6AC995D-3D5E-4911-B220-E58D85DC1E22}" type="presOf" srcId="{3517DC85-172C-4646-837A-9A12912AE758}" destId="{508D6173-AC66-448A-9F36-389D853A0B6B}" srcOrd="0" destOrd="0" presId="urn:microsoft.com/office/officeart/2005/8/layout/cycle2"/>
    <dgm:cxn modelId="{ED24626D-B535-407E-9290-65A15E9C54CA}" type="presOf" srcId="{311ADC02-6D3D-42E5-99A8-43680CFD30DA}" destId="{E65F6430-3C6C-496A-BB84-52F6EAAC88AD}" srcOrd="0" destOrd="0" presId="urn:microsoft.com/office/officeart/2005/8/layout/cycle2"/>
    <dgm:cxn modelId="{3C3E2B9C-4AD0-4450-B35C-2FF40B3A23F7}" srcId="{18BA004D-5933-4DCC-BAC2-F3110735A3DA}" destId="{B62AAD6F-C50C-4B6E-9AA9-32A1769C7428}" srcOrd="3" destOrd="0" parTransId="{1D6794BF-FD6D-4471-8765-B75323D6A260}" sibTransId="{18CEE9F5-4613-4CF7-88B9-93F144C863B5}"/>
    <dgm:cxn modelId="{D8AD5F4E-BB72-47E6-ADA1-3BE86B3A38D3}" srcId="{18BA004D-5933-4DCC-BAC2-F3110735A3DA}" destId="{FC112C1F-F3DD-4164-A713-8C49B065D61F}" srcOrd="5" destOrd="0" parTransId="{A13E1D45-2180-4307-BED2-0B94160784B7}" sibTransId="{6C44ACFF-0D13-4320-A240-E7D252A44F0A}"/>
    <dgm:cxn modelId="{E4204B8B-8BFF-4C32-B667-76DF88BA261C}" type="presOf" srcId="{D61B40C8-7061-4A38-9903-E063662CB15E}" destId="{3E31A50C-6CC2-4C34-9BB9-2F20FEEEEF19}" srcOrd="0" destOrd="0" presId="urn:microsoft.com/office/officeart/2005/8/layout/cycle2"/>
    <dgm:cxn modelId="{7DC55F1E-BE09-4264-AD72-44E19C780B60}" type="presOf" srcId="{FE4AEA73-0B84-45B3-8EA3-9E3E3D6F93AF}" destId="{E6C3B6E5-9A9B-4874-9910-063C6E9A7F2E}" srcOrd="1" destOrd="0" presId="urn:microsoft.com/office/officeart/2005/8/layout/cycle2"/>
    <dgm:cxn modelId="{376A65E9-2146-4C28-B65F-A0BD48C8D847}" type="presOf" srcId="{B62AAD6F-C50C-4B6E-9AA9-32A1769C7428}" destId="{6C461302-FE1B-4D38-BE07-D580EFCEDB14}" srcOrd="0" destOrd="0" presId="urn:microsoft.com/office/officeart/2005/8/layout/cycle2"/>
    <dgm:cxn modelId="{EF2E6360-7948-4832-AD9B-FEC6B6F02E0E}" type="presOf" srcId="{F7E1788A-12D0-4F44-B4A2-11967769FBA9}" destId="{F0437813-9FB4-43D7-B449-DFE622D1C293}" srcOrd="1" destOrd="0" presId="urn:microsoft.com/office/officeart/2005/8/layout/cycle2"/>
    <dgm:cxn modelId="{A19F205D-0E66-48CA-AB40-C3AD4405D4B9}" type="presOf" srcId="{103A961A-CABE-44F7-AD2E-A597A5FDA630}" destId="{FB54994F-F1C4-4FB1-AED8-E5A58FD689AF}" srcOrd="0" destOrd="0" presId="urn:microsoft.com/office/officeart/2005/8/layout/cycle2"/>
    <dgm:cxn modelId="{CA865B52-373D-4CF7-BFF0-D156FCBC4EB5}" srcId="{18BA004D-5933-4DCC-BAC2-F3110735A3DA}" destId="{311ADC02-6D3D-42E5-99A8-43680CFD30DA}" srcOrd="0" destOrd="0" parTransId="{AB1B6B1F-B724-4937-91D2-DF41015A8B9E}" sibTransId="{67FCF641-8A62-4303-BBEC-0CC778903641}"/>
    <dgm:cxn modelId="{5CB6CF6C-9A92-4024-9B14-7B04D74C1BE9}" type="presOf" srcId="{18CEE9F5-4613-4CF7-88B9-93F144C863B5}" destId="{E1E073FE-CF30-4986-A758-963C00A03F23}" srcOrd="1" destOrd="0" presId="urn:microsoft.com/office/officeart/2005/8/layout/cycle2"/>
    <dgm:cxn modelId="{EEBEAB8D-9221-48AA-B41A-CE136978BA92}" type="presOf" srcId="{67FCF641-8A62-4303-BBEC-0CC778903641}" destId="{14924AA3-144E-481B-B2C5-A9A997770C95}" srcOrd="0" destOrd="0" presId="urn:microsoft.com/office/officeart/2005/8/layout/cycle2"/>
    <dgm:cxn modelId="{1377EB5B-ADAB-49AC-A47F-98EEA7A0BA59}" type="presOf" srcId="{67FCF641-8A62-4303-BBEC-0CC778903641}" destId="{9CAFAC68-3E6D-4396-958C-E68A9BB5FA7F}" srcOrd="1" destOrd="0" presId="urn:microsoft.com/office/officeart/2005/8/layout/cycle2"/>
    <dgm:cxn modelId="{231D6A15-62E2-4744-B9F0-5D80EE097B46}" type="presOf" srcId="{18CEE9F5-4613-4CF7-88B9-93F144C863B5}" destId="{74F5A65D-4349-44AA-9505-A32EC0F2DFBD}" srcOrd="0" destOrd="0" presId="urn:microsoft.com/office/officeart/2005/8/layout/cycle2"/>
    <dgm:cxn modelId="{7D90C5A7-6CEC-4AE8-BEEC-08863E886865}" type="presOf" srcId="{FC112C1F-F3DD-4164-A713-8C49B065D61F}" destId="{69095D12-6B14-4C26-9B3E-A97E9A07E5B3}" srcOrd="0" destOrd="0" presId="urn:microsoft.com/office/officeart/2005/8/layout/cycle2"/>
    <dgm:cxn modelId="{312D2440-A1CC-43F3-B1FA-2480EC6685DC}" srcId="{18BA004D-5933-4DCC-BAC2-F3110735A3DA}" destId="{D61B40C8-7061-4A38-9903-E063662CB15E}" srcOrd="4" destOrd="0" parTransId="{79E01399-B183-4998-8046-D33F6D0011BC}" sibTransId="{1527C6B5-B512-4260-9C54-F3F8CB0DFACE}"/>
    <dgm:cxn modelId="{EEF37807-D03F-4324-A045-FF40FBCD8BC3}" type="presOf" srcId="{6C44ACFF-0D13-4320-A240-E7D252A44F0A}" destId="{1E1A85CC-9913-4E0A-918E-B289720BF7DA}" srcOrd="1" destOrd="0" presId="urn:microsoft.com/office/officeart/2005/8/layout/cycle2"/>
    <dgm:cxn modelId="{8F390D4E-CA95-4191-B1F9-8A15143B065B}" type="presOf" srcId="{6C44ACFF-0D13-4320-A240-E7D252A44F0A}" destId="{2EDB4975-6DED-4AD8-B417-382445EF316B}" srcOrd="0" destOrd="0" presId="urn:microsoft.com/office/officeart/2005/8/layout/cycle2"/>
    <dgm:cxn modelId="{5AFAED14-5746-4A60-B206-BD6E7449E532}" type="presOf" srcId="{FE4AEA73-0B84-45B3-8EA3-9E3E3D6F93AF}" destId="{AB6AEBE7-AB6C-4F90-8DBF-7B58F794103B}" srcOrd="0" destOrd="0" presId="urn:microsoft.com/office/officeart/2005/8/layout/cycle2"/>
    <dgm:cxn modelId="{97554714-63F4-4E6A-8F6E-EBE64F108A5E}" type="presOf" srcId="{18BA004D-5933-4DCC-BAC2-F3110735A3DA}" destId="{96DC6136-42D0-4DA4-A5E5-95ED6D22FAC1}" srcOrd="0" destOrd="0" presId="urn:microsoft.com/office/officeart/2005/8/layout/cycle2"/>
    <dgm:cxn modelId="{93DEAC73-FA25-4F92-A9F5-D5FEE20B2665}" type="presOf" srcId="{F7E1788A-12D0-4F44-B4A2-11967769FBA9}" destId="{11CCAAE2-6AF8-4734-924C-F97CF2E6D3C9}" srcOrd="0" destOrd="0" presId="urn:microsoft.com/office/officeart/2005/8/layout/cycle2"/>
    <dgm:cxn modelId="{3F80BC42-0127-4047-A6D9-4830AB802383}" srcId="{18BA004D-5933-4DCC-BAC2-F3110735A3DA}" destId="{103A961A-CABE-44F7-AD2E-A597A5FDA630}" srcOrd="1" destOrd="0" parTransId="{DEC232C2-6480-43FC-AEBC-3CDE6BAA1271}" sibTransId="{F7E1788A-12D0-4F44-B4A2-11967769FBA9}"/>
    <dgm:cxn modelId="{D330C1CD-AABD-4F97-85F4-B9A3C1C9865A}" type="presParOf" srcId="{96DC6136-42D0-4DA4-A5E5-95ED6D22FAC1}" destId="{E65F6430-3C6C-496A-BB84-52F6EAAC88AD}" srcOrd="0" destOrd="0" presId="urn:microsoft.com/office/officeart/2005/8/layout/cycle2"/>
    <dgm:cxn modelId="{097453CC-BD3B-4285-86CB-A49B53877A75}" type="presParOf" srcId="{96DC6136-42D0-4DA4-A5E5-95ED6D22FAC1}" destId="{14924AA3-144E-481B-B2C5-A9A997770C95}" srcOrd="1" destOrd="0" presId="urn:microsoft.com/office/officeart/2005/8/layout/cycle2"/>
    <dgm:cxn modelId="{FABA47A4-CA40-4819-89BD-761429C612FC}" type="presParOf" srcId="{14924AA3-144E-481B-B2C5-A9A997770C95}" destId="{9CAFAC68-3E6D-4396-958C-E68A9BB5FA7F}" srcOrd="0" destOrd="0" presId="urn:microsoft.com/office/officeart/2005/8/layout/cycle2"/>
    <dgm:cxn modelId="{3DFE5949-6002-4B2B-89E4-DD411DAFE607}" type="presParOf" srcId="{96DC6136-42D0-4DA4-A5E5-95ED6D22FAC1}" destId="{FB54994F-F1C4-4FB1-AED8-E5A58FD689AF}" srcOrd="2" destOrd="0" presId="urn:microsoft.com/office/officeart/2005/8/layout/cycle2"/>
    <dgm:cxn modelId="{50E2DFC7-CEDA-4529-99A3-F1AFF2E60400}" type="presParOf" srcId="{96DC6136-42D0-4DA4-A5E5-95ED6D22FAC1}" destId="{11CCAAE2-6AF8-4734-924C-F97CF2E6D3C9}" srcOrd="3" destOrd="0" presId="urn:microsoft.com/office/officeart/2005/8/layout/cycle2"/>
    <dgm:cxn modelId="{6B7A0702-4B08-4193-B1C7-679A52554078}" type="presParOf" srcId="{11CCAAE2-6AF8-4734-924C-F97CF2E6D3C9}" destId="{F0437813-9FB4-43D7-B449-DFE622D1C293}" srcOrd="0" destOrd="0" presId="urn:microsoft.com/office/officeart/2005/8/layout/cycle2"/>
    <dgm:cxn modelId="{08F7DD85-1FE4-4FCF-BE6A-F568FE37CF91}" type="presParOf" srcId="{96DC6136-42D0-4DA4-A5E5-95ED6D22FAC1}" destId="{508D6173-AC66-448A-9F36-389D853A0B6B}" srcOrd="4" destOrd="0" presId="urn:microsoft.com/office/officeart/2005/8/layout/cycle2"/>
    <dgm:cxn modelId="{89466D31-CF58-4CAD-B935-1E1F1FE2B750}" type="presParOf" srcId="{96DC6136-42D0-4DA4-A5E5-95ED6D22FAC1}" destId="{AB6AEBE7-AB6C-4F90-8DBF-7B58F794103B}" srcOrd="5" destOrd="0" presId="urn:microsoft.com/office/officeart/2005/8/layout/cycle2"/>
    <dgm:cxn modelId="{3388B12D-EC24-4859-B0D5-7B2093016AD0}" type="presParOf" srcId="{AB6AEBE7-AB6C-4F90-8DBF-7B58F794103B}" destId="{E6C3B6E5-9A9B-4874-9910-063C6E9A7F2E}" srcOrd="0" destOrd="0" presId="urn:microsoft.com/office/officeart/2005/8/layout/cycle2"/>
    <dgm:cxn modelId="{385D3E03-7DA6-4A8C-A4A6-AB8D5559D17F}" type="presParOf" srcId="{96DC6136-42D0-4DA4-A5E5-95ED6D22FAC1}" destId="{6C461302-FE1B-4D38-BE07-D580EFCEDB14}" srcOrd="6" destOrd="0" presId="urn:microsoft.com/office/officeart/2005/8/layout/cycle2"/>
    <dgm:cxn modelId="{0394A594-936F-4BFF-864B-7B94DD1279AF}" type="presParOf" srcId="{96DC6136-42D0-4DA4-A5E5-95ED6D22FAC1}" destId="{74F5A65D-4349-44AA-9505-A32EC0F2DFBD}" srcOrd="7" destOrd="0" presId="urn:microsoft.com/office/officeart/2005/8/layout/cycle2"/>
    <dgm:cxn modelId="{3C61769F-2310-4EE9-B648-9F3F934BAD19}" type="presParOf" srcId="{74F5A65D-4349-44AA-9505-A32EC0F2DFBD}" destId="{E1E073FE-CF30-4986-A758-963C00A03F23}" srcOrd="0" destOrd="0" presId="urn:microsoft.com/office/officeart/2005/8/layout/cycle2"/>
    <dgm:cxn modelId="{376CB415-C79B-4111-8CA5-241152C34446}" type="presParOf" srcId="{96DC6136-42D0-4DA4-A5E5-95ED6D22FAC1}" destId="{3E31A50C-6CC2-4C34-9BB9-2F20FEEEEF19}" srcOrd="8" destOrd="0" presId="urn:microsoft.com/office/officeart/2005/8/layout/cycle2"/>
    <dgm:cxn modelId="{B616E042-B7BE-45C8-AA91-BB7B4F1C0988}" type="presParOf" srcId="{96DC6136-42D0-4DA4-A5E5-95ED6D22FAC1}" destId="{977CE108-5520-44C9-8847-D7B28CF2FF38}" srcOrd="9" destOrd="0" presId="urn:microsoft.com/office/officeart/2005/8/layout/cycle2"/>
    <dgm:cxn modelId="{409594A4-4EE7-4A02-8D3E-E5BB9A9E90FF}" type="presParOf" srcId="{977CE108-5520-44C9-8847-D7B28CF2FF38}" destId="{0F155A69-3051-474C-9774-4DFBCC1B7760}" srcOrd="0" destOrd="0" presId="urn:microsoft.com/office/officeart/2005/8/layout/cycle2"/>
    <dgm:cxn modelId="{1DBBC782-10AD-4640-AE04-8C5C1C7EC880}" type="presParOf" srcId="{96DC6136-42D0-4DA4-A5E5-95ED6D22FAC1}" destId="{69095D12-6B14-4C26-9B3E-A97E9A07E5B3}" srcOrd="10" destOrd="0" presId="urn:microsoft.com/office/officeart/2005/8/layout/cycle2"/>
    <dgm:cxn modelId="{FF0B64C8-FFE8-49CE-B4E7-2296FD51E2A7}" type="presParOf" srcId="{96DC6136-42D0-4DA4-A5E5-95ED6D22FAC1}" destId="{2EDB4975-6DED-4AD8-B417-382445EF316B}" srcOrd="11" destOrd="0" presId="urn:microsoft.com/office/officeart/2005/8/layout/cycle2"/>
    <dgm:cxn modelId="{56C3DF7F-E3FC-40BD-8DC6-554D0BC1FE81}" type="presParOf" srcId="{2EDB4975-6DED-4AD8-B417-382445EF316B}" destId="{1E1A85CC-9913-4E0A-918E-B289720BF7D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5F6430-3C6C-496A-BB84-52F6EAAC88AD}">
      <dsp:nvSpPr>
        <dsp:cNvPr id="0" name=""/>
        <dsp:cNvSpPr/>
      </dsp:nvSpPr>
      <dsp:spPr>
        <a:xfrm>
          <a:off x="3521150" y="292158"/>
          <a:ext cx="2380586" cy="13699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Городской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методический центр</a:t>
          </a:r>
          <a:endParaRPr lang="ru-RU" sz="900" kern="1200" dirty="0"/>
        </a:p>
      </dsp:txBody>
      <dsp:txXfrm>
        <a:off x="3869779" y="492781"/>
        <a:ext cx="1683328" cy="968694"/>
      </dsp:txXfrm>
    </dsp:sp>
    <dsp:sp modelId="{14924AA3-144E-481B-B2C5-A9A997770C95}">
      <dsp:nvSpPr>
        <dsp:cNvPr id="0" name=""/>
        <dsp:cNvSpPr/>
      </dsp:nvSpPr>
      <dsp:spPr>
        <a:xfrm rot="566803">
          <a:off x="5831708" y="1004835"/>
          <a:ext cx="871304" cy="46235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5832649" y="1085923"/>
        <a:ext cx="732598" cy="277412"/>
      </dsp:txXfrm>
    </dsp:sp>
    <dsp:sp modelId="{FB54994F-F1C4-4FB1-AED8-E5A58FD689AF}">
      <dsp:nvSpPr>
        <dsp:cNvPr id="0" name=""/>
        <dsp:cNvSpPr/>
      </dsp:nvSpPr>
      <dsp:spPr>
        <a:xfrm>
          <a:off x="6660932" y="824412"/>
          <a:ext cx="2299897" cy="13368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МУ Отдел образования «Управления образования исполнительного комитета муниципального образования города Казани по </a:t>
          </a:r>
          <a:r>
            <a:rPr lang="ru-RU" sz="9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Вахитовскому</a:t>
          </a:r>
          <a:r>
            <a:rPr lang="ru-RU" sz="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 Приволжскому районам»</a:t>
          </a:r>
          <a:endParaRPr lang="ru-RU" sz="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997744" y="1020188"/>
        <a:ext cx="1626273" cy="945290"/>
      </dsp:txXfrm>
    </dsp:sp>
    <dsp:sp modelId="{11CCAAE2-6AF8-4734-924C-F97CF2E6D3C9}">
      <dsp:nvSpPr>
        <dsp:cNvPr id="0" name=""/>
        <dsp:cNvSpPr/>
      </dsp:nvSpPr>
      <dsp:spPr>
        <a:xfrm rot="21381228">
          <a:off x="7607045" y="2173406"/>
          <a:ext cx="279381" cy="540774"/>
        </a:xfrm>
        <a:prstGeom prst="up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800000">
        <a:off x="7607130" y="2284226"/>
        <a:ext cx="195567" cy="324464"/>
      </dsp:txXfrm>
    </dsp:sp>
    <dsp:sp modelId="{508D6173-AC66-448A-9F36-389D853A0B6B}">
      <dsp:nvSpPr>
        <dsp:cNvPr id="0" name=""/>
        <dsp:cNvSpPr/>
      </dsp:nvSpPr>
      <dsp:spPr>
        <a:xfrm>
          <a:off x="6705113" y="2704499"/>
          <a:ext cx="2139942" cy="16151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УМС ИМО </a:t>
          </a:r>
          <a:r>
            <a:rPr lang="ru-RU" sz="9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Вахитовского</a:t>
          </a:r>
          <a:r>
            <a:rPr lang="ru-RU" sz="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 Приволжского районов</a:t>
          </a:r>
          <a:endParaRPr lang="ru-RU" sz="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018500" y="2941036"/>
        <a:ext cx="1513168" cy="1142099"/>
      </dsp:txXfrm>
    </dsp:sp>
    <dsp:sp modelId="{AB6AEBE7-AB6C-4F90-8DBF-7B58F794103B}">
      <dsp:nvSpPr>
        <dsp:cNvPr id="0" name=""/>
        <dsp:cNvSpPr/>
      </dsp:nvSpPr>
      <dsp:spPr>
        <a:xfrm rot="9585868">
          <a:off x="5806215" y="3835808"/>
          <a:ext cx="1067468" cy="46235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800000">
        <a:off x="5940640" y="3904291"/>
        <a:ext cx="928762" cy="277412"/>
      </dsp:txXfrm>
    </dsp:sp>
    <dsp:sp modelId="{6C461302-FE1B-4D38-BE07-D580EFCEDB14}">
      <dsp:nvSpPr>
        <dsp:cNvPr id="0" name=""/>
        <dsp:cNvSpPr/>
      </dsp:nvSpPr>
      <dsp:spPr>
        <a:xfrm>
          <a:off x="3765413" y="3822898"/>
          <a:ext cx="2219865" cy="15162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РМО учителей математики</a:t>
          </a:r>
          <a:endParaRPr lang="ru-RU" sz="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90505" y="4044948"/>
        <a:ext cx="1569681" cy="1072150"/>
      </dsp:txXfrm>
    </dsp:sp>
    <dsp:sp modelId="{74F5A65D-4349-44AA-9505-A32EC0F2DFBD}">
      <dsp:nvSpPr>
        <dsp:cNvPr id="0" name=""/>
        <dsp:cNvSpPr/>
      </dsp:nvSpPr>
      <dsp:spPr>
        <a:xfrm rot="11881158">
          <a:off x="2754319" y="3839387"/>
          <a:ext cx="1103583" cy="46235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800000">
        <a:off x="2889623" y="3953311"/>
        <a:ext cx="964877" cy="277412"/>
      </dsp:txXfrm>
    </dsp:sp>
    <dsp:sp modelId="{3E31A50C-6CC2-4C34-9BB9-2F20FEEEEF19}">
      <dsp:nvSpPr>
        <dsp:cNvPr id="0" name=""/>
        <dsp:cNvSpPr/>
      </dsp:nvSpPr>
      <dsp:spPr>
        <a:xfrm>
          <a:off x="519040" y="2704140"/>
          <a:ext cx="2284238" cy="16626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Школьное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Методическое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объединение</a:t>
          </a:r>
          <a:endParaRPr lang="ru-RU" sz="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53559" y="2947632"/>
        <a:ext cx="1615200" cy="1175685"/>
      </dsp:txXfrm>
    </dsp:sp>
    <dsp:sp modelId="{977CE108-5520-44C9-8847-D7B28CF2FF38}">
      <dsp:nvSpPr>
        <dsp:cNvPr id="0" name=""/>
        <dsp:cNvSpPr/>
      </dsp:nvSpPr>
      <dsp:spPr>
        <a:xfrm rot="10800000" flipH="1">
          <a:off x="1288021" y="2151101"/>
          <a:ext cx="296722" cy="620706"/>
        </a:xfrm>
        <a:prstGeom prst="up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800000">
        <a:off x="1288021" y="2275242"/>
        <a:ext cx="207705" cy="372424"/>
      </dsp:txXfrm>
    </dsp:sp>
    <dsp:sp modelId="{69095D12-6B14-4C26-9B3E-A97E9A07E5B3}">
      <dsp:nvSpPr>
        <dsp:cNvPr id="0" name=""/>
        <dsp:cNvSpPr/>
      </dsp:nvSpPr>
      <dsp:spPr>
        <a:xfrm>
          <a:off x="391588" y="793949"/>
          <a:ext cx="2236085" cy="13896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Учителя математики</a:t>
          </a:r>
          <a:endParaRPr lang="ru-RU" sz="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19055" y="997455"/>
        <a:ext cx="1581151" cy="982614"/>
      </dsp:txXfrm>
    </dsp:sp>
    <dsp:sp modelId="{2EDB4975-6DED-4AD8-B417-382445EF316B}">
      <dsp:nvSpPr>
        <dsp:cNvPr id="0" name=""/>
        <dsp:cNvSpPr/>
      </dsp:nvSpPr>
      <dsp:spPr>
        <a:xfrm rot="21055270">
          <a:off x="2695774" y="1009218"/>
          <a:ext cx="736283" cy="46235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2696643" y="1112632"/>
        <a:ext cx="597577" cy="2774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90710-E2F4-4EDD-8A4F-B395CC06C9A1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DF168C-F409-4821-BF86-52D50E326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913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F168C-F409-4821-BF86-52D50E326F2B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753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3AD3-4026-480F-BCE3-4EE7164CC20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4E3F414-3F46-4113-8124-B12A32F033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375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3AD3-4026-480F-BCE3-4EE7164CC20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4E3F414-3F46-4113-8124-B12A32F033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625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3AD3-4026-480F-BCE3-4EE7164CC20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4E3F414-3F46-4113-8124-B12A32F0339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1261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3AD3-4026-480F-BCE3-4EE7164CC20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4E3F414-3F46-4113-8124-B12A32F033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7771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3AD3-4026-480F-BCE3-4EE7164CC20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4E3F414-3F46-4113-8124-B12A32F0339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60618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3AD3-4026-480F-BCE3-4EE7164CC20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4E3F414-3F46-4113-8124-B12A32F033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0057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3AD3-4026-480F-BCE3-4EE7164CC20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3F414-3F46-4113-8124-B12A32F033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5566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3AD3-4026-480F-BCE3-4EE7164CC20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3F414-3F46-4113-8124-B12A32F033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86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3AD3-4026-480F-BCE3-4EE7164CC20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3F414-3F46-4113-8124-B12A32F033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32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3AD3-4026-480F-BCE3-4EE7164CC20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4E3F414-3F46-4113-8124-B12A32F033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336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3AD3-4026-480F-BCE3-4EE7164CC20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4E3F414-3F46-4113-8124-B12A32F033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754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3AD3-4026-480F-BCE3-4EE7164CC20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4E3F414-3F46-4113-8124-B12A32F033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89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3AD3-4026-480F-BCE3-4EE7164CC20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3F414-3F46-4113-8124-B12A32F033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465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3AD3-4026-480F-BCE3-4EE7164CC20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3F414-3F46-4113-8124-B12A32F033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952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3AD3-4026-480F-BCE3-4EE7164CC20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3F414-3F46-4113-8124-B12A32F033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696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A3AD3-4026-480F-BCE3-4EE7164CC20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4E3F414-3F46-4113-8124-B12A32F033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793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A3AD3-4026-480F-BCE3-4EE7164CC208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4E3F414-3F46-4113-8124-B12A32F033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454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74913" y="553915"/>
            <a:ext cx="8915399" cy="2895827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 районного методического объединения учителей математики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Приволжского района города Казани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1967" y="4320179"/>
            <a:ext cx="8915399" cy="1702552"/>
          </a:xfrm>
        </p:spPr>
        <p:txBody>
          <a:bodyPr>
            <a:normAutofit fontScale="32500" lnSpcReduction="20000"/>
          </a:bodyPr>
          <a:lstStyle/>
          <a:p>
            <a:pPr algn="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с 2015 учебного года:</a:t>
            </a:r>
          </a:p>
          <a:p>
            <a:pPr algn="r"/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Зиннурова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Л.Д.,</a:t>
            </a:r>
          </a:p>
          <a:p>
            <a:pPr algn="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 высшей категории</a:t>
            </a:r>
          </a:p>
          <a:p>
            <a:pPr algn="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«Лицей №83 – Центр образования» </a:t>
            </a:r>
          </a:p>
        </p:txBody>
      </p:sp>
    </p:spTree>
    <p:extLst>
      <p:ext uri="{BB962C8B-B14F-4D97-AF65-F5344CB8AC3E}">
        <p14:creationId xmlns:p14="http://schemas.microsoft.com/office/powerpoint/2010/main" val="30144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9947" y="624110"/>
            <a:ext cx="9694666" cy="1562910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заседания были приглашены: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Утяганов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С.Э. -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предметной комиссии ГИА РТ по математике и Киндер М.И. - доцент, к.н. (доцент), КФУ, Институт математики и механики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им.Н.И.Лобачевского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отделение педагогического образования / кафедра высшей математики и математического моделирования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Также на предпоследнем заседании, перед карантином присутствовала руководитель направления регионального развития платформы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Учи.ру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Буева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А.А.. Она в доступной форме объяснила работу платформы, затронула тему дистанционного обучения и проведение уроков с виртуальным классом.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0377" y="2444225"/>
            <a:ext cx="3417350" cy="37782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1627" y="2444225"/>
            <a:ext cx="3781425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15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73897" y="228599"/>
            <a:ext cx="9430715" cy="9239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работы учителей математики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Приволжского района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7513472"/>
              </p:ext>
            </p:extLst>
          </p:nvPr>
        </p:nvGraphicFramePr>
        <p:xfrm>
          <a:off x="2073897" y="1008668"/>
          <a:ext cx="9430716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287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65387" y="657225"/>
            <a:ext cx="8915400" cy="5549272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Приволжском районе учреждений образования - 30, из них: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лицеев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3,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гимназий – 8,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углубленным изучением – 5,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общеобразовательных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14.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школах района работает 125 учителей математики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высшую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квалификационную категорию – 33 педагога (26%)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 первую квалификационную категорию – 62 педагогов (50%)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имеют категории – 30, это связано с тем, что в школах района работают молодые специалисты (24%)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учителей математики Приволжского района являются экспертами региональной предметной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комиссии.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учителей награждены благодарственными письмами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УО ИК МО города Казани за участие в разработке муниципальных контрольных измерительных материалов в формате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ЕГЭ и ОГЭ. Также учителя района активно участвуют в мероприятиях различного уровня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76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9249139"/>
              </p:ext>
            </p:extLst>
          </p:nvPr>
        </p:nvGraphicFramePr>
        <p:xfrm>
          <a:off x="704849" y="942028"/>
          <a:ext cx="11306175" cy="3080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8725">
                  <a:extLst>
                    <a:ext uri="{9D8B030D-6E8A-4147-A177-3AD203B41FA5}">
                      <a16:colId xmlns:a16="http://schemas.microsoft.com/office/drawing/2014/main" val="2037331174"/>
                    </a:ext>
                  </a:extLst>
                </a:gridCol>
                <a:gridCol w="3768725">
                  <a:extLst>
                    <a:ext uri="{9D8B030D-6E8A-4147-A177-3AD203B41FA5}">
                      <a16:colId xmlns:a16="http://schemas.microsoft.com/office/drawing/2014/main" val="1443344521"/>
                    </a:ext>
                  </a:extLst>
                </a:gridCol>
                <a:gridCol w="3768725">
                  <a:extLst>
                    <a:ext uri="{9D8B030D-6E8A-4147-A177-3AD203B41FA5}">
                      <a16:colId xmlns:a16="http://schemas.microsoft.com/office/drawing/2014/main" val="2490254249"/>
                    </a:ext>
                  </a:extLst>
                </a:gridCol>
              </a:tblGrid>
              <a:tr h="308097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Апрель 2017 г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Апрель 2018 г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Апрель 2019 г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013575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9675" y="157385"/>
            <a:ext cx="9964132" cy="903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уровня готовности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учителей математики района 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участию в инновационной деятельности 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651245729"/>
              </p:ext>
            </p:extLst>
          </p:nvPr>
        </p:nvGraphicFramePr>
        <p:xfrm>
          <a:off x="781047" y="1784292"/>
          <a:ext cx="3543300" cy="2205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8044663"/>
              </p:ext>
            </p:extLst>
          </p:nvPr>
        </p:nvGraphicFramePr>
        <p:xfrm>
          <a:off x="4481510" y="1699278"/>
          <a:ext cx="3690940" cy="2291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078410160"/>
              </p:ext>
            </p:extLst>
          </p:nvPr>
        </p:nvGraphicFramePr>
        <p:xfrm>
          <a:off x="8248648" y="1699278"/>
          <a:ext cx="3605213" cy="2323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14439" y="4214549"/>
            <a:ext cx="1079658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данной методики определялась готовность педагогов к участию в инновационной деятельности по следующим направлениям: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блок – Мотивационно-творческая направленность личности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блок – Креативность педагога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 – Профессиональные способности учителя к осуществлению инновационной деятельности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блок – Индивидуальные особенности личности учителя.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Диагностика проводилась на основе самооценки педагогом  своей готовности к инновационной деятельности по этим пунктам. Последнее тестирование показало, что мотивационная готовность педагогов к участию в инновационной деятельности возросла. Укрепилась и уверенность в собственных силах и возможностях. Постоянно действующие семинары и тематические мастер-классы оказали методическую поддержку педагогам. В целом учителя математики района готовы к осуществлению экспериментальной деятельности по теме РМО.</a:t>
            </a: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686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3176365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балл ЕГЭ по профильной математике в сравнении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городскими, республиканскими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показателями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6369074"/>
              </p:ext>
            </p:extLst>
          </p:nvPr>
        </p:nvGraphicFramePr>
        <p:xfrm>
          <a:off x="2733674" y="1676400"/>
          <a:ext cx="7248526" cy="1920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7994">
                  <a:extLst>
                    <a:ext uri="{9D8B030D-6E8A-4147-A177-3AD203B41FA5}">
                      <a16:colId xmlns:a16="http://schemas.microsoft.com/office/drawing/2014/main" val="2666558985"/>
                    </a:ext>
                  </a:extLst>
                </a:gridCol>
                <a:gridCol w="1978907">
                  <a:extLst>
                    <a:ext uri="{9D8B030D-6E8A-4147-A177-3AD203B41FA5}">
                      <a16:colId xmlns:a16="http://schemas.microsoft.com/office/drawing/2014/main" val="2958213989"/>
                    </a:ext>
                  </a:extLst>
                </a:gridCol>
                <a:gridCol w="776130">
                  <a:extLst>
                    <a:ext uri="{9D8B030D-6E8A-4147-A177-3AD203B41FA5}">
                      <a16:colId xmlns:a16="http://schemas.microsoft.com/office/drawing/2014/main" val="2206083409"/>
                    </a:ext>
                  </a:extLst>
                </a:gridCol>
                <a:gridCol w="705935">
                  <a:extLst>
                    <a:ext uri="{9D8B030D-6E8A-4147-A177-3AD203B41FA5}">
                      <a16:colId xmlns:a16="http://schemas.microsoft.com/office/drawing/2014/main" val="2070149904"/>
                    </a:ext>
                  </a:extLst>
                </a:gridCol>
                <a:gridCol w="843836">
                  <a:extLst>
                    <a:ext uri="{9D8B030D-6E8A-4147-A177-3AD203B41FA5}">
                      <a16:colId xmlns:a16="http://schemas.microsoft.com/office/drawing/2014/main" val="2231928115"/>
                    </a:ext>
                  </a:extLst>
                </a:gridCol>
                <a:gridCol w="786087">
                  <a:extLst>
                    <a:ext uri="{9D8B030D-6E8A-4147-A177-3AD203B41FA5}">
                      <a16:colId xmlns:a16="http://schemas.microsoft.com/office/drawing/2014/main" val="3664765078"/>
                    </a:ext>
                  </a:extLst>
                </a:gridCol>
                <a:gridCol w="889637">
                  <a:extLst>
                    <a:ext uri="{9D8B030D-6E8A-4147-A177-3AD203B41FA5}">
                      <a16:colId xmlns:a16="http://schemas.microsoft.com/office/drawing/2014/main" val="2843735733"/>
                    </a:ext>
                  </a:extLst>
                </a:gridCol>
              </a:tblGrid>
              <a:tr h="7289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/ количество выпускников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Высоко балльные работы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80 до 100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 Казань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РФ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extLst>
                  <a:ext uri="{0D108BD9-81ED-4DB2-BD59-A6C34878D82A}">
                    <a16:rowId xmlns:a16="http://schemas.microsoft.com/office/drawing/2014/main" val="1813771544"/>
                  </a:ext>
                </a:extLst>
              </a:tr>
              <a:tr h="2618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(962)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55,78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54,99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47,1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extLst>
                  <a:ext uri="{0D108BD9-81ED-4DB2-BD59-A6C34878D82A}">
                    <a16:rowId xmlns:a16="http://schemas.microsoft.com/office/drawing/2014/main" val="1838186143"/>
                  </a:ext>
                </a:extLst>
              </a:tr>
              <a:tr h="2618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(1130)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59,3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57.73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extLst>
                  <a:ext uri="{0D108BD9-81ED-4DB2-BD59-A6C34878D82A}">
                    <a16:rowId xmlns:a16="http://schemas.microsoft.com/office/drawing/2014/main" val="2268377489"/>
                  </a:ext>
                </a:extLst>
              </a:tr>
              <a:tr h="2618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(1084)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64,01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64,43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31" marR="66131" marT="0" marB="0"/>
                </a:tc>
                <a:extLst>
                  <a:ext uri="{0D108BD9-81ED-4DB2-BD59-A6C34878D82A}">
                    <a16:rowId xmlns:a16="http://schemas.microsoft.com/office/drawing/2014/main" val="3034646507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618" y="3800475"/>
            <a:ext cx="9108213" cy="2438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40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7027804"/>
              </p:ext>
            </p:extLst>
          </p:nvPr>
        </p:nvGraphicFramePr>
        <p:xfrm>
          <a:off x="2266945" y="355049"/>
          <a:ext cx="9267829" cy="1511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1">
                  <a:extLst>
                    <a:ext uri="{9D8B030D-6E8A-4147-A177-3AD203B41FA5}">
                      <a16:colId xmlns:a16="http://schemas.microsoft.com/office/drawing/2014/main" val="607652643"/>
                    </a:ext>
                  </a:extLst>
                </a:gridCol>
                <a:gridCol w="3400426">
                  <a:extLst>
                    <a:ext uri="{9D8B030D-6E8A-4147-A177-3AD203B41FA5}">
                      <a16:colId xmlns:a16="http://schemas.microsoft.com/office/drawing/2014/main" val="2001747212"/>
                    </a:ext>
                  </a:extLst>
                </a:gridCol>
                <a:gridCol w="3962402">
                  <a:extLst>
                    <a:ext uri="{9D8B030D-6E8A-4147-A177-3AD203B41FA5}">
                      <a16:colId xmlns:a16="http://schemas.microsoft.com/office/drawing/2014/main" val="1203162652"/>
                    </a:ext>
                  </a:extLst>
                </a:gridCol>
              </a:tblGrid>
              <a:tr h="507041">
                <a:tc gridSpan="3"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Количество выпускников, не преодолевших</a:t>
                      </a:r>
                      <a:b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минимальный порог по математике 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0900307"/>
                  </a:ext>
                </a:extLst>
              </a:tr>
              <a:tr h="255562"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 профиль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базовый уровень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5193283"/>
                  </a:ext>
                </a:extLst>
              </a:tr>
              <a:tr h="255562"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Приволжский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5384716"/>
                  </a:ext>
                </a:extLst>
              </a:tr>
              <a:tr h="255562">
                <a:tc>
                  <a:txBody>
                    <a:bodyPr/>
                    <a:lstStyle/>
                    <a:p>
                      <a:pPr algn="ctr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Казань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393672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308329"/>
              </p:ext>
            </p:extLst>
          </p:nvPr>
        </p:nvGraphicFramePr>
        <p:xfrm>
          <a:off x="2228850" y="2024591"/>
          <a:ext cx="9305924" cy="191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6481">
                  <a:extLst>
                    <a:ext uri="{9D8B030D-6E8A-4147-A177-3AD203B41FA5}">
                      <a16:colId xmlns:a16="http://schemas.microsoft.com/office/drawing/2014/main" val="24347888"/>
                    </a:ext>
                  </a:extLst>
                </a:gridCol>
                <a:gridCol w="2326481">
                  <a:extLst>
                    <a:ext uri="{9D8B030D-6E8A-4147-A177-3AD203B41FA5}">
                      <a16:colId xmlns:a16="http://schemas.microsoft.com/office/drawing/2014/main" val="2726811914"/>
                    </a:ext>
                  </a:extLst>
                </a:gridCol>
                <a:gridCol w="2326481">
                  <a:extLst>
                    <a:ext uri="{9D8B030D-6E8A-4147-A177-3AD203B41FA5}">
                      <a16:colId xmlns:a16="http://schemas.microsoft.com/office/drawing/2014/main" val="4260486058"/>
                    </a:ext>
                  </a:extLst>
                </a:gridCol>
                <a:gridCol w="2326481">
                  <a:extLst>
                    <a:ext uri="{9D8B030D-6E8A-4147-A177-3AD203B41FA5}">
                      <a16:colId xmlns:a16="http://schemas.microsoft.com/office/drawing/2014/main" val="384644725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Школы с высокими результатами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Школы с высокими результатами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1282805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Математика-2019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74635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Гимназия 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№19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2018 – 67,46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Школа № 100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45,9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6877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Лицей № 35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71,5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Школа № 48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37,6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34596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Гимназия №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139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71,2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0370722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310691"/>
              </p:ext>
            </p:extLst>
          </p:nvPr>
        </p:nvGraphicFramePr>
        <p:xfrm>
          <a:off x="2181220" y="4257675"/>
          <a:ext cx="9353553" cy="2003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708">
                  <a:extLst>
                    <a:ext uri="{9D8B030D-6E8A-4147-A177-3AD203B41FA5}">
                      <a16:colId xmlns:a16="http://schemas.microsoft.com/office/drawing/2014/main" val="240310263"/>
                    </a:ext>
                  </a:extLst>
                </a:gridCol>
                <a:gridCol w="579923">
                  <a:extLst>
                    <a:ext uri="{9D8B030D-6E8A-4147-A177-3AD203B41FA5}">
                      <a16:colId xmlns:a16="http://schemas.microsoft.com/office/drawing/2014/main" val="3914490019"/>
                    </a:ext>
                  </a:extLst>
                </a:gridCol>
                <a:gridCol w="579923">
                  <a:extLst>
                    <a:ext uri="{9D8B030D-6E8A-4147-A177-3AD203B41FA5}">
                      <a16:colId xmlns:a16="http://schemas.microsoft.com/office/drawing/2014/main" val="4104689282"/>
                    </a:ext>
                  </a:extLst>
                </a:gridCol>
                <a:gridCol w="579923">
                  <a:extLst>
                    <a:ext uri="{9D8B030D-6E8A-4147-A177-3AD203B41FA5}">
                      <a16:colId xmlns:a16="http://schemas.microsoft.com/office/drawing/2014/main" val="3295026083"/>
                    </a:ext>
                  </a:extLst>
                </a:gridCol>
                <a:gridCol w="579923">
                  <a:extLst>
                    <a:ext uri="{9D8B030D-6E8A-4147-A177-3AD203B41FA5}">
                      <a16:colId xmlns:a16="http://schemas.microsoft.com/office/drawing/2014/main" val="1445254187"/>
                    </a:ext>
                  </a:extLst>
                </a:gridCol>
                <a:gridCol w="579923">
                  <a:extLst>
                    <a:ext uri="{9D8B030D-6E8A-4147-A177-3AD203B41FA5}">
                      <a16:colId xmlns:a16="http://schemas.microsoft.com/office/drawing/2014/main" val="3876643976"/>
                    </a:ext>
                  </a:extLst>
                </a:gridCol>
                <a:gridCol w="579923">
                  <a:extLst>
                    <a:ext uri="{9D8B030D-6E8A-4147-A177-3AD203B41FA5}">
                      <a16:colId xmlns:a16="http://schemas.microsoft.com/office/drawing/2014/main" val="363043176"/>
                    </a:ext>
                  </a:extLst>
                </a:gridCol>
                <a:gridCol w="579923">
                  <a:extLst>
                    <a:ext uri="{9D8B030D-6E8A-4147-A177-3AD203B41FA5}">
                      <a16:colId xmlns:a16="http://schemas.microsoft.com/office/drawing/2014/main" val="90338131"/>
                    </a:ext>
                  </a:extLst>
                </a:gridCol>
                <a:gridCol w="579923">
                  <a:extLst>
                    <a:ext uri="{9D8B030D-6E8A-4147-A177-3AD203B41FA5}">
                      <a16:colId xmlns:a16="http://schemas.microsoft.com/office/drawing/2014/main" val="1642900425"/>
                    </a:ext>
                  </a:extLst>
                </a:gridCol>
                <a:gridCol w="579923">
                  <a:extLst>
                    <a:ext uri="{9D8B030D-6E8A-4147-A177-3AD203B41FA5}">
                      <a16:colId xmlns:a16="http://schemas.microsoft.com/office/drawing/2014/main" val="4146124547"/>
                    </a:ext>
                  </a:extLst>
                </a:gridCol>
                <a:gridCol w="579923">
                  <a:extLst>
                    <a:ext uri="{9D8B030D-6E8A-4147-A177-3AD203B41FA5}">
                      <a16:colId xmlns:a16="http://schemas.microsoft.com/office/drawing/2014/main" val="3620048770"/>
                    </a:ext>
                  </a:extLst>
                </a:gridCol>
                <a:gridCol w="579923">
                  <a:extLst>
                    <a:ext uri="{9D8B030D-6E8A-4147-A177-3AD203B41FA5}">
                      <a16:colId xmlns:a16="http://schemas.microsoft.com/office/drawing/2014/main" val="1315043400"/>
                    </a:ext>
                  </a:extLst>
                </a:gridCol>
                <a:gridCol w="579923">
                  <a:extLst>
                    <a:ext uri="{9D8B030D-6E8A-4147-A177-3AD203B41FA5}">
                      <a16:colId xmlns:a16="http://schemas.microsoft.com/office/drawing/2014/main" val="364021529"/>
                    </a:ext>
                  </a:extLst>
                </a:gridCol>
                <a:gridCol w="579923">
                  <a:extLst>
                    <a:ext uri="{9D8B030D-6E8A-4147-A177-3AD203B41FA5}">
                      <a16:colId xmlns:a16="http://schemas.microsoft.com/office/drawing/2014/main" val="667628226"/>
                    </a:ext>
                  </a:extLst>
                </a:gridCol>
                <a:gridCol w="579923">
                  <a:extLst>
                    <a:ext uri="{9D8B030D-6E8A-4147-A177-3AD203B41FA5}">
                      <a16:colId xmlns:a16="http://schemas.microsoft.com/office/drawing/2014/main" val="2686695182"/>
                    </a:ext>
                  </a:extLst>
                </a:gridCol>
                <a:gridCol w="579923">
                  <a:extLst>
                    <a:ext uri="{9D8B030D-6E8A-4147-A177-3AD203B41FA5}">
                      <a16:colId xmlns:a16="http://schemas.microsoft.com/office/drawing/2014/main" val="1685311457"/>
                    </a:ext>
                  </a:extLst>
                </a:gridCol>
              </a:tblGrid>
              <a:tr h="342900"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Математика базовый  уровень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7968802"/>
                  </a:ext>
                </a:extLst>
              </a:tr>
              <a:tr h="7162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</a:t>
                      </a: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 выпускников</a:t>
                      </a: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 участников</a:t>
                      </a: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участия</a:t>
                      </a: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"2"</a:t>
                      </a: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"3"</a:t>
                      </a: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"4"</a:t>
                      </a: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"5"</a:t>
                      </a: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Успеваемость%</a:t>
                      </a: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Качество%</a:t>
                      </a: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Средняя оценка 2019</a:t>
                      </a: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Средняя оценка 2018</a:t>
                      </a:r>
                    </a:p>
                  </a:txBody>
                  <a:tcPr marL="4694" marR="4694" marT="469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8554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Приволжский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6" marR="5266" marT="52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1059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368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34,7%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0,00%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11,1%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45,7%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159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43,2%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100,0%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88,9%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4,32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4,10</a:t>
                      </a:r>
                    </a:p>
                  </a:txBody>
                  <a:tcPr marL="4694" marR="4694" marT="4694" marB="0" anchor="ctr"/>
                </a:tc>
                <a:extLst>
                  <a:ext uri="{0D108BD9-81ED-4DB2-BD59-A6C34878D82A}">
                    <a16:rowId xmlns:a16="http://schemas.microsoft.com/office/drawing/2014/main" val="2266917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Казань</a:t>
                      </a:r>
                    </a:p>
                  </a:txBody>
                  <a:tcPr marL="5266" marR="5266" marT="52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5677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2163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38,1%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0,37%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12,1%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856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39,6%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1037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47,9%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99,6%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87,5%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4,35</a:t>
                      </a:r>
                    </a:p>
                  </a:txBody>
                  <a:tcPr marL="4694" marR="4694" marT="469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4,15</a:t>
                      </a:r>
                    </a:p>
                  </a:txBody>
                  <a:tcPr marL="4694" marR="4694" marT="4694" marB="0" anchor="ctr"/>
                </a:tc>
                <a:extLst>
                  <a:ext uri="{0D108BD9-81ED-4DB2-BD59-A6C34878D82A}">
                    <a16:rowId xmlns:a16="http://schemas.microsoft.com/office/drawing/2014/main" val="6067728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23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440286"/>
              </p:ext>
            </p:extLst>
          </p:nvPr>
        </p:nvGraphicFramePr>
        <p:xfrm>
          <a:off x="2451098" y="3173730"/>
          <a:ext cx="8902702" cy="348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509">
                  <a:extLst>
                    <a:ext uri="{9D8B030D-6E8A-4147-A177-3AD203B41FA5}">
                      <a16:colId xmlns:a16="http://schemas.microsoft.com/office/drawing/2014/main" val="1934142927"/>
                    </a:ext>
                  </a:extLst>
                </a:gridCol>
                <a:gridCol w="1502331">
                  <a:extLst>
                    <a:ext uri="{9D8B030D-6E8A-4147-A177-3AD203B41FA5}">
                      <a16:colId xmlns:a16="http://schemas.microsoft.com/office/drawing/2014/main" val="1995267261"/>
                    </a:ext>
                  </a:extLst>
                </a:gridCol>
                <a:gridCol w="2097003">
                  <a:extLst>
                    <a:ext uri="{9D8B030D-6E8A-4147-A177-3AD203B41FA5}">
                      <a16:colId xmlns:a16="http://schemas.microsoft.com/office/drawing/2014/main" val="1488521639"/>
                    </a:ext>
                  </a:extLst>
                </a:gridCol>
                <a:gridCol w="4294859">
                  <a:extLst>
                    <a:ext uri="{9D8B030D-6E8A-4147-A177-3AD203B41FA5}">
                      <a16:colId xmlns:a16="http://schemas.microsoft.com/office/drawing/2014/main" val="3983731533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 качества знаний учащихся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2018-2019 учебный год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997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Качество 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Успеваемость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Динамика качество знаний по предметам в сравнении с 2017-2018 учебным годом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884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70,1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99,8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+1,24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08058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62,7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99,8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+6,18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247264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58,9</a:t>
                      </a:r>
                      <a:endParaRPr lang="ru-RU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99,8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+0,6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427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</a:t>
                      </a:r>
                      <a:endParaRPr lang="ru-RU" sz="1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99,9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+0,6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32148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64,46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+0,7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4974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99,5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+6,1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69421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+0,8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9486710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3182823"/>
              </p:ext>
            </p:extLst>
          </p:nvPr>
        </p:nvGraphicFramePr>
        <p:xfrm>
          <a:off x="2451098" y="719666"/>
          <a:ext cx="8902699" cy="1757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823">
                  <a:extLst>
                    <a:ext uri="{9D8B030D-6E8A-4147-A177-3AD203B41FA5}">
                      <a16:colId xmlns:a16="http://schemas.microsoft.com/office/drawing/2014/main" val="2503209446"/>
                    </a:ext>
                  </a:extLst>
                </a:gridCol>
                <a:gridCol w="684823">
                  <a:extLst>
                    <a:ext uri="{9D8B030D-6E8A-4147-A177-3AD203B41FA5}">
                      <a16:colId xmlns:a16="http://schemas.microsoft.com/office/drawing/2014/main" val="3312909155"/>
                    </a:ext>
                  </a:extLst>
                </a:gridCol>
                <a:gridCol w="684823">
                  <a:extLst>
                    <a:ext uri="{9D8B030D-6E8A-4147-A177-3AD203B41FA5}">
                      <a16:colId xmlns:a16="http://schemas.microsoft.com/office/drawing/2014/main" val="2577933034"/>
                    </a:ext>
                  </a:extLst>
                </a:gridCol>
                <a:gridCol w="684823">
                  <a:extLst>
                    <a:ext uri="{9D8B030D-6E8A-4147-A177-3AD203B41FA5}">
                      <a16:colId xmlns:a16="http://schemas.microsoft.com/office/drawing/2014/main" val="1496936581"/>
                    </a:ext>
                  </a:extLst>
                </a:gridCol>
                <a:gridCol w="684823">
                  <a:extLst>
                    <a:ext uri="{9D8B030D-6E8A-4147-A177-3AD203B41FA5}">
                      <a16:colId xmlns:a16="http://schemas.microsoft.com/office/drawing/2014/main" val="3038533955"/>
                    </a:ext>
                  </a:extLst>
                </a:gridCol>
                <a:gridCol w="684823">
                  <a:extLst>
                    <a:ext uri="{9D8B030D-6E8A-4147-A177-3AD203B41FA5}">
                      <a16:colId xmlns:a16="http://schemas.microsoft.com/office/drawing/2014/main" val="1606998468"/>
                    </a:ext>
                  </a:extLst>
                </a:gridCol>
                <a:gridCol w="684823">
                  <a:extLst>
                    <a:ext uri="{9D8B030D-6E8A-4147-A177-3AD203B41FA5}">
                      <a16:colId xmlns:a16="http://schemas.microsoft.com/office/drawing/2014/main" val="230983658"/>
                    </a:ext>
                  </a:extLst>
                </a:gridCol>
                <a:gridCol w="684823">
                  <a:extLst>
                    <a:ext uri="{9D8B030D-6E8A-4147-A177-3AD203B41FA5}">
                      <a16:colId xmlns:a16="http://schemas.microsoft.com/office/drawing/2014/main" val="1166789666"/>
                    </a:ext>
                  </a:extLst>
                </a:gridCol>
                <a:gridCol w="684823">
                  <a:extLst>
                    <a:ext uri="{9D8B030D-6E8A-4147-A177-3AD203B41FA5}">
                      <a16:colId xmlns:a16="http://schemas.microsoft.com/office/drawing/2014/main" val="1949295592"/>
                    </a:ext>
                  </a:extLst>
                </a:gridCol>
                <a:gridCol w="684823">
                  <a:extLst>
                    <a:ext uri="{9D8B030D-6E8A-4147-A177-3AD203B41FA5}">
                      <a16:colId xmlns:a16="http://schemas.microsoft.com/office/drawing/2014/main" val="4054291277"/>
                    </a:ext>
                  </a:extLst>
                </a:gridCol>
                <a:gridCol w="684823">
                  <a:extLst>
                    <a:ext uri="{9D8B030D-6E8A-4147-A177-3AD203B41FA5}">
                      <a16:colId xmlns:a16="http://schemas.microsoft.com/office/drawing/2014/main" val="2783060292"/>
                    </a:ext>
                  </a:extLst>
                </a:gridCol>
                <a:gridCol w="684823">
                  <a:extLst>
                    <a:ext uri="{9D8B030D-6E8A-4147-A177-3AD203B41FA5}">
                      <a16:colId xmlns:a16="http://schemas.microsoft.com/office/drawing/2014/main" val="4077311801"/>
                    </a:ext>
                  </a:extLst>
                </a:gridCol>
                <a:gridCol w="684823">
                  <a:extLst>
                    <a:ext uri="{9D8B030D-6E8A-4147-A177-3AD203B41FA5}">
                      <a16:colId xmlns:a16="http://schemas.microsoft.com/office/drawing/2014/main" val="400860837"/>
                    </a:ext>
                  </a:extLst>
                </a:gridCol>
              </a:tblGrid>
              <a:tr h="370840">
                <a:tc gridSpan="1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ОГЭ-2019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4554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 </a:t>
                      </a: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 выпускников</a:t>
                      </a: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 участников</a:t>
                      </a: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участия </a:t>
                      </a: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"5"</a:t>
                      </a: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"4"</a:t>
                      </a: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"3"</a:t>
                      </a: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"2"</a:t>
                      </a: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Средняя оценка 2019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Усп-ть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%</a:t>
                      </a: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Кач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-во, %</a:t>
                      </a: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Средняя оценка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extLst>
                  <a:ext uri="{0D108BD9-81ED-4DB2-BD59-A6C34878D82A}">
                    <a16:rowId xmlns:a16="http://schemas.microsoft.com/office/drawing/2014/main" val="24544595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2172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2089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94,88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4,12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extLst>
                  <a:ext uri="{0D108BD9-81ED-4DB2-BD59-A6C34878D82A}">
                    <a16:rowId xmlns:a16="http://schemas.microsoft.com/office/drawing/2014/main" val="2678763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Казань</a:t>
                      </a: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11091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10812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2553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7401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4,16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92,06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4,09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3" marR="5163" marT="5163" marB="0" anchor="ctr"/>
                </a:tc>
                <a:extLst>
                  <a:ext uri="{0D108BD9-81ED-4DB2-BD59-A6C34878D82A}">
                    <a16:rowId xmlns:a16="http://schemas.microsoft.com/office/drawing/2014/main" val="11624704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167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7101" y="2166409"/>
            <a:ext cx="2447711" cy="326361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52575" y="587520"/>
            <a:ext cx="4371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Отличник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народного 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просвещения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07702" y="5153025"/>
            <a:ext cx="26501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Корнилова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Татьяна Алексеевна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28751" y="5445357"/>
            <a:ext cx="3419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</a:t>
            </a:r>
            <a:r>
              <a:rPr lang="ru-RU" dirty="0" smtClean="0"/>
              <a:t>    "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"Лицей №78 "Фарватер</a:t>
            </a:r>
            <a:endParaRPr lang="ru-RU" sz="1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019800" y="573146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Почетное звание </a:t>
            </a:r>
            <a:endParaRPr lang="ru-RU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Заслуженный учитель </a:t>
            </a:r>
            <a:endParaRPr lang="ru-RU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Республики </a:t>
            </a:r>
            <a:r>
              <a:rPr lang="ru-RU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Татарстан» 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1825" y="2326787"/>
            <a:ext cx="2141825" cy="268922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095907" y="5153025"/>
            <a:ext cx="20577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Кузина Марина Геннадьевна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242036" y="5537690"/>
            <a:ext cx="17654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"Гимназия №19"</a:t>
            </a:r>
          </a:p>
        </p:txBody>
      </p:sp>
    </p:spTree>
    <p:extLst>
      <p:ext uri="{BB962C8B-B14F-4D97-AF65-F5344CB8AC3E}">
        <p14:creationId xmlns:p14="http://schemas.microsoft.com/office/powerpoint/2010/main" val="113738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447" y="624110"/>
            <a:ext cx="9957166" cy="7298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Нагрудный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 " За заслуги в образовании РТ"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82816" y="4146821"/>
            <a:ext cx="1428750" cy="1905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24987" y="6091457"/>
            <a:ext cx="26677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Баранова Ильмира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Марсовна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77599" y="6309702"/>
            <a:ext cx="12287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«Гимназия №6»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1426" y="4098928"/>
            <a:ext cx="1414987" cy="188664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4981" y="1449895"/>
            <a:ext cx="1428750" cy="19050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8798708" y="3404745"/>
            <a:ext cx="20577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Кузина Марина Геннадьевна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3346" y="1464977"/>
            <a:ext cx="1432684" cy="190211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524259" y="3452597"/>
            <a:ext cx="25748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Халиуллина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Ильмира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Мингазизовна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МАОУ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"Гимназия №19"</a:t>
            </a: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46479" y="6051821"/>
            <a:ext cx="248215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Журавлева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Станиславовна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4914" y="6283596"/>
            <a:ext cx="1231499" cy="329213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77357" y="6283596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	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97899" y="1450758"/>
            <a:ext cx="1428750" cy="1905000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914537" y="3452597"/>
            <a:ext cx="21954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Захарова Марина Анатольевна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122991" y="3681744"/>
            <a:ext cx="17785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«Гимназия №52»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9014980" y="3635577"/>
            <a:ext cx="196661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"Гимназия №19"</a:t>
            </a:r>
          </a:p>
        </p:txBody>
      </p:sp>
    </p:spTree>
    <p:extLst>
      <p:ext uri="{BB962C8B-B14F-4D97-AF65-F5344CB8AC3E}">
        <p14:creationId xmlns:p14="http://schemas.microsoft.com/office/powerpoint/2010/main" val="193683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9815" y="624110"/>
            <a:ext cx="9464797" cy="76714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Нагрудный знак " За заслуги в образовании РТ"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2700" y="1537439"/>
            <a:ext cx="1426588" cy="19082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2951" y="1537075"/>
            <a:ext cx="1426588" cy="190211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809934" y="3510662"/>
            <a:ext cx="23126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Чиклин Евгений Александрович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626535" y="3779511"/>
            <a:ext cx="31446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«Лицей №83 - Центр образования»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84438" y="3588968"/>
            <a:ext cx="21791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Кузнецова Ирина Геннадьевна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964454" y="3815489"/>
            <a:ext cx="16430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"Школа №100"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198" y="4158684"/>
            <a:ext cx="1428750" cy="1905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378637" y="6052762"/>
            <a:ext cx="24219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Ферафонтова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Фарида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Альфатовна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68071" y="6297907"/>
            <a:ext cx="16430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"Школа №127"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3959" y="4139251"/>
            <a:ext cx="1428750" cy="1905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7154354" y="6044251"/>
            <a:ext cx="21479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Кузьмина Ирина Анатольевна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513959" y="6293891"/>
            <a:ext cx="15792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"Лицей № 35"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5267" y="1531763"/>
            <a:ext cx="1432684" cy="1908213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5329258" y="3541376"/>
            <a:ext cx="21847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Солдатова Лариса Николаевна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581371" y="3815489"/>
            <a:ext cx="17497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"Гимназия №40"</a:t>
            </a:r>
          </a:p>
        </p:txBody>
      </p:sp>
    </p:spTree>
    <p:extLst>
      <p:ext uri="{BB962C8B-B14F-4D97-AF65-F5344CB8AC3E}">
        <p14:creationId xmlns:p14="http://schemas.microsoft.com/office/powerpoint/2010/main" val="344514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7885" y="465991"/>
            <a:ext cx="9086727" cy="5917223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тема УМС ИМО: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«Стратегические цели и актуальные задачи обновления содержания и повышения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образования».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тема РМО учителей математики: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«Профессиональное развитие педагога в условиях модернизации Российского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методической работы РМО: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Непрерывное совершенствование уровня педагогического мастерства в области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«Математика» и методики его преподавания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907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2812" y="624110"/>
            <a:ext cx="10237509" cy="199599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Обладатели гранта «Поддержка профессионального роста учителей общеобразовательных организаций Республики Татарстан» в номинации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"Учитель-эксперт"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0896" y="3178155"/>
            <a:ext cx="1428750" cy="1905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62463" y="5174263"/>
            <a:ext cx="22456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Гаврилова Наталья Николаевна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02528" y="5451262"/>
            <a:ext cx="17654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"Гимназия №19"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7656" y="3178155"/>
            <a:ext cx="1428750" cy="1905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555504" y="5152598"/>
            <a:ext cx="25748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Халиуллина Ильмира Мингазизовна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847317" y="5429597"/>
            <a:ext cx="279114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"Гимназия №19"</a:t>
            </a:r>
          </a:p>
        </p:txBody>
      </p:sp>
    </p:spTree>
    <p:extLst>
      <p:ext uri="{BB962C8B-B14F-4D97-AF65-F5344CB8AC3E}">
        <p14:creationId xmlns:p14="http://schemas.microsoft.com/office/powerpoint/2010/main" val="24033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6915" y="624110"/>
            <a:ext cx="10427677" cy="202482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Обладатели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гранта «Поддержка профессионального роста учителей общеобразовательных организаций Республики Татарстан» в номинации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Учитель-мастер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0392" y="3167406"/>
            <a:ext cx="3102351" cy="4352808"/>
          </a:xfrm>
        </p:spPr>
        <p:txBody>
          <a:bodyPr/>
          <a:lstStyle/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Миннахметова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Светлана Аркадьевна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МБОУ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"Гимназия № 16"</a:t>
            </a:r>
          </a:p>
          <a:p>
            <a:pPr marL="0" indent="0">
              <a:buNone/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8488" y="3371109"/>
            <a:ext cx="1428750" cy="1905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2349" y="3167406"/>
            <a:ext cx="1428750" cy="1905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135038" y="5333864"/>
            <a:ext cx="22433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Биктяшева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 Васильевна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37988" y="5556217"/>
            <a:ext cx="2470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"Школа №24"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5363" y="3167406"/>
            <a:ext cx="1428750" cy="1905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938514" y="5205310"/>
            <a:ext cx="18682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Гатина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Люция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Рафиковна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115363" y="5539278"/>
            <a:ext cx="15661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"Школа №42"</a:t>
            </a:r>
          </a:p>
        </p:txBody>
      </p:sp>
    </p:spTree>
    <p:extLst>
      <p:ext uri="{BB962C8B-B14F-4D97-AF65-F5344CB8AC3E}">
        <p14:creationId xmlns:p14="http://schemas.microsoft.com/office/powerpoint/2010/main" val="353568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0264" y="624110"/>
            <a:ext cx="10143241" cy="195814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Обладатели гранта «Поддержка профессионального роста учителей общеобразовательных организаций Республики Татарстан» в номинации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"Старший учитель"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818614"/>
            <a:ext cx="8915400" cy="3092608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764" y="2983479"/>
            <a:ext cx="1428750" cy="1905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6678" y="2926013"/>
            <a:ext cx="1428750" cy="1905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736876" y="5076912"/>
            <a:ext cx="21014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Зиннурова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Лилия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Данировна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425048" y="5490098"/>
            <a:ext cx="32278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«Лицей №83 - Центр образования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26763" y="5174776"/>
            <a:ext cx="20860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Мингазова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Рания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Дамировна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94950" y="5490098"/>
            <a:ext cx="17497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"Гимназия №18"</a:t>
            </a:r>
          </a:p>
        </p:txBody>
      </p:sp>
    </p:spTree>
    <p:extLst>
      <p:ext uri="{BB962C8B-B14F-4D97-AF65-F5344CB8AC3E}">
        <p14:creationId xmlns:p14="http://schemas.microsoft.com/office/powerpoint/2010/main" val="228134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0475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Обладатели гранта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"Наш новый учитель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7241" y="1818430"/>
            <a:ext cx="1428750" cy="1905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0060" y="3997019"/>
            <a:ext cx="23043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Нургалиева Гульнар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Мунировна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09857" y="4274019"/>
            <a:ext cx="15661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"Школа №42"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2170" y="1818430"/>
            <a:ext cx="1428750" cy="1905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795519" y="3997020"/>
            <a:ext cx="23420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Муллахметов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Ильназ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Рашитович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26347" y="4274019"/>
            <a:ext cx="2560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	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"Школа №114"</a:t>
            </a:r>
          </a:p>
        </p:txBody>
      </p:sp>
    </p:spTree>
    <p:extLst>
      <p:ext uri="{BB962C8B-B14F-4D97-AF65-F5344CB8AC3E}">
        <p14:creationId xmlns:p14="http://schemas.microsoft.com/office/powerpoint/2010/main" val="381476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6825" y="624110"/>
            <a:ext cx="10294070" cy="62022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учитель года «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года»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8953" y="1244338"/>
            <a:ext cx="1428750" cy="1905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69718" y="3706510"/>
            <a:ext cx="25339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обедитель  зонального этапа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799838" y="3516503"/>
            <a:ext cx="35016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«Лицей №83 - Центр образования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9756" y="1308130"/>
            <a:ext cx="1428750" cy="1905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9323555" y="3747335"/>
            <a:ext cx="209858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Победитель районного этапа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7350" y="3932456"/>
            <a:ext cx="1428750" cy="1905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29908" y="6267848"/>
            <a:ext cx="18554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Лауреат районного этапа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05591" y="3213130"/>
            <a:ext cx="21954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Захарова Марина Анатольевна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636661" y="3492567"/>
            <a:ext cx="17785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«Гимназия №52»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653039" y="6055597"/>
            <a:ext cx="16373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"Школа №114"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5494" y="3919510"/>
            <a:ext cx="1428750" cy="19050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6565184" y="5801554"/>
            <a:ext cx="45033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Мухаметшина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Альфия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Шакирзяновна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156759" y="6055596"/>
            <a:ext cx="16430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"Школа №127"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048768" y="6260541"/>
            <a:ext cx="18983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Призер районного этапа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482576" y="5824510"/>
            <a:ext cx="19782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Аюпова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Расима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Завдатовна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289046" y="3160057"/>
            <a:ext cx="34562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Зиннурова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Лилия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Данировна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54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7398" y="263625"/>
            <a:ext cx="9632575" cy="128089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обедители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Международного фестиваля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школьных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учителей в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Елабуге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71887" y="1953601"/>
            <a:ext cx="1428750" cy="1905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80813" y="4216210"/>
            <a:ext cx="17785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«Гимназия №52»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88525" y="3948638"/>
            <a:ext cx="21954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Захарова Марина Анатольевна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9487" y="1950388"/>
            <a:ext cx="1426588" cy="190821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040300" y="3846878"/>
            <a:ext cx="30055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	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Зиннурова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Лилия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Данировна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5229" y="4193260"/>
            <a:ext cx="29551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«Лицей №83 - Центр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138295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работы РМО: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5025" y="1688123"/>
            <a:ext cx="9399587" cy="42230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работы по основным направлениям деятельности УМС ИМО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Вахитовского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Приволжского районов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Создание условий для непрерывного повышения уровня профессиональной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учителей математики и совершенствования их деятельности в условиях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федеральных государственных образовательных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Обобщение и распространение передового педагогического опыта учителей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Совершенствование существующих и внедрение новых активных форм, методов и средств обучения;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	Изучение и распространение положительного опыта подготовки к ОГЭ и ЕГЭ по математике;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	Совершенствование системы мониторинга и диагностики успешности образования, уровня профессиональной компетентности и методической подготовки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09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21113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688123"/>
            <a:ext cx="8915400" cy="42230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.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уровня подготовки педагогов к реализации ФГОС ООО.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Совершенствование профессиональной компетенции педагогов.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Внедрение информационных и коммуникационных технологий в образовательную практику.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Повышение уровня успеваемости, качества знаний учащихся.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	Успешное участие школьников в предметных олимпиадах, конкурсах, научно-исследовательской и проектной деятельности.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	Повышение интереса учащихся к математике.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	Формирование у родителей участников ГИА позитивного отношения к процедуре проведения экзаменов, повышение ответственности руководителей, педагогов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результат образовательной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178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7399" y="624110"/>
            <a:ext cx="10284642" cy="648509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формы работы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методического объединения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•</a:t>
            </a:r>
            <a:r>
              <a:rPr lang="ru-RU" dirty="0"/>
              <a:t>	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Заседания   методических   объединений по заданной тематике;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Участие в работе круглых столов, конференций, семинарах  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учебно-методическим   вопросам, творческие отчеты учителей и т.п.;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Открытые уроки и внеклассные мероприятия; 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Деятельность проблемных групп; 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Изучение, обобщение и диссеминация передового педагогического опыта;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Участие в конкурсах профессионального мастерства;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Участие в конкурсах на соискание грантов различного уровня;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Консультации;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Работа с молодыми специалистами.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448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624110"/>
            <a:ext cx="9675812" cy="105386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Информационно-методическое обеспечение образовательного процесса.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4214" y="1765954"/>
            <a:ext cx="9944885" cy="50920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Совершенствовать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информационно-методического обеспечения образовательного процесса через обзоры на заседаниях РМО. Скорректировать учебные программы, утвердить рабочие программы по предметам, определить учебно-методические комплексы для каждого класса, проверить соответствие учебников федеральному перечню.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Продолжить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банка электронных образовательных ресурсов, активно использовать ресурсы Интернет.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Продолжить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опыта организации учебного процесса на основе инновационных педагогических технологий через проведение районных семинаров, публикаций.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Обеспечить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личностную ориентацию образовательного процесса за счет тщательного отбора элективных курсов, курсов по выбору, развивающих факультативов; проектной, исследовательской деятельности учащихся и учителей.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Деятельность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виртуальных методических объединений учителей на Казанском образовательном портале.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Деятельность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«Школы профессионального роста учителя» (для педагогов, работающих первый год).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757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6569" y="275319"/>
            <a:ext cx="10058400" cy="40341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сопровождение повышения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профессионализма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8669" y="678731"/>
            <a:ext cx="9581544" cy="3714160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по самообразованию.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участия педагогов в конкурсах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мастерства,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грантовых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конкурсов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распространение передового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педагогического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опыта: «Использование инновационных технологий в учебно-воспитательном процессе».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методической работы по внедрению эффективных технологий по обучению </a:t>
            </a:r>
          </a:p>
          <a:p>
            <a:pPr marL="0" indent="0">
              <a:buNone/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математике.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к инновационной деятельности - эффективный способ повышения профессионализма педагогов:</a:t>
            </a:r>
          </a:p>
          <a:p>
            <a:pPr marL="0" indent="0">
              <a:buNone/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интегрированные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уроки и методика их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нестандартные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проведения уроков;</a:t>
            </a:r>
          </a:p>
          <a:p>
            <a:pPr marL="0" indent="0">
              <a:buNone/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современного урока.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74997" y="4673586"/>
            <a:ext cx="9508888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методической поддержки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молодым специалистам: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рабочих программ по ФГОС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 и технологических карт по ФГОС. Самоанализ урока.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подготовке к ГИА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технологии проведения урока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участия в педагогических конкурсах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315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4950" y="300260"/>
            <a:ext cx="10344149" cy="128089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сопровождение программы «Одаренные дети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4949" y="2133600"/>
            <a:ext cx="10344149" cy="377762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•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предметных </a:t>
            </a: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олимпиад:подготовка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 для школьного уровня Всероссийской олимпиады школьников.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проведение муниципального этапа Всероссийской олимпиады школьников.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Организация участия учащихся в конкурсах,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интеллектуальных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марафонах.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Организация участия учащихся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интеллектуальных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марафонах</a:t>
            </a:r>
          </a:p>
          <a:p>
            <a:pPr marL="0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Организация участия учащихся в международных конкурсах.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Организация участия учащихся в дистанционных интеллектуальных играх и олимпиадах 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Расширить работу школьных факультативов по подготовке к Всероссийской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олимпиаде  школьников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Организация участия учащихся в научно –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практических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конференциях.</a:t>
            </a:r>
          </a:p>
          <a:p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val="278117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1651" y="624110"/>
            <a:ext cx="9732962" cy="49031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Заседания РМО в 2019-2020 учебном году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2575" y="1533524"/>
            <a:ext cx="9952037" cy="4377697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«Анализ состояния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 и качества знаний учащихся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аттестации, результаты ГИА. Предметные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основа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мастерства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«Инновационные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практики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ресурс повышения качества образования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Проектировочные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педагога».</a:t>
            </a:r>
          </a:p>
          <a:p>
            <a:pPr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«Презентация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проекта. Уроки с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циф-ровыми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ресурсами. Вне-урочные работы с цифровым контентом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Итоги работы РМО учителей математики</a:t>
            </a:r>
          </a:p>
        </p:txBody>
      </p:sp>
    </p:spTree>
    <p:extLst>
      <p:ext uri="{BB962C8B-B14F-4D97-AF65-F5344CB8AC3E}">
        <p14:creationId xmlns:p14="http://schemas.microsoft.com/office/powerpoint/2010/main" val="10677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510</TotalTime>
  <Words>1414</Words>
  <Application>Microsoft Office PowerPoint</Application>
  <PresentationFormat>Широкоэкранный</PresentationFormat>
  <Paragraphs>371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Arial</vt:lpstr>
      <vt:lpstr>Calibri</vt:lpstr>
      <vt:lpstr>Century Gothic</vt:lpstr>
      <vt:lpstr>Times New Roman</vt:lpstr>
      <vt:lpstr>Wingdings</vt:lpstr>
      <vt:lpstr>Wingdings 3</vt:lpstr>
      <vt:lpstr>Легкий дым</vt:lpstr>
      <vt:lpstr>Портфолио районного методического объединения учителей математики  Приволжского района города Казани</vt:lpstr>
      <vt:lpstr>Презентация PowerPoint</vt:lpstr>
      <vt:lpstr>Задачи работы РМО: </vt:lpstr>
      <vt:lpstr>Ожидаемые результаты: </vt:lpstr>
      <vt:lpstr>Основные формы работы методического объединения </vt:lpstr>
      <vt:lpstr>Информационно-методическое обеспечение образовательного процесса. </vt:lpstr>
      <vt:lpstr>Методическое сопровождение повышения профессионализма педагогов </vt:lpstr>
      <vt:lpstr>Методическое сопровождение программы «Одаренные дети»</vt:lpstr>
      <vt:lpstr>Заседания РМО в 2019-2020 учебном году</vt:lpstr>
      <vt:lpstr>На заседания были приглашены: Утяганов С.Э. - председатель предметной комиссии ГИА РТ по математике и Киндер М.И. - доцент, к.н. (доцент), КФУ, Институт математики и механики им.Н.И.Лобачевского, отделение педагогического образования / кафедра высшей математики и математического моделирования. Также на предпоследнем заседании, перед карантином присутствовала руководитель направления регионального развития платформы Учи.ру, Буева А.А.. Она в доступной форме объяснила работу платформы, затронула тему дистанционного обучения и проведение уроков с виртуальным классом.</vt:lpstr>
      <vt:lpstr>Организация работы учителей математики Приволжского района</vt:lpstr>
      <vt:lpstr>Презентация PowerPoint</vt:lpstr>
      <vt:lpstr>Диагностика уровня готовности учителей математики района   к участию в инновационной деятельности </vt:lpstr>
      <vt:lpstr>Средний балл ЕГЭ по профильной математике в сравнении  с городскими, республиканскими показателями  </vt:lpstr>
      <vt:lpstr>Презентация PowerPoint</vt:lpstr>
      <vt:lpstr>Презентация PowerPoint</vt:lpstr>
      <vt:lpstr>Презентация PowerPoint</vt:lpstr>
      <vt:lpstr>Нагрудный знак " За заслуги в образовании РТ"   </vt:lpstr>
      <vt:lpstr>Нагрудный знак " За заслуги в образовании РТ"   </vt:lpstr>
      <vt:lpstr>Обладатели гранта «Поддержка профессионального роста учителей общеобразовательных организаций Республики Татарстан» в номинации  "Учитель-эксперт"</vt:lpstr>
      <vt:lpstr>Обладатели гранта «Поддержка профессионального роста учителей общеобразовательных организаций Республики Татарстан» в номинации  "Учитель-мастер"</vt:lpstr>
      <vt:lpstr>Обладатели гранта «Поддержка профессионального роста учителей общеобразовательных организаций Республики Татарстан» в номинации  "Старший учитель"</vt:lpstr>
      <vt:lpstr>Обладатели гранта "Наш новый учитель"</vt:lpstr>
      <vt:lpstr>Всероссийский конкурс учитель года «Учитель года»</vt:lpstr>
      <vt:lpstr>Победители Международного фестиваля  школьных учителей в Елабуге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Районное методическое объединение учителей математики  Приволжского района города Казани</dc:title>
  <dc:creator>Пользователь</dc:creator>
  <cp:lastModifiedBy>Пользователь</cp:lastModifiedBy>
  <cp:revision>117</cp:revision>
  <dcterms:created xsi:type="dcterms:W3CDTF">2020-04-29T19:54:48Z</dcterms:created>
  <dcterms:modified xsi:type="dcterms:W3CDTF">2020-05-07T11:06:57Z</dcterms:modified>
</cp:coreProperties>
</file>