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542" r:id="rId2"/>
    <p:sldId id="548" r:id="rId3"/>
    <p:sldId id="544" r:id="rId4"/>
    <p:sldId id="547" r:id="rId5"/>
    <p:sldId id="549" r:id="rId6"/>
    <p:sldId id="550" r:id="rId7"/>
    <p:sldId id="551" r:id="rId8"/>
    <p:sldId id="552" r:id="rId9"/>
    <p:sldId id="553" r:id="rId10"/>
    <p:sldId id="554" r:id="rId11"/>
    <p:sldId id="555" r:id="rId12"/>
    <p:sldId id="556" r:id="rId13"/>
    <p:sldId id="557" r:id="rId14"/>
    <p:sldId id="558" r:id="rId15"/>
    <p:sldId id="559" r:id="rId16"/>
    <p:sldId id="560" r:id="rId17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FFCC"/>
    <a:srgbClr val="CCFEFC"/>
    <a:srgbClr val="E7FECC"/>
    <a:srgbClr val="99FFCC"/>
    <a:srgbClr val="D0FECC"/>
    <a:srgbClr val="FFFFFF"/>
    <a:srgbClr val="FFFF99"/>
    <a:srgbClr val="3004AC"/>
    <a:srgbClr val="1A10A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88" autoAdjust="0"/>
    <p:restoredTop sz="94803" autoAdjust="0"/>
  </p:normalViewPr>
  <p:slideViewPr>
    <p:cSldViewPr snapToGrid="0">
      <p:cViewPr varScale="1">
        <p:scale>
          <a:sx n="69" d="100"/>
          <a:sy n="69" d="100"/>
        </p:scale>
        <p:origin x="-21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0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image" Target="../media/image60.wmf"/><Relationship Id="rId7" Type="http://schemas.openxmlformats.org/officeDocument/2006/relationships/image" Target="../media/image64.wmf"/><Relationship Id="rId2" Type="http://schemas.openxmlformats.org/officeDocument/2006/relationships/image" Target="../media/image59.wmf"/><Relationship Id="rId1" Type="http://schemas.openxmlformats.org/officeDocument/2006/relationships/image" Target="../media/image45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10" Type="http://schemas.openxmlformats.org/officeDocument/2006/relationships/image" Target="../media/image67.wmf"/><Relationship Id="rId4" Type="http://schemas.openxmlformats.org/officeDocument/2006/relationships/image" Target="../media/image61.wmf"/><Relationship Id="rId9" Type="http://schemas.openxmlformats.org/officeDocument/2006/relationships/image" Target="../media/image6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7" Type="http://schemas.openxmlformats.org/officeDocument/2006/relationships/image" Target="../media/image73.wmf"/><Relationship Id="rId2" Type="http://schemas.openxmlformats.org/officeDocument/2006/relationships/image" Target="../media/image68.wmf"/><Relationship Id="rId1" Type="http://schemas.openxmlformats.org/officeDocument/2006/relationships/image" Target="../media/image50.wmf"/><Relationship Id="rId6" Type="http://schemas.openxmlformats.org/officeDocument/2006/relationships/image" Target="../media/image72.wmf"/><Relationship Id="rId5" Type="http://schemas.openxmlformats.org/officeDocument/2006/relationships/image" Target="../media/image71.wmf"/><Relationship Id="rId4" Type="http://schemas.openxmlformats.org/officeDocument/2006/relationships/image" Target="../media/image7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1.wmf"/><Relationship Id="rId1" Type="http://schemas.openxmlformats.org/officeDocument/2006/relationships/image" Target="../media/image18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8.wmf"/><Relationship Id="rId1" Type="http://schemas.openxmlformats.org/officeDocument/2006/relationships/image" Target="../media/image24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7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30A34B-110E-447C-AEFC-4D7AA4CDC5DF}" type="datetimeFigureOut">
              <a:rPr lang="ru-RU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E2483B-444E-4DA8-9B22-A1DEAFAB2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7208A-CB8D-48D5-A780-E1E7B538A79A}" type="datetimeFigureOut">
              <a:rPr lang="ru-RU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282DA-E971-48D5-B80A-C85B98C7E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BDBB0-9730-410A-ACB9-87BD4FFE383F}" type="datetimeFigureOut">
              <a:rPr lang="ru-RU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68949-C8CF-4491-B821-553F29A2A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CB654-DE25-4B61-897B-8536FA8CE747}" type="datetimeFigureOut">
              <a:rPr lang="ru-RU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4C49E-F6E1-414E-AB70-C9E1ECB57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54B19-855B-4CA5-950E-18C9AB96B3D4}" type="datetimeFigureOut">
              <a:rPr lang="ru-RU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72515-1735-4C9D-AE97-B1B7DDE65C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3CB68-5000-40D8-BF40-71EB00FB4279}" type="datetimeFigureOut">
              <a:rPr lang="ru-RU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315B2-5F12-4C0A-AF5A-B38D25E67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BA221-A5A5-4C42-8DDB-582D2394922E}" type="datetimeFigureOut">
              <a:rPr lang="ru-RU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0F3B6-E66B-4652-A1D2-9F98CC5D3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4E438-891E-4332-90DE-DA7767F242E2}" type="datetimeFigureOut">
              <a:rPr lang="ru-RU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DBF72-C1D6-42FE-AA67-54629A9E87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F2AC3-516D-476A-A2A6-9074FE3692CB}" type="datetimeFigureOut">
              <a:rPr lang="ru-RU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B6B8C-E704-4347-AC99-A349F75AC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5838B-3BB6-4ABA-8745-B2767A6FCB8D}" type="datetimeFigureOut">
              <a:rPr lang="ru-RU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FEBF2-677E-4CDE-9732-C7114CB15A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3A03-F5AF-4708-AED7-604B9E226001}" type="datetimeFigureOut">
              <a:rPr lang="ru-RU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F7BC1-AE76-440D-BDAF-0A36E261B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EA961-AFCA-4D0E-A7B5-BB24630457FF}" type="datetimeFigureOut">
              <a:rPr lang="ru-RU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9BE5D-DA0D-4E6C-81D1-8E7DCD3B4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FF99"/>
            </a:gs>
            <a:gs pos="50000">
              <a:srgbClr val="FFFFFF"/>
            </a:gs>
            <a:gs pos="100000">
              <a:srgbClr val="CC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EB7137-D273-4569-BBF4-53BCFBCE407C}" type="datetimeFigureOut">
              <a:rPr lang="ru-RU"/>
              <a:pPr>
                <a:defRPr/>
              </a:pPr>
              <a:t>22.03.2024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EA5540-2617-4A68-A9F2-2E4809586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6.bin"/><Relationship Id="rId5" Type="http://schemas.openxmlformats.org/officeDocument/2006/relationships/oleObject" Target="../embeddings/oleObject45.bin"/><Relationship Id="rId4" Type="http://schemas.openxmlformats.org/officeDocument/2006/relationships/oleObject" Target="../embeddings/oleObject44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3" Type="http://schemas.openxmlformats.org/officeDocument/2006/relationships/image" Target="../media/image49.jpeg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50.bin"/><Relationship Id="rId5" Type="http://schemas.openxmlformats.org/officeDocument/2006/relationships/oleObject" Target="../embeddings/oleObject49.bin"/><Relationship Id="rId4" Type="http://schemas.openxmlformats.org/officeDocument/2006/relationships/oleObject" Target="../embeddings/oleObject4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image" Target="../media/image49.jpeg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5.bin"/><Relationship Id="rId5" Type="http://schemas.openxmlformats.org/officeDocument/2006/relationships/oleObject" Target="../embeddings/oleObject54.bin"/><Relationship Id="rId4" Type="http://schemas.openxmlformats.org/officeDocument/2006/relationships/oleObject" Target="../embeddings/oleObject53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13" Type="http://schemas.openxmlformats.org/officeDocument/2006/relationships/oleObject" Target="../embeddings/oleObject67.bin"/><Relationship Id="rId3" Type="http://schemas.openxmlformats.org/officeDocument/2006/relationships/image" Target="../media/image49.jpeg"/><Relationship Id="rId7" Type="http://schemas.openxmlformats.org/officeDocument/2006/relationships/oleObject" Target="../embeddings/oleObject61.bin"/><Relationship Id="rId12" Type="http://schemas.openxmlformats.org/officeDocument/2006/relationships/oleObject" Target="../embeddings/oleObject6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60.bin"/><Relationship Id="rId11" Type="http://schemas.openxmlformats.org/officeDocument/2006/relationships/oleObject" Target="../embeddings/oleObject65.bin"/><Relationship Id="rId5" Type="http://schemas.openxmlformats.org/officeDocument/2006/relationships/oleObject" Target="../embeddings/oleObject59.bin"/><Relationship Id="rId10" Type="http://schemas.openxmlformats.org/officeDocument/2006/relationships/oleObject" Target="../embeddings/oleObject64.bin"/><Relationship Id="rId4" Type="http://schemas.openxmlformats.org/officeDocument/2006/relationships/oleObject" Target="../embeddings/oleObject58.bin"/><Relationship Id="rId9" Type="http://schemas.openxmlformats.org/officeDocument/2006/relationships/oleObject" Target="../embeddings/oleObject63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3" Type="http://schemas.openxmlformats.org/officeDocument/2006/relationships/image" Target="../media/image74.png"/><Relationship Id="rId7" Type="http://schemas.openxmlformats.org/officeDocument/2006/relationships/oleObject" Target="../embeddings/oleObject7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70.bin"/><Relationship Id="rId5" Type="http://schemas.openxmlformats.org/officeDocument/2006/relationships/oleObject" Target="../embeddings/oleObject69.bin"/><Relationship Id="rId10" Type="http://schemas.openxmlformats.org/officeDocument/2006/relationships/oleObject" Target="../embeddings/oleObject74.bin"/><Relationship Id="rId4" Type="http://schemas.openxmlformats.org/officeDocument/2006/relationships/oleObject" Target="../embeddings/oleObject68.bin"/><Relationship Id="rId9" Type="http://schemas.openxmlformats.org/officeDocument/2006/relationships/oleObject" Target="../embeddings/oleObject7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9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17.jpe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10" Type="http://schemas.openxmlformats.org/officeDocument/2006/relationships/oleObject" Target="../embeddings/oleObject18.bin"/><Relationship Id="rId4" Type="http://schemas.openxmlformats.org/officeDocument/2006/relationships/image" Target="../media/image17.jpeg"/><Relationship Id="rId9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image" Target="../media/image17.jpeg"/><Relationship Id="rId9" Type="http://schemas.openxmlformats.org/officeDocument/2006/relationships/oleObject" Target="../embeddings/oleObject2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image" Target="../media/image17.jpeg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1.bin"/><Relationship Id="rId9" Type="http://schemas.openxmlformats.org/officeDocument/2006/relationships/oleObject" Target="../embeddings/oleObject3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image" Target="../media/image9.jpeg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Relationship Id="rId9" Type="http://schemas.openxmlformats.org/officeDocument/2006/relationships/oleObject" Target="../embeddings/oleObject4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3" name="Picture 39" descr="4a4ca0b61c252c3c97d2b2265ac9550b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57175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6475" y="377825"/>
            <a:ext cx="2735263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458190" y="1390114"/>
            <a:ext cx="3060453" cy="769441"/>
          </a:xfrm>
          <a:prstGeom prst="rect">
            <a:avLst/>
          </a:prstGeom>
          <a:solidFill>
            <a:srgbClr val="CCFFFF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ЕГЭ – 2024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8045450" y="5046663"/>
            <a:ext cx="37433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mbria Math" pitchFamily="18" charset="0"/>
              </a:rPr>
              <a:t>Составила учитель математики Гринюк Любовь Викторовна МАОУ Ильинская СОШ</a:t>
            </a:r>
          </a:p>
          <a:p>
            <a:pPr algn="ctr"/>
            <a:r>
              <a:rPr lang="ru-RU">
                <a:latin typeface="Cambria Math" pitchFamily="18" charset="0"/>
              </a:rPr>
              <a:t> г. Домодедово </a:t>
            </a:r>
          </a:p>
          <a:p>
            <a:pPr algn="ctr"/>
            <a:r>
              <a:rPr lang="ru-RU">
                <a:latin typeface="Cambria Math" pitchFamily="18" charset="0"/>
              </a:rPr>
              <a:t>Московской области</a:t>
            </a:r>
          </a:p>
        </p:txBody>
      </p:sp>
      <p:pic>
        <p:nvPicPr>
          <p:cNvPr id="9" name="Picture 13" descr="tanyarubcub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088" y="4984750"/>
            <a:ext cx="18732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57200" y="2636912"/>
            <a:ext cx="11240814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soft" dir="tl">
              <a:rot lat="0" lon="0" rev="0"/>
            </a:lightRig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Стереометрия 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90952" y="3690916"/>
            <a:ext cx="7327235" cy="523220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Куб 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7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1649961" y="1053360"/>
            <a:ext cx="19010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85917" y="285728"/>
            <a:ext cx="9935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сколько раз увеличится объем куба, если все его ребра увеличить в три раза?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" name="Рисунок 133" descr="MA.E10.B9.16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5006" y="1584595"/>
            <a:ext cx="3164868" cy="298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TextBox 52"/>
          <p:cNvSpPr txBox="1"/>
          <p:nvPr/>
        </p:nvSpPr>
        <p:spPr>
          <a:xfrm>
            <a:off x="9893278" y="277254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397334" y="241250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3a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5" name="Object 6"/>
          <p:cNvGraphicFramePr>
            <a:graphicFrameLocks noChangeAspect="1"/>
          </p:cNvGraphicFramePr>
          <p:nvPr/>
        </p:nvGraphicFramePr>
        <p:xfrm>
          <a:off x="8165235" y="3905250"/>
          <a:ext cx="923925" cy="473075"/>
        </p:xfrm>
        <a:graphic>
          <a:graphicData uri="http://schemas.openxmlformats.org/presentationml/2006/ole">
            <p:oleObj spid="_x0000_s8194" name="Формула" r:id="rId4" imgW="596880" imgH="304560" progId="">
              <p:embed/>
            </p:oleObj>
          </a:graphicData>
        </a:graphic>
      </p:graphicFrame>
      <p:graphicFrame>
        <p:nvGraphicFramePr>
          <p:cNvPr id="56" name="Object 7"/>
          <p:cNvGraphicFramePr>
            <a:graphicFrameLocks noChangeAspect="1"/>
          </p:cNvGraphicFramePr>
          <p:nvPr/>
        </p:nvGraphicFramePr>
        <p:xfrm>
          <a:off x="8697048" y="1562100"/>
          <a:ext cx="1320800" cy="550863"/>
        </p:xfrm>
        <a:graphic>
          <a:graphicData uri="http://schemas.openxmlformats.org/presentationml/2006/ole">
            <p:oleObj spid="_x0000_s8195" name="Формула" r:id="rId5" imgW="850680" imgH="355320" progId="">
              <p:embed/>
            </p:oleObj>
          </a:graphicData>
        </a:graphic>
      </p:graphicFrame>
      <p:graphicFrame>
        <p:nvGraphicFramePr>
          <p:cNvPr id="57" name="Object 8"/>
          <p:cNvGraphicFramePr>
            <a:graphicFrameLocks noChangeAspect="1"/>
          </p:cNvGraphicFramePr>
          <p:nvPr/>
        </p:nvGraphicFramePr>
        <p:xfrm>
          <a:off x="2164484" y="1690255"/>
          <a:ext cx="4219111" cy="1163781"/>
        </p:xfrm>
        <a:graphic>
          <a:graphicData uri="http://schemas.openxmlformats.org/presentationml/2006/ole">
            <p:oleObj spid="_x0000_s8196" name="Формула" r:id="rId6" imgW="1346040" imgH="355320" progId="">
              <p:embed/>
            </p:oleObj>
          </a:graphicData>
        </a:graphic>
      </p:graphicFrame>
      <p:graphicFrame>
        <p:nvGraphicFramePr>
          <p:cNvPr id="58" name="Object 9"/>
          <p:cNvGraphicFramePr>
            <a:graphicFrameLocks noChangeAspect="1"/>
          </p:cNvGraphicFramePr>
          <p:nvPr/>
        </p:nvGraphicFramePr>
        <p:xfrm>
          <a:off x="2287960" y="3293908"/>
          <a:ext cx="1092549" cy="1396191"/>
        </p:xfrm>
        <a:graphic>
          <a:graphicData uri="http://schemas.openxmlformats.org/presentationml/2006/ole">
            <p:oleObj spid="_x0000_s8197" name="Формула" r:id="rId7" imgW="393480" imgH="482400" progId="">
              <p:embed/>
            </p:oleObj>
          </a:graphicData>
        </a:graphic>
      </p:graphicFrame>
      <p:grpSp>
        <p:nvGrpSpPr>
          <p:cNvPr id="59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60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5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6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7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8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9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1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4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8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1649961" y="1053360"/>
            <a:ext cx="19010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85918" y="214290"/>
            <a:ext cx="10059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сколько раз увеличится площадь поверхности куба, если все его ребра увеличить в три раза?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133" descr="MA.E10.B9.16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7522" y="1922302"/>
            <a:ext cx="3164868" cy="298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" name="Object 2"/>
          <p:cNvGraphicFramePr>
            <a:graphicFrameLocks noChangeAspect="1"/>
          </p:cNvGraphicFramePr>
          <p:nvPr/>
        </p:nvGraphicFramePr>
        <p:xfrm>
          <a:off x="7807602" y="4226558"/>
          <a:ext cx="1101427" cy="448290"/>
        </p:xfrm>
        <a:graphic>
          <a:graphicData uri="http://schemas.openxmlformats.org/presentationml/2006/ole">
            <p:oleObj spid="_x0000_s9218" name="Формула" r:id="rId4" imgW="685800" imgH="279360" progId="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9535794" y="307443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039850" y="264238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3a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2" name="Object 3"/>
          <p:cNvGraphicFramePr>
            <a:graphicFrameLocks noChangeAspect="1"/>
          </p:cNvGraphicFramePr>
          <p:nvPr/>
        </p:nvGraphicFramePr>
        <p:xfrm>
          <a:off x="8248506" y="1922029"/>
          <a:ext cx="1350962" cy="447675"/>
        </p:xfrm>
        <a:graphic>
          <a:graphicData uri="http://schemas.openxmlformats.org/presentationml/2006/ole">
            <p:oleObj spid="_x0000_s9219" name="Формула" r:id="rId5" imgW="952200" imgH="317160" progId="">
              <p:embed/>
            </p:oleObj>
          </a:graphicData>
        </a:graphic>
      </p:graphicFrame>
      <p:graphicFrame>
        <p:nvGraphicFramePr>
          <p:cNvPr id="53" name="Object 4"/>
          <p:cNvGraphicFramePr>
            <a:graphicFrameLocks noChangeAspect="1"/>
          </p:cNvGraphicFramePr>
          <p:nvPr/>
        </p:nvGraphicFramePr>
        <p:xfrm>
          <a:off x="2190978" y="1922302"/>
          <a:ext cx="2676809" cy="792088"/>
        </p:xfrm>
        <a:graphic>
          <a:graphicData uri="http://schemas.openxmlformats.org/presentationml/2006/ole">
            <p:oleObj spid="_x0000_s9220" name="Формула" r:id="rId6" imgW="1066680" imgH="317160" progId="">
              <p:embed/>
            </p:oleObj>
          </a:graphicData>
        </a:graphic>
      </p:graphicFrame>
      <p:graphicFrame>
        <p:nvGraphicFramePr>
          <p:cNvPr id="54" name="Object 5"/>
          <p:cNvGraphicFramePr>
            <a:graphicFrameLocks noChangeAspect="1"/>
          </p:cNvGraphicFramePr>
          <p:nvPr/>
        </p:nvGraphicFramePr>
        <p:xfrm>
          <a:off x="4855274" y="1994310"/>
          <a:ext cx="1209675" cy="696912"/>
        </p:xfrm>
        <a:graphic>
          <a:graphicData uri="http://schemas.openxmlformats.org/presentationml/2006/ole">
            <p:oleObj spid="_x0000_s9221" name="Формула" r:id="rId7" imgW="482400" imgH="279360" progId="">
              <p:embed/>
            </p:oleObj>
          </a:graphicData>
        </a:graphic>
      </p:graphicFrame>
      <p:graphicFrame>
        <p:nvGraphicFramePr>
          <p:cNvPr id="55" name="Object 6"/>
          <p:cNvGraphicFramePr>
            <a:graphicFrameLocks noChangeAspect="1"/>
          </p:cNvGraphicFramePr>
          <p:nvPr/>
        </p:nvGraphicFramePr>
        <p:xfrm>
          <a:off x="2204893" y="3074554"/>
          <a:ext cx="887413" cy="1171575"/>
        </p:xfrm>
        <a:graphic>
          <a:graphicData uri="http://schemas.openxmlformats.org/presentationml/2006/ole">
            <p:oleObj spid="_x0000_s9222" name="Формула" r:id="rId8" imgW="380880" imgH="482400" progId="">
              <p:embed/>
            </p:oleObj>
          </a:graphicData>
        </a:graphic>
      </p:graphicFrame>
      <p:grpSp>
        <p:nvGrpSpPr>
          <p:cNvPr id="56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7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2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3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4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5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6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58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1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9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1649961" y="1053360"/>
            <a:ext cx="19010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14480" y="214290"/>
            <a:ext cx="10214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каждое ребро куба увеличить на 1, то его площадь поверхности увеличится на 54. Найдите ребро куба.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133" descr="MA.E10.B9.16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7849" y="1645211"/>
            <a:ext cx="3164868" cy="298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10076121" y="279733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1" name="Object 2"/>
          <p:cNvGraphicFramePr>
            <a:graphicFrameLocks noChangeAspect="1"/>
          </p:cNvGraphicFramePr>
          <p:nvPr/>
        </p:nvGraphicFramePr>
        <p:xfrm>
          <a:off x="8347508" y="3949988"/>
          <a:ext cx="1101725" cy="447675"/>
        </p:xfrm>
        <a:graphic>
          <a:graphicData uri="http://schemas.openxmlformats.org/presentationml/2006/ole">
            <p:oleObj spid="_x0000_s10242" name="Формула" r:id="rId4" imgW="685800" imgH="279360" progId="">
              <p:embed/>
            </p:oleObj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10580177" y="236529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a+1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2" name="Object 3"/>
          <p:cNvGraphicFramePr>
            <a:graphicFrameLocks noChangeAspect="1"/>
          </p:cNvGraphicFramePr>
          <p:nvPr/>
        </p:nvGraphicFramePr>
        <p:xfrm>
          <a:off x="8707870" y="1644938"/>
          <a:ext cx="1512888" cy="447675"/>
        </p:xfrm>
        <a:graphic>
          <a:graphicData uri="http://schemas.openxmlformats.org/presentationml/2006/ole">
            <p:oleObj spid="_x0000_s10243" name="Формула" r:id="rId5" imgW="1066680" imgH="317160" progId="">
              <p:embed/>
            </p:oleObj>
          </a:graphicData>
        </a:graphic>
      </p:graphicFrame>
      <p:graphicFrame>
        <p:nvGraphicFramePr>
          <p:cNvPr id="53" name="Object 4"/>
          <p:cNvGraphicFramePr>
            <a:graphicFrameLocks noChangeAspect="1"/>
          </p:cNvGraphicFramePr>
          <p:nvPr/>
        </p:nvGraphicFramePr>
        <p:xfrm>
          <a:off x="665163" y="1989138"/>
          <a:ext cx="1849437" cy="792162"/>
        </p:xfrm>
        <a:graphic>
          <a:graphicData uri="http://schemas.openxmlformats.org/presentationml/2006/ole">
            <p:oleObj spid="_x0000_s10244" name="Формула" r:id="rId6" imgW="736560" imgH="317160" progId="">
              <p:embed/>
            </p:oleObj>
          </a:graphicData>
        </a:graphic>
      </p:graphicFrame>
      <p:graphicFrame>
        <p:nvGraphicFramePr>
          <p:cNvPr id="54" name="Object 5"/>
          <p:cNvGraphicFramePr>
            <a:graphicFrameLocks noChangeAspect="1"/>
          </p:cNvGraphicFramePr>
          <p:nvPr/>
        </p:nvGraphicFramePr>
        <p:xfrm>
          <a:off x="2473325" y="1989138"/>
          <a:ext cx="1433513" cy="731837"/>
        </p:xfrm>
        <a:graphic>
          <a:graphicData uri="http://schemas.openxmlformats.org/presentationml/2006/ole">
            <p:oleObj spid="_x0000_s10245" name="Формула" r:id="rId7" imgW="545760" imgH="279360" progId="">
              <p:embed/>
            </p:oleObj>
          </a:graphicData>
        </a:graphic>
      </p:graphicFrame>
      <p:graphicFrame>
        <p:nvGraphicFramePr>
          <p:cNvPr id="55" name="Object 6"/>
          <p:cNvGraphicFramePr>
            <a:graphicFrameLocks noChangeAspect="1"/>
          </p:cNvGraphicFramePr>
          <p:nvPr/>
        </p:nvGraphicFramePr>
        <p:xfrm>
          <a:off x="3851920" y="1988840"/>
          <a:ext cx="831850" cy="681038"/>
        </p:xfrm>
        <a:graphic>
          <a:graphicData uri="http://schemas.openxmlformats.org/presentationml/2006/ole">
            <p:oleObj spid="_x0000_s10246" name="Формула" r:id="rId8" imgW="355320" imgH="279360" progId="">
              <p:embed/>
            </p:oleObj>
          </a:graphicData>
        </a:graphic>
      </p:graphicFrame>
      <p:sp>
        <p:nvSpPr>
          <p:cNvPr id="56" name="Text Box 34"/>
          <p:cNvSpPr txBox="1">
            <a:spLocks noChangeArrowheads="1"/>
          </p:cNvSpPr>
          <p:nvPr/>
        </p:nvSpPr>
        <p:spPr bwMode="auto">
          <a:xfrm>
            <a:off x="717983" y="3180628"/>
            <a:ext cx="600356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rPr>
              <a:t>6(а</a:t>
            </a:r>
            <a:r>
              <a:rPr lang="ru-RU" sz="4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² </a:t>
            </a:r>
            <a:r>
              <a:rPr lang="ru-RU" sz="4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+ </a:t>
            </a:r>
            <a:r>
              <a:rPr lang="ru-RU" sz="4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2а + 1) – 6а² = 54;</a:t>
            </a:r>
            <a:endParaRPr lang="ru-RU" sz="4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58" name="Text Box 34"/>
          <p:cNvSpPr txBox="1">
            <a:spLocks noChangeArrowheads="1"/>
          </p:cNvSpPr>
          <p:nvPr/>
        </p:nvSpPr>
        <p:spPr bwMode="auto">
          <a:xfrm>
            <a:off x="704128" y="3970337"/>
            <a:ext cx="591059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+mn-cs"/>
              </a:rPr>
              <a:t>6а</a:t>
            </a:r>
            <a:r>
              <a:rPr lang="ru-RU" sz="4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² </a:t>
            </a:r>
            <a:r>
              <a:rPr lang="ru-RU" sz="4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+ </a:t>
            </a:r>
            <a:r>
              <a:rPr lang="ru-RU" sz="4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12а + 6 – 6а² = 54;</a:t>
            </a:r>
            <a:endParaRPr lang="ru-RU" sz="4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59" name="Text Box 34"/>
          <p:cNvSpPr txBox="1">
            <a:spLocks noChangeArrowheads="1"/>
          </p:cNvSpPr>
          <p:nvPr/>
        </p:nvSpPr>
        <p:spPr bwMode="auto">
          <a:xfrm>
            <a:off x="856528" y="4746192"/>
            <a:ext cx="252825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12а = 48;</a:t>
            </a:r>
            <a:endParaRPr lang="ru-RU" sz="4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+mn-cs"/>
            </a:endParaRPr>
          </a:p>
        </p:txBody>
      </p:sp>
      <p:sp>
        <p:nvSpPr>
          <p:cNvPr id="60" name="Text Box 34"/>
          <p:cNvSpPr txBox="1">
            <a:spLocks noChangeArrowheads="1"/>
          </p:cNvSpPr>
          <p:nvPr/>
        </p:nvSpPr>
        <p:spPr bwMode="auto">
          <a:xfrm>
            <a:off x="925801" y="5577464"/>
            <a:ext cx="163538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а = 4.</a:t>
            </a:r>
            <a:endParaRPr lang="ru-RU" sz="4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+mn-cs"/>
            </a:endParaRPr>
          </a:p>
        </p:txBody>
      </p:sp>
      <p:grpSp>
        <p:nvGrpSpPr>
          <p:cNvPr id="61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6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7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8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9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80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81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51" grpId="0"/>
      <p:bldP spid="56" grpId="0"/>
      <p:bldP spid="58" grpId="0"/>
      <p:bldP spid="59" grpId="0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10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1649961" y="1053360"/>
            <a:ext cx="19010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14479" y="214290"/>
            <a:ext cx="10200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каждое ребро куба увеличить на 1, то его объем увеличится на 19. Найдите ребро куба.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133" descr="MA.E10.B9.16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2213" y="1825320"/>
            <a:ext cx="3164868" cy="298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9660485" y="3049456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1" name="Object 6"/>
          <p:cNvGraphicFramePr>
            <a:graphicFrameLocks noChangeAspect="1"/>
          </p:cNvGraphicFramePr>
          <p:nvPr/>
        </p:nvGraphicFramePr>
        <p:xfrm>
          <a:off x="7932293" y="4129576"/>
          <a:ext cx="923925" cy="473075"/>
        </p:xfrm>
        <a:graphic>
          <a:graphicData uri="http://schemas.openxmlformats.org/presentationml/2006/ole">
            <p:oleObj spid="_x0000_s11266" name="Формула" r:id="rId4" imgW="596880" imgH="304560" progId="">
              <p:embed/>
            </p:oleObj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10164541" y="2545400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a+1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2" name="Object 3"/>
          <p:cNvGraphicFramePr>
            <a:graphicFrameLocks noChangeAspect="1"/>
          </p:cNvGraphicFramePr>
          <p:nvPr/>
        </p:nvGraphicFramePr>
        <p:xfrm>
          <a:off x="8292333" y="1825320"/>
          <a:ext cx="1384126" cy="509323"/>
        </p:xfrm>
        <a:graphic>
          <a:graphicData uri="http://schemas.openxmlformats.org/presentationml/2006/ole">
            <p:oleObj spid="_x0000_s11267" name="Формула" r:id="rId5" imgW="965160" imgH="355320" progId="">
              <p:embed/>
            </p:oleObj>
          </a:graphicData>
        </a:graphic>
      </p:graphicFrame>
      <p:graphicFrame>
        <p:nvGraphicFramePr>
          <p:cNvPr id="53" name="Object 4"/>
          <p:cNvGraphicFramePr>
            <a:graphicFrameLocks noChangeAspect="1"/>
          </p:cNvGraphicFramePr>
          <p:nvPr/>
        </p:nvGraphicFramePr>
        <p:xfrm>
          <a:off x="2575647" y="1753610"/>
          <a:ext cx="1435100" cy="792162"/>
        </p:xfrm>
        <a:graphic>
          <a:graphicData uri="http://schemas.openxmlformats.org/presentationml/2006/ole">
            <p:oleObj spid="_x0000_s11268" name="Формула" r:id="rId6" imgW="571320" imgH="317160" progId="">
              <p:embed/>
            </p:oleObj>
          </a:graphicData>
        </a:graphic>
      </p:graphicFrame>
      <p:graphicFrame>
        <p:nvGraphicFramePr>
          <p:cNvPr id="54" name="Object 5"/>
          <p:cNvGraphicFramePr>
            <a:graphicFrameLocks noChangeAspect="1"/>
          </p:cNvGraphicFramePr>
          <p:nvPr/>
        </p:nvGraphicFramePr>
        <p:xfrm>
          <a:off x="3899845" y="1825320"/>
          <a:ext cx="1133475" cy="731837"/>
        </p:xfrm>
        <a:graphic>
          <a:graphicData uri="http://schemas.openxmlformats.org/presentationml/2006/ole">
            <p:oleObj spid="_x0000_s11269" name="Формула" r:id="rId7" imgW="431640" imgH="279360" progId="">
              <p:embed/>
            </p:oleObj>
          </a:graphicData>
        </a:graphic>
      </p:graphicFrame>
      <p:graphicFrame>
        <p:nvGraphicFramePr>
          <p:cNvPr id="55" name="Object 6"/>
          <p:cNvGraphicFramePr>
            <a:graphicFrameLocks noChangeAspect="1"/>
          </p:cNvGraphicFramePr>
          <p:nvPr/>
        </p:nvGraphicFramePr>
        <p:xfrm>
          <a:off x="5123981" y="1825320"/>
          <a:ext cx="801688" cy="681038"/>
        </p:xfrm>
        <a:graphic>
          <a:graphicData uri="http://schemas.openxmlformats.org/presentationml/2006/ole">
            <p:oleObj spid="_x0000_s11270" name="Формула" r:id="rId8" imgW="342720" imgH="279360" progId="">
              <p:embed/>
            </p:oleObj>
          </a:graphicData>
        </a:graphic>
      </p:graphicFrame>
      <p:graphicFrame>
        <p:nvGraphicFramePr>
          <p:cNvPr id="56" name="Object 7"/>
          <p:cNvGraphicFramePr>
            <a:graphicFrameLocks noChangeAspect="1"/>
          </p:cNvGraphicFramePr>
          <p:nvPr/>
        </p:nvGraphicFramePr>
        <p:xfrm>
          <a:off x="2171653" y="2545400"/>
          <a:ext cx="4392488" cy="662886"/>
        </p:xfrm>
        <a:graphic>
          <a:graphicData uri="http://schemas.openxmlformats.org/presentationml/2006/ole">
            <p:oleObj spid="_x0000_s11271" name="Формула" r:id="rId9" imgW="2006280" imgH="304560" progId="">
              <p:embed/>
            </p:oleObj>
          </a:graphicData>
        </a:graphic>
      </p:graphicFrame>
      <p:graphicFrame>
        <p:nvGraphicFramePr>
          <p:cNvPr id="57" name="Object 8"/>
          <p:cNvGraphicFramePr>
            <a:graphicFrameLocks noChangeAspect="1"/>
          </p:cNvGraphicFramePr>
          <p:nvPr/>
        </p:nvGraphicFramePr>
        <p:xfrm>
          <a:off x="2171653" y="3337488"/>
          <a:ext cx="3195637" cy="661987"/>
        </p:xfrm>
        <a:graphic>
          <a:graphicData uri="http://schemas.openxmlformats.org/presentationml/2006/ole">
            <p:oleObj spid="_x0000_s11272" name="Формула" r:id="rId10" imgW="1460160" imgH="304560" progId="">
              <p:embed/>
            </p:oleObj>
          </a:graphicData>
        </a:graphic>
      </p:graphicFrame>
      <p:graphicFrame>
        <p:nvGraphicFramePr>
          <p:cNvPr id="58" name="Object 9"/>
          <p:cNvGraphicFramePr>
            <a:graphicFrameLocks noChangeAspect="1"/>
          </p:cNvGraphicFramePr>
          <p:nvPr/>
        </p:nvGraphicFramePr>
        <p:xfrm>
          <a:off x="2243661" y="3913552"/>
          <a:ext cx="2584450" cy="661988"/>
        </p:xfrm>
        <a:graphic>
          <a:graphicData uri="http://schemas.openxmlformats.org/presentationml/2006/ole">
            <p:oleObj spid="_x0000_s11273" name="Формула" r:id="rId11" imgW="1180800" imgH="304560" progId="">
              <p:embed/>
            </p:oleObj>
          </a:graphicData>
        </a:graphic>
      </p:graphicFrame>
      <p:graphicFrame>
        <p:nvGraphicFramePr>
          <p:cNvPr id="59" name="Object 10"/>
          <p:cNvGraphicFramePr>
            <a:graphicFrameLocks noChangeAspect="1"/>
          </p:cNvGraphicFramePr>
          <p:nvPr/>
        </p:nvGraphicFramePr>
        <p:xfrm>
          <a:off x="2099645" y="4561624"/>
          <a:ext cx="1446212" cy="661987"/>
        </p:xfrm>
        <a:graphic>
          <a:graphicData uri="http://schemas.openxmlformats.org/presentationml/2006/ole">
            <p:oleObj spid="_x0000_s11274" name="Формула" r:id="rId12" imgW="660240" imgH="304560" progId="">
              <p:embed/>
            </p:oleObj>
          </a:graphicData>
        </a:graphic>
      </p:graphicFrame>
      <p:graphicFrame>
        <p:nvGraphicFramePr>
          <p:cNvPr id="60" name="Object 11"/>
          <p:cNvGraphicFramePr>
            <a:graphicFrameLocks noChangeAspect="1"/>
          </p:cNvGraphicFramePr>
          <p:nvPr/>
        </p:nvGraphicFramePr>
        <p:xfrm>
          <a:off x="3709122" y="4561897"/>
          <a:ext cx="1252537" cy="661988"/>
        </p:xfrm>
        <a:graphic>
          <a:graphicData uri="http://schemas.openxmlformats.org/presentationml/2006/ole">
            <p:oleObj spid="_x0000_s11275" name="Формула" r:id="rId13" imgW="571320" imgH="304560" progId="">
              <p:embed/>
            </p:oleObj>
          </a:graphicData>
        </a:graphic>
      </p:graphicFrame>
      <p:grpSp>
        <p:nvGrpSpPr>
          <p:cNvPr id="61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6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7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8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9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80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81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11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832543" y="1385869"/>
            <a:ext cx="19010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79417" y="214290"/>
            <a:ext cx="103770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Объём первого куба в 8 раз больше объёма второго куба. Во сколько раз площадь поверхности первого куба больше площади поверхности второго куба?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339" descr="MA.E10.B9.15/innerimg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1391" y="1977543"/>
            <a:ext cx="2538913" cy="24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" name="Object 7"/>
          <p:cNvGraphicFramePr>
            <a:graphicFrameLocks noChangeAspect="1"/>
          </p:cNvGraphicFramePr>
          <p:nvPr/>
        </p:nvGraphicFramePr>
        <p:xfrm>
          <a:off x="9217496" y="1977543"/>
          <a:ext cx="1101725" cy="447675"/>
        </p:xfrm>
        <a:graphic>
          <a:graphicData uri="http://schemas.openxmlformats.org/presentationml/2006/ole">
            <p:oleObj spid="_x0000_s12290" name="Формула" r:id="rId4" imgW="685800" imgH="279360" progId="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10441632" y="2625615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505528" y="3489711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2" name="Object 8"/>
          <p:cNvGraphicFramePr>
            <a:graphicFrameLocks noChangeAspect="1"/>
          </p:cNvGraphicFramePr>
          <p:nvPr/>
        </p:nvGraphicFramePr>
        <p:xfrm>
          <a:off x="977427" y="2008165"/>
          <a:ext cx="2011363" cy="1293813"/>
        </p:xfrm>
        <a:graphic>
          <a:graphicData uri="http://schemas.openxmlformats.org/presentationml/2006/ole">
            <p:oleObj spid="_x0000_s12291" name="Формула" r:id="rId5" imgW="863280" imgH="533160" progId="">
              <p:embed/>
            </p:oleObj>
          </a:graphicData>
        </a:graphic>
      </p:graphicFrame>
      <p:graphicFrame>
        <p:nvGraphicFramePr>
          <p:cNvPr id="53" name="Object 13"/>
          <p:cNvGraphicFramePr>
            <a:graphicFrameLocks noChangeAspect="1"/>
          </p:cNvGraphicFramePr>
          <p:nvPr/>
        </p:nvGraphicFramePr>
        <p:xfrm>
          <a:off x="3209675" y="2008165"/>
          <a:ext cx="1774825" cy="1295400"/>
        </p:xfrm>
        <a:graphic>
          <a:graphicData uri="http://schemas.openxmlformats.org/presentationml/2006/ole">
            <p:oleObj spid="_x0000_s12292" name="Формула" r:id="rId6" imgW="761760" imgH="533160" progId="">
              <p:embed/>
            </p:oleObj>
          </a:graphicData>
        </a:graphic>
      </p:graphicFrame>
      <p:graphicFrame>
        <p:nvGraphicFramePr>
          <p:cNvPr id="54" name="Object 14"/>
          <p:cNvGraphicFramePr>
            <a:graphicFrameLocks noChangeAspect="1"/>
          </p:cNvGraphicFramePr>
          <p:nvPr/>
        </p:nvGraphicFramePr>
        <p:xfrm>
          <a:off x="833411" y="3232301"/>
          <a:ext cx="2070100" cy="1663700"/>
        </p:xfrm>
        <a:graphic>
          <a:graphicData uri="http://schemas.openxmlformats.org/presentationml/2006/ole">
            <p:oleObj spid="_x0000_s12293" name="Формула" r:id="rId7" imgW="888840" imgH="685800" progId="">
              <p:embed/>
            </p:oleObj>
          </a:graphicData>
        </a:graphic>
      </p:graphicFrame>
      <p:graphicFrame>
        <p:nvGraphicFramePr>
          <p:cNvPr id="55" name="Object 15"/>
          <p:cNvGraphicFramePr>
            <a:graphicFrameLocks noChangeAspect="1"/>
          </p:cNvGraphicFramePr>
          <p:nvPr/>
        </p:nvGraphicFramePr>
        <p:xfrm>
          <a:off x="3498575" y="3376887"/>
          <a:ext cx="1390650" cy="1169988"/>
        </p:xfrm>
        <a:graphic>
          <a:graphicData uri="http://schemas.openxmlformats.org/presentationml/2006/ole">
            <p:oleObj spid="_x0000_s12294" name="Формула" r:id="rId8" imgW="596880" imgH="482400" progId="">
              <p:embed/>
            </p:oleObj>
          </a:graphicData>
        </a:graphic>
      </p:graphicFrame>
      <p:graphicFrame>
        <p:nvGraphicFramePr>
          <p:cNvPr id="56" name="Object 16"/>
          <p:cNvGraphicFramePr>
            <a:graphicFrameLocks noChangeAspect="1"/>
          </p:cNvGraphicFramePr>
          <p:nvPr/>
        </p:nvGraphicFramePr>
        <p:xfrm>
          <a:off x="5009875" y="3448325"/>
          <a:ext cx="1744663" cy="769937"/>
        </p:xfrm>
        <a:graphic>
          <a:graphicData uri="http://schemas.openxmlformats.org/presentationml/2006/ole">
            <p:oleObj spid="_x0000_s12295" name="Формула" r:id="rId9" imgW="749160" imgH="317160" progId="">
              <p:embed/>
            </p:oleObj>
          </a:graphicData>
        </a:graphic>
      </p:graphicFrame>
      <p:graphicFrame>
        <p:nvGraphicFramePr>
          <p:cNvPr id="57" name="Object 17"/>
          <p:cNvGraphicFramePr>
            <a:graphicFrameLocks noChangeAspect="1"/>
          </p:cNvGraphicFramePr>
          <p:nvPr/>
        </p:nvGraphicFramePr>
        <p:xfrm>
          <a:off x="1193451" y="4816477"/>
          <a:ext cx="2514600" cy="1419225"/>
        </p:xfrm>
        <a:graphic>
          <a:graphicData uri="http://schemas.openxmlformats.org/presentationml/2006/ole">
            <p:oleObj spid="_x0000_s12296" name="Формула" r:id="rId10" imgW="1079280" imgH="583920" progId="">
              <p:embed/>
            </p:oleObj>
          </a:graphicData>
        </a:graphic>
      </p:graphicFrame>
      <p:grpSp>
        <p:nvGrpSpPr>
          <p:cNvPr id="58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9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4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5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6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7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8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0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3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12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389198" y="1538269"/>
            <a:ext cx="19010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81021" y="261487"/>
            <a:ext cx="10181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кубе                               точка К  — середина ребра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   , точка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 — середина ребра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, точка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 — середина ребра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. Найдите угол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. Ответ дайте в градусах.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703" descr="ABCDA_1B_1C_1D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9135" y="365773"/>
            <a:ext cx="2160239" cy="29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705" descr="AA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1782" y="405503"/>
            <a:ext cx="540059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707" descr="A_1B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7582" y="721244"/>
            <a:ext cx="666936" cy="29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Рисунок 709" descr="A_1D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8717" y="721066"/>
            <a:ext cx="657073" cy="27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Рисунок 710" descr="ML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8505" y="1125583"/>
            <a:ext cx="648072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49899" y="1994132"/>
            <a:ext cx="3717925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4" name="Прямая соединительная линия 53"/>
          <p:cNvCxnSpPr/>
          <p:nvPr/>
        </p:nvCxnSpPr>
        <p:spPr>
          <a:xfrm flipH="1">
            <a:off x="8982147" y="4298388"/>
            <a:ext cx="1224136" cy="5040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Oval 82"/>
          <p:cNvSpPr>
            <a:spLocks noChangeArrowheads="1"/>
          </p:cNvSpPr>
          <p:nvPr/>
        </p:nvSpPr>
        <p:spPr bwMode="auto">
          <a:xfrm>
            <a:off x="6965923" y="3794332"/>
            <a:ext cx="76200" cy="76200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6605883" y="350630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Oval 82"/>
          <p:cNvSpPr>
            <a:spLocks noChangeArrowheads="1"/>
          </p:cNvSpPr>
          <p:nvPr/>
        </p:nvSpPr>
        <p:spPr bwMode="auto">
          <a:xfrm>
            <a:off x="8046043" y="2786220"/>
            <a:ext cx="76200" cy="76200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7830019" y="2858228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Oval 82"/>
          <p:cNvSpPr>
            <a:spLocks noChangeArrowheads="1"/>
          </p:cNvSpPr>
          <p:nvPr/>
        </p:nvSpPr>
        <p:spPr bwMode="auto">
          <a:xfrm>
            <a:off x="7613995" y="2498188"/>
            <a:ext cx="76200" cy="76200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7253955" y="2210156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1" name="Прямая соединительная линия 60"/>
          <p:cNvCxnSpPr>
            <a:stCxn id="59" idx="7"/>
            <a:endCxn id="57" idx="1"/>
          </p:cNvCxnSpPr>
          <p:nvPr/>
        </p:nvCxnSpPr>
        <p:spPr>
          <a:xfrm>
            <a:off x="7679036" y="2509347"/>
            <a:ext cx="378166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58" idx="0"/>
            <a:endCxn id="55" idx="4"/>
          </p:cNvCxnSpPr>
          <p:nvPr/>
        </p:nvCxnSpPr>
        <p:spPr>
          <a:xfrm flipH="1">
            <a:off x="7004023" y="2858228"/>
            <a:ext cx="1078024" cy="10123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59" idx="7"/>
            <a:endCxn id="55" idx="5"/>
          </p:cNvCxnSpPr>
          <p:nvPr/>
        </p:nvCxnSpPr>
        <p:spPr>
          <a:xfrm flipH="1">
            <a:off x="7030964" y="2509347"/>
            <a:ext cx="648072" cy="1350026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871941" y="2515462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/>
                <a:cs typeface="Times New Roman"/>
              </a:rPr>
              <a:t>∆</a:t>
            </a:r>
            <a:r>
              <a:rPr lang="en-US" sz="2400" dirty="0" smtClean="0">
                <a:latin typeface="Times New Roman"/>
                <a:cs typeface="Times New Roman"/>
              </a:rPr>
              <a:t>KLM – </a:t>
            </a:r>
            <a:r>
              <a:rPr lang="ru-RU" sz="2400" dirty="0" smtClean="0">
                <a:latin typeface="Times New Roman"/>
                <a:cs typeface="Times New Roman"/>
              </a:rPr>
              <a:t>равносторонний.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5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66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81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82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83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84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85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7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70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5" grpId="0" animBg="1"/>
      <p:bldP spid="56" grpId="0"/>
      <p:bldP spid="57" grpId="0" animBg="1"/>
      <p:bldP spid="58" grpId="0"/>
      <p:bldP spid="59" grpId="0" animBg="1"/>
      <p:bldP spid="60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13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1649961" y="1053360"/>
            <a:ext cx="19010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85918" y="214290"/>
            <a:ext cx="10045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кубе 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найдите угол между прямыми 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. Ответ дайте в градусах.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720" descr="AD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20297" y="286119"/>
            <a:ext cx="592832" cy="29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703" descr="ABCDA_1B_1C_1D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94030" y="358306"/>
            <a:ext cx="1944216" cy="268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721" descr="B_1D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14271" y="288855"/>
            <a:ext cx="630070" cy="265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8744" y="1603648"/>
            <a:ext cx="4038600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2" name="Прямая соединительная линия 51"/>
          <p:cNvCxnSpPr/>
          <p:nvPr/>
        </p:nvCxnSpPr>
        <p:spPr>
          <a:xfrm flipV="1">
            <a:off x="6946776" y="1963688"/>
            <a:ext cx="1296144" cy="2664296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8314928" y="1963688"/>
            <a:ext cx="864096" cy="5040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>
            <a:off x="6946776" y="2467744"/>
            <a:ext cx="2232248" cy="21602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839144" y="1836440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/>
                <a:cs typeface="Times New Roman"/>
              </a:rPr>
              <a:t>∆</a:t>
            </a:r>
            <a:r>
              <a:rPr lang="en-US" sz="2400" dirty="0" smtClean="0">
                <a:latin typeface="Times New Roman"/>
                <a:cs typeface="Times New Roman"/>
              </a:rPr>
              <a:t>AD</a:t>
            </a:r>
            <a:r>
              <a:rPr lang="en-US" sz="1200" dirty="0" smtClean="0">
                <a:latin typeface="Times New Roman"/>
                <a:cs typeface="Times New Roman"/>
              </a:rPr>
              <a:t>1</a:t>
            </a:r>
            <a:r>
              <a:rPr lang="en-US" sz="2400" dirty="0" smtClean="0">
                <a:latin typeface="Times New Roman"/>
                <a:cs typeface="Times New Roman"/>
              </a:rPr>
              <a:t>B</a:t>
            </a:r>
            <a:r>
              <a:rPr lang="en-US" sz="1200" dirty="0" smtClean="0">
                <a:latin typeface="Times New Roman"/>
                <a:cs typeface="Times New Roman"/>
              </a:rPr>
              <a:t>1</a:t>
            </a:r>
            <a:r>
              <a:rPr lang="en-US" sz="2400" dirty="0" smtClean="0">
                <a:latin typeface="Times New Roman"/>
                <a:cs typeface="Times New Roman"/>
              </a:rPr>
              <a:t> – </a:t>
            </a:r>
            <a:r>
              <a:rPr lang="ru-RU" sz="2400" dirty="0" smtClean="0">
                <a:latin typeface="Times New Roman"/>
                <a:cs typeface="Times New Roman"/>
              </a:rPr>
              <a:t>равносторонний.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6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57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2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3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4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5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6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58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1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34691" y="229117"/>
            <a:ext cx="4294909" cy="648072"/>
          </a:xfrm>
          <a:prstGeom prst="roundRect">
            <a:avLst/>
          </a:prstGeom>
          <a:solidFill>
            <a:srgbClr val="CCFFCC"/>
          </a:solidFill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Стереометрия  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10145" y="1038882"/>
            <a:ext cx="9080975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Куб</a:t>
            </a: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96290" y="1662335"/>
            <a:ext cx="9080975" cy="954107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Прямоугольный параллелепипед</a:t>
            </a:r>
            <a:endParaRPr lang="ru-RU" sz="28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96291" y="2327354"/>
            <a:ext cx="9080975" cy="954107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Элементы составных многогранников</a:t>
            </a:r>
          </a:p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96290" y="2978518"/>
            <a:ext cx="9080975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Площадь поверхности составного многогранника  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96291" y="3601972"/>
            <a:ext cx="9080975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Объем составного многогранника   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24000" y="4224002"/>
            <a:ext cx="3234471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Призма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876800" y="4224002"/>
            <a:ext cx="2369127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Пирамида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350759" y="4224002"/>
            <a:ext cx="324036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Цилиндр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10144" y="4890445"/>
            <a:ext cx="9080975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Конус 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537854" y="5541609"/>
            <a:ext cx="9080975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Шар 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551708" y="6151209"/>
            <a:ext cx="9080975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Комбинация тел 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934691" y="229117"/>
            <a:ext cx="4294909" cy="648072"/>
          </a:xfrm>
          <a:prstGeom prst="roundRect">
            <a:avLst/>
          </a:prstGeom>
          <a:solidFill>
            <a:srgbClr val="CCFFCC"/>
          </a:solidFill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Справочник 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6" name="Рисунок 114" descr="MA.E10.B9.06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4571" y="1554057"/>
            <a:ext cx="247831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652843" y="2058113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60955" y="1338033"/>
            <a:ext cx="48245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– вершины</a:t>
            </a:r>
          </a:p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DD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–  рёбра</a:t>
            </a:r>
          </a:p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– грани</a:t>
            </a:r>
          </a:p>
          <a:p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53243" y="1338033"/>
            <a:ext cx="666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(8)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7580281" y="1770081"/>
            <a:ext cx="1026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(12)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8765589" y="2174420"/>
            <a:ext cx="666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(6)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916539" y="3858313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92603" y="2922209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80835" y="299421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16739" y="3858313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4531" y="1842089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36619" y="1122009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80835" y="1122009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32763" y="2130121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" name="Object 3"/>
          <p:cNvGraphicFramePr>
            <a:graphicFrameLocks noChangeAspect="1"/>
          </p:cNvGraphicFramePr>
          <p:nvPr/>
        </p:nvGraphicFramePr>
        <p:xfrm>
          <a:off x="9461935" y="1765445"/>
          <a:ext cx="1993900" cy="741362"/>
        </p:xfrm>
        <a:graphic>
          <a:graphicData uri="http://schemas.openxmlformats.org/presentationml/2006/ole">
            <p:oleObj spid="_x0000_s1026" name="Формула" r:id="rId4" imgW="545760" imgH="203040" progId="">
              <p:embed/>
            </p:oleObj>
          </a:graphicData>
        </a:graphic>
      </p:graphicFrame>
      <p:graphicFrame>
        <p:nvGraphicFramePr>
          <p:cNvPr id="31" name="Object 4"/>
          <p:cNvGraphicFramePr>
            <a:graphicFrameLocks noChangeAspect="1"/>
          </p:cNvGraphicFramePr>
          <p:nvPr/>
        </p:nvGraphicFramePr>
        <p:xfrm>
          <a:off x="4811569" y="3498273"/>
          <a:ext cx="2062163" cy="719138"/>
        </p:xfrm>
        <a:graphic>
          <a:graphicData uri="http://schemas.openxmlformats.org/presentationml/2006/ole">
            <p:oleObj spid="_x0000_s1027" name="Формула" r:id="rId5" imgW="799920" imgH="279360" progId="">
              <p:embed/>
            </p:oleObj>
          </a:graphicData>
        </a:graphic>
      </p:graphicFrame>
      <p:graphicFrame>
        <p:nvGraphicFramePr>
          <p:cNvPr id="32" name="Object 6"/>
          <p:cNvGraphicFramePr>
            <a:graphicFrameLocks noChangeAspect="1"/>
          </p:cNvGraphicFramePr>
          <p:nvPr/>
        </p:nvGraphicFramePr>
        <p:xfrm>
          <a:off x="1284144" y="4650798"/>
          <a:ext cx="2062163" cy="719138"/>
        </p:xfrm>
        <a:graphic>
          <a:graphicData uri="http://schemas.openxmlformats.org/presentationml/2006/ole">
            <p:oleObj spid="_x0000_s1028" name="Формула" r:id="rId6" imgW="799920" imgH="279360" progId="">
              <p:embed/>
            </p:oleObj>
          </a:graphicData>
        </a:graphic>
      </p:graphicFrame>
      <p:graphicFrame>
        <p:nvGraphicFramePr>
          <p:cNvPr id="33" name="Object 7"/>
          <p:cNvGraphicFramePr>
            <a:graphicFrameLocks noChangeAspect="1"/>
          </p:cNvGraphicFramePr>
          <p:nvPr/>
        </p:nvGraphicFramePr>
        <p:xfrm>
          <a:off x="4379769" y="4577773"/>
          <a:ext cx="2159000" cy="719138"/>
        </p:xfrm>
        <a:graphic>
          <a:graphicData uri="http://schemas.openxmlformats.org/presentationml/2006/ole">
            <p:oleObj spid="_x0000_s1029" name="Формула" r:id="rId7" imgW="838080" imgH="279360" progId="">
              <p:embed/>
            </p:oleObj>
          </a:graphicData>
        </a:graphic>
      </p:graphicFrame>
      <p:graphicFrame>
        <p:nvGraphicFramePr>
          <p:cNvPr id="34" name="Object 8"/>
          <p:cNvGraphicFramePr>
            <a:graphicFrameLocks noChangeAspect="1"/>
          </p:cNvGraphicFramePr>
          <p:nvPr/>
        </p:nvGraphicFramePr>
        <p:xfrm>
          <a:off x="7170594" y="4577773"/>
          <a:ext cx="1730375" cy="793750"/>
        </p:xfrm>
        <a:graphic>
          <a:graphicData uri="http://schemas.openxmlformats.org/presentationml/2006/ole">
            <p:oleObj spid="_x0000_s1030" name="Формула" r:id="rId8" imgW="609480" imgH="279360" progId="">
              <p:embed/>
            </p:oleObj>
          </a:graphicData>
        </a:graphic>
      </p:graphicFrame>
      <p:sp>
        <p:nvSpPr>
          <p:cNvPr id="36" name="Freeform 69"/>
          <p:cNvSpPr>
            <a:spLocks/>
          </p:cNvSpPr>
          <p:nvPr/>
        </p:nvSpPr>
        <p:spPr bwMode="auto">
          <a:xfrm>
            <a:off x="1972108" y="1577685"/>
            <a:ext cx="937347" cy="2370859"/>
          </a:xfrm>
          <a:custGeom>
            <a:avLst/>
            <a:gdLst>
              <a:gd name="T0" fmla="*/ 2147483647 w 688"/>
              <a:gd name="T1" fmla="*/ 2147483647 h 576"/>
              <a:gd name="T2" fmla="*/ 0 w 688"/>
              <a:gd name="T3" fmla="*/ 0 h 576"/>
              <a:gd name="T4" fmla="*/ 0 60000 65536"/>
              <a:gd name="T5" fmla="*/ 0 60000 65536"/>
              <a:gd name="T6" fmla="*/ 0 w 688"/>
              <a:gd name="T7" fmla="*/ 0 h 576"/>
              <a:gd name="T8" fmla="*/ 688 w 688"/>
              <a:gd name="T9" fmla="*/ 576 h 57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88" h="576">
                <a:moveTo>
                  <a:pt x="688" y="576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666785" y="4655515"/>
            <a:ext cx="1687044" cy="694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500"/>
                            </p:stCondLst>
                            <p:childTnLst>
                              <p:par>
                                <p:cTn id="2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85917" y="214290"/>
            <a:ext cx="10115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Площадь поверхности куба равна 18. Найдите его диагональ.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1649961" y="1053360"/>
            <a:ext cx="19010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1" name="Рисунок 217" descr="MA.OB10.B9.26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0079" y="2113530"/>
            <a:ext cx="2808312" cy="27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6730039" y="456180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50119" y="362569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717863" y="362569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962287" y="456180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58031" y="268959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378111" y="182549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610359" y="175349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962287" y="276160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" name="Object 15"/>
          <p:cNvGraphicFramePr>
            <a:graphicFrameLocks noChangeAspect="1"/>
          </p:cNvGraphicFramePr>
          <p:nvPr/>
        </p:nvGraphicFramePr>
        <p:xfrm>
          <a:off x="7865067" y="3482252"/>
          <a:ext cx="749300" cy="487362"/>
        </p:xfrm>
        <a:graphic>
          <a:graphicData uri="http://schemas.openxmlformats.org/presentationml/2006/ole">
            <p:oleObj spid="_x0000_s2050" name="Формула" r:id="rId4" imgW="342720" imgH="241200" progId="">
              <p:embed/>
            </p:oleObj>
          </a:graphicData>
        </a:graphic>
      </p:graphicFrame>
      <p:graphicFrame>
        <p:nvGraphicFramePr>
          <p:cNvPr id="41" name="Object 25"/>
          <p:cNvGraphicFramePr>
            <a:graphicFrameLocks noChangeAspect="1"/>
          </p:cNvGraphicFramePr>
          <p:nvPr/>
        </p:nvGraphicFramePr>
        <p:xfrm>
          <a:off x="1624590" y="2113828"/>
          <a:ext cx="2159000" cy="719137"/>
        </p:xfrm>
        <a:graphic>
          <a:graphicData uri="http://schemas.openxmlformats.org/presentationml/2006/ole">
            <p:oleObj spid="_x0000_s2051" name="Формула" r:id="rId5" imgW="838080" imgH="279360" progId="">
              <p:embed/>
            </p:oleObj>
          </a:graphicData>
        </a:graphic>
      </p:graphicFrame>
      <p:graphicFrame>
        <p:nvGraphicFramePr>
          <p:cNvPr id="42" name="Object 26"/>
          <p:cNvGraphicFramePr>
            <a:graphicFrameLocks noChangeAspect="1"/>
          </p:cNvGraphicFramePr>
          <p:nvPr/>
        </p:nvGraphicFramePr>
        <p:xfrm>
          <a:off x="3993140" y="2113828"/>
          <a:ext cx="1963737" cy="719137"/>
        </p:xfrm>
        <a:graphic>
          <a:graphicData uri="http://schemas.openxmlformats.org/presentationml/2006/ole">
            <p:oleObj spid="_x0000_s2052" name="Формула" r:id="rId6" imgW="761760" imgH="279360" progId="">
              <p:embed/>
            </p:oleObj>
          </a:graphicData>
        </a:graphic>
      </p:graphicFrame>
      <p:graphicFrame>
        <p:nvGraphicFramePr>
          <p:cNvPr id="43" name="Object 27"/>
          <p:cNvGraphicFramePr>
            <a:graphicFrameLocks noChangeAspect="1"/>
          </p:cNvGraphicFramePr>
          <p:nvPr/>
        </p:nvGraphicFramePr>
        <p:xfrm>
          <a:off x="1618240" y="2977428"/>
          <a:ext cx="1439862" cy="719137"/>
        </p:xfrm>
        <a:graphic>
          <a:graphicData uri="http://schemas.openxmlformats.org/presentationml/2006/ole">
            <p:oleObj spid="_x0000_s2053" name="Формула" r:id="rId7" imgW="558720" imgH="279360" progId="">
              <p:embed/>
            </p:oleObj>
          </a:graphicData>
        </a:graphic>
      </p:graphicFrame>
      <p:graphicFrame>
        <p:nvGraphicFramePr>
          <p:cNvPr id="44" name="Object 28"/>
          <p:cNvGraphicFramePr>
            <a:graphicFrameLocks noChangeAspect="1"/>
          </p:cNvGraphicFramePr>
          <p:nvPr/>
        </p:nvGraphicFramePr>
        <p:xfrm>
          <a:off x="3281940" y="3026640"/>
          <a:ext cx="1431925" cy="696913"/>
        </p:xfrm>
        <a:graphic>
          <a:graphicData uri="http://schemas.openxmlformats.org/presentationml/2006/ole">
            <p:oleObj spid="_x0000_s2054" name="Формула" r:id="rId8" imgW="495000" imgH="241200" progId="">
              <p:embed/>
            </p:oleObj>
          </a:graphicData>
        </a:graphic>
      </p:graphicFrame>
      <p:graphicFrame>
        <p:nvGraphicFramePr>
          <p:cNvPr id="45" name="Object 29"/>
          <p:cNvGraphicFramePr>
            <a:graphicFrameLocks noChangeAspect="1"/>
          </p:cNvGraphicFramePr>
          <p:nvPr/>
        </p:nvGraphicFramePr>
        <p:xfrm>
          <a:off x="1507085" y="3910880"/>
          <a:ext cx="2724150" cy="677863"/>
        </p:xfrm>
        <a:graphic>
          <a:graphicData uri="http://schemas.openxmlformats.org/presentationml/2006/ole">
            <p:oleObj spid="_x0000_s2055" name="Формула" r:id="rId9" imgW="850680" imgH="228600" progId="">
              <p:embed/>
            </p:oleObj>
          </a:graphicData>
        </a:graphic>
      </p:graphicFrame>
      <p:grpSp>
        <p:nvGrpSpPr>
          <p:cNvPr id="46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47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2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3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4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5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66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48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1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2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85918" y="285728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Объем куба равен            . Найдите его диагональ.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" name="Object 2"/>
          <p:cNvGraphicFramePr>
            <a:graphicFrameLocks noChangeAspect="1"/>
          </p:cNvGraphicFramePr>
          <p:nvPr/>
        </p:nvGraphicFramePr>
        <p:xfrm>
          <a:off x="4224591" y="286075"/>
          <a:ext cx="819150" cy="492125"/>
        </p:xfrm>
        <a:graphic>
          <a:graphicData uri="http://schemas.openxmlformats.org/presentationml/2006/ole">
            <p:oleObj spid="_x0000_s3074" name="Формула" r:id="rId3" imgW="380880" imgH="228600" progId="">
              <p:embed/>
            </p:oleObj>
          </a:graphicData>
        </a:graphic>
      </p:graphicFrame>
      <p:sp>
        <p:nvSpPr>
          <p:cNvPr id="31" name="Text Box 34"/>
          <p:cNvSpPr txBox="1">
            <a:spLocks noChangeArrowheads="1"/>
          </p:cNvSpPr>
          <p:nvPr/>
        </p:nvSpPr>
        <p:spPr bwMode="auto">
          <a:xfrm>
            <a:off x="1649961" y="1053360"/>
            <a:ext cx="19010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2" name="Рисунок 217" descr="MA.OB10.B9.26/innerimg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16552" y="2252076"/>
            <a:ext cx="2808312" cy="27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217" descr="MA.OB10.B9.26/innerimg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16552" y="2252076"/>
            <a:ext cx="2808312" cy="27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7256512" y="470034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976592" y="376424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244336" y="376424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488760" y="470034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84504" y="282814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904584" y="196404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136832" y="189203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488760" y="290014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2" name="Object 27"/>
          <p:cNvGraphicFramePr>
            <a:graphicFrameLocks noChangeAspect="1"/>
          </p:cNvGraphicFramePr>
          <p:nvPr/>
        </p:nvGraphicFramePr>
        <p:xfrm>
          <a:off x="8748730" y="2549228"/>
          <a:ext cx="749300" cy="487362"/>
        </p:xfrm>
        <a:graphic>
          <a:graphicData uri="http://schemas.openxmlformats.org/presentationml/2006/ole">
            <p:oleObj spid="_x0000_s3075" name="Формула" r:id="rId5" imgW="342720" imgH="241200" progId="">
              <p:embed/>
            </p:oleObj>
          </a:graphicData>
        </a:graphic>
      </p:graphicFrame>
      <p:graphicFrame>
        <p:nvGraphicFramePr>
          <p:cNvPr id="43" name="Object 28"/>
          <p:cNvGraphicFramePr>
            <a:graphicFrameLocks noChangeAspect="1"/>
          </p:cNvGraphicFramePr>
          <p:nvPr/>
        </p:nvGraphicFramePr>
        <p:xfrm>
          <a:off x="2072120" y="1834428"/>
          <a:ext cx="1730375" cy="793750"/>
        </p:xfrm>
        <a:graphic>
          <a:graphicData uri="http://schemas.openxmlformats.org/presentationml/2006/ole">
            <p:oleObj spid="_x0000_s3076" name="Формула" r:id="rId6" imgW="609480" imgH="279360" progId="">
              <p:embed/>
            </p:oleObj>
          </a:graphicData>
        </a:graphic>
      </p:graphicFrame>
      <p:graphicFrame>
        <p:nvGraphicFramePr>
          <p:cNvPr id="44" name="Object 29"/>
          <p:cNvGraphicFramePr>
            <a:graphicFrameLocks noChangeAspect="1"/>
          </p:cNvGraphicFramePr>
          <p:nvPr/>
        </p:nvGraphicFramePr>
        <p:xfrm>
          <a:off x="3943783" y="1834428"/>
          <a:ext cx="2220912" cy="811212"/>
        </p:xfrm>
        <a:graphic>
          <a:graphicData uri="http://schemas.openxmlformats.org/presentationml/2006/ole">
            <p:oleObj spid="_x0000_s3077" name="Формула" r:id="rId7" imgW="939600" imgH="342720" progId="">
              <p:embed/>
            </p:oleObj>
          </a:graphicData>
        </a:graphic>
      </p:graphicFrame>
      <p:graphicFrame>
        <p:nvGraphicFramePr>
          <p:cNvPr id="45" name="Object 30"/>
          <p:cNvGraphicFramePr>
            <a:graphicFrameLocks noChangeAspect="1"/>
          </p:cNvGraphicFramePr>
          <p:nvPr/>
        </p:nvGraphicFramePr>
        <p:xfrm>
          <a:off x="991033" y="2742478"/>
          <a:ext cx="2552700" cy="839787"/>
        </p:xfrm>
        <a:graphic>
          <a:graphicData uri="http://schemas.openxmlformats.org/presentationml/2006/ole">
            <p:oleObj spid="_x0000_s3078" name="Формула" r:id="rId8" imgW="927000" imgH="304560" progId="">
              <p:embed/>
            </p:oleObj>
          </a:graphicData>
        </a:graphic>
      </p:graphicFrame>
      <p:graphicFrame>
        <p:nvGraphicFramePr>
          <p:cNvPr id="46" name="Object 31"/>
          <p:cNvGraphicFramePr>
            <a:graphicFrameLocks noChangeAspect="1"/>
          </p:cNvGraphicFramePr>
          <p:nvPr/>
        </p:nvGraphicFramePr>
        <p:xfrm>
          <a:off x="3511983" y="2769465"/>
          <a:ext cx="2763837" cy="768350"/>
        </p:xfrm>
        <a:graphic>
          <a:graphicData uri="http://schemas.openxmlformats.org/presentationml/2006/ole">
            <p:oleObj spid="_x0000_s3079" name="Формула" r:id="rId9" imgW="1002960" imgH="279360" progId="">
              <p:embed/>
            </p:oleObj>
          </a:graphicData>
        </a:graphic>
      </p:graphicFrame>
      <p:graphicFrame>
        <p:nvGraphicFramePr>
          <p:cNvPr id="47" name="Object 32"/>
          <p:cNvGraphicFramePr>
            <a:graphicFrameLocks noChangeAspect="1"/>
          </p:cNvGraphicFramePr>
          <p:nvPr/>
        </p:nvGraphicFramePr>
        <p:xfrm>
          <a:off x="1116445" y="3991840"/>
          <a:ext cx="2968625" cy="677863"/>
        </p:xfrm>
        <a:graphic>
          <a:graphicData uri="http://schemas.openxmlformats.org/presentationml/2006/ole">
            <p:oleObj spid="_x0000_s3080" name="Формула" r:id="rId10" imgW="927000" imgH="228600" progId="">
              <p:embed/>
            </p:oleObj>
          </a:graphicData>
        </a:graphic>
      </p:graphicFrame>
      <p:grpSp>
        <p:nvGrpSpPr>
          <p:cNvPr id="48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49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4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5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6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7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68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50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3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3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1649961" y="1053360"/>
            <a:ext cx="19010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5918" y="357166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Диагональ куба равна          . Найдите его объем.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1" name="Object 1"/>
          <p:cNvGraphicFramePr>
            <a:graphicFrameLocks noChangeAspect="1"/>
          </p:cNvGraphicFramePr>
          <p:nvPr/>
        </p:nvGraphicFramePr>
        <p:xfrm>
          <a:off x="4746878" y="371801"/>
          <a:ext cx="655638" cy="463550"/>
        </p:xfrm>
        <a:graphic>
          <a:graphicData uri="http://schemas.openxmlformats.org/presentationml/2006/ole">
            <p:oleObj spid="_x0000_s4098" name="Формула" r:id="rId3" imgW="304560" imgH="215640" progId="">
              <p:embed/>
            </p:oleObj>
          </a:graphicData>
        </a:graphic>
      </p:graphicFrame>
      <p:pic>
        <p:nvPicPr>
          <p:cNvPr id="32" name="Рисунок 217" descr="MA.OB10.B9.26/innerimg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90625" y="2182804"/>
            <a:ext cx="2808312" cy="27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217" descr="MA.OB10.B9.26/innerimg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90625" y="2182804"/>
            <a:ext cx="2808312" cy="27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7630585" y="463107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350665" y="369497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618409" y="369497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862833" y="463107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58577" y="275886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278657" y="189477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510905" y="182276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862833" y="283087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782713" y="470308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3" name="Object 31"/>
          <p:cNvGraphicFramePr>
            <a:graphicFrameLocks noChangeAspect="1"/>
          </p:cNvGraphicFramePr>
          <p:nvPr/>
        </p:nvGraphicFramePr>
        <p:xfrm>
          <a:off x="2374323" y="1751302"/>
          <a:ext cx="1730375" cy="793750"/>
        </p:xfrm>
        <a:graphic>
          <a:graphicData uri="http://schemas.openxmlformats.org/presentationml/2006/ole">
            <p:oleObj spid="_x0000_s4099" name="Формула" r:id="rId5" imgW="609480" imgH="279360" progId="">
              <p:embed/>
            </p:oleObj>
          </a:graphicData>
        </a:graphic>
      </p:graphicFrame>
      <p:graphicFrame>
        <p:nvGraphicFramePr>
          <p:cNvPr id="44" name="Object 32"/>
          <p:cNvGraphicFramePr>
            <a:graphicFrameLocks noChangeAspect="1"/>
          </p:cNvGraphicFramePr>
          <p:nvPr/>
        </p:nvGraphicFramePr>
        <p:xfrm>
          <a:off x="2407661" y="2551402"/>
          <a:ext cx="3213100" cy="754062"/>
        </p:xfrm>
        <a:graphic>
          <a:graphicData uri="http://schemas.openxmlformats.org/presentationml/2006/ole">
            <p:oleObj spid="_x0000_s4100" name="Формула" r:id="rId6" imgW="1002960" imgH="253800" progId="">
              <p:embed/>
            </p:oleObj>
          </a:graphicData>
        </a:graphic>
      </p:graphicFrame>
      <p:graphicFrame>
        <p:nvGraphicFramePr>
          <p:cNvPr id="45" name="Object 33"/>
          <p:cNvGraphicFramePr>
            <a:graphicFrameLocks noChangeAspect="1"/>
          </p:cNvGraphicFramePr>
          <p:nvPr/>
        </p:nvGraphicFramePr>
        <p:xfrm>
          <a:off x="2407631" y="3265774"/>
          <a:ext cx="1922214" cy="1358907"/>
        </p:xfrm>
        <a:graphic>
          <a:graphicData uri="http://schemas.openxmlformats.org/presentationml/2006/ole">
            <p:oleObj spid="_x0000_s4101" name="Формула" r:id="rId7" imgW="672840" imgH="457200" progId="">
              <p:embed/>
            </p:oleObj>
          </a:graphicData>
        </a:graphic>
      </p:graphicFrame>
      <p:graphicFrame>
        <p:nvGraphicFramePr>
          <p:cNvPr id="46" name="Object 34"/>
          <p:cNvGraphicFramePr>
            <a:graphicFrameLocks noChangeAspect="1"/>
          </p:cNvGraphicFramePr>
          <p:nvPr/>
        </p:nvGraphicFramePr>
        <p:xfrm>
          <a:off x="4336457" y="3694402"/>
          <a:ext cx="500066" cy="639429"/>
        </p:xfrm>
        <a:graphic>
          <a:graphicData uri="http://schemas.openxmlformats.org/presentationml/2006/ole">
            <p:oleObj spid="_x0000_s4102" name="Формула" r:id="rId8" imgW="164880" imgH="203040" progId="">
              <p:embed/>
            </p:oleObj>
          </a:graphicData>
        </a:graphic>
      </p:graphicFrame>
      <p:graphicFrame>
        <p:nvGraphicFramePr>
          <p:cNvPr id="47" name="Object 35"/>
          <p:cNvGraphicFramePr>
            <a:graphicFrameLocks noChangeAspect="1"/>
          </p:cNvGraphicFramePr>
          <p:nvPr/>
        </p:nvGraphicFramePr>
        <p:xfrm>
          <a:off x="2550507" y="4908848"/>
          <a:ext cx="1874837" cy="793750"/>
        </p:xfrm>
        <a:graphic>
          <a:graphicData uri="http://schemas.openxmlformats.org/presentationml/2006/ole">
            <p:oleObj spid="_x0000_s4103" name="Формула" r:id="rId9" imgW="660240" imgH="279360" progId="">
              <p:embed/>
            </p:oleObj>
          </a:graphicData>
        </a:graphic>
      </p:graphicFrame>
      <p:grpSp>
        <p:nvGrpSpPr>
          <p:cNvPr id="48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49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4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5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6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7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68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50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53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4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1649961" y="1053360"/>
            <a:ext cx="19010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51" name="Рисунок 217" descr="MA.OB10.B9.26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19570" y="1905713"/>
            <a:ext cx="2808312" cy="27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Рисунок 217" descr="MA.OB10.B9.26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19570" y="1905713"/>
            <a:ext cx="2808312" cy="27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TextBox 52"/>
          <p:cNvSpPr txBox="1"/>
          <p:nvPr/>
        </p:nvSpPr>
        <p:spPr>
          <a:xfrm>
            <a:off x="7159530" y="4353985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879610" y="3417881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147354" y="3417881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391778" y="4353985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004394" y="239865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807602" y="1617681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039850" y="1545673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391778" y="2553785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1" name="Object 2"/>
          <p:cNvGraphicFramePr>
            <a:graphicFrameLocks noChangeAspect="1"/>
          </p:cNvGraphicFramePr>
          <p:nvPr/>
        </p:nvGraphicFramePr>
        <p:xfrm>
          <a:off x="1462335" y="1886388"/>
          <a:ext cx="2159000" cy="719138"/>
        </p:xfrm>
        <a:graphic>
          <a:graphicData uri="http://schemas.openxmlformats.org/presentationml/2006/ole">
            <p:oleObj spid="_x0000_s5122" name="Формула" r:id="rId4" imgW="838080" imgH="279360" progId="">
              <p:embed/>
            </p:oleObj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8311658" y="4425993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3" name="Object 10"/>
          <p:cNvGraphicFramePr>
            <a:graphicFrameLocks noChangeAspect="1"/>
          </p:cNvGraphicFramePr>
          <p:nvPr/>
        </p:nvGraphicFramePr>
        <p:xfrm>
          <a:off x="4035424" y="1917989"/>
          <a:ext cx="2562225" cy="715963"/>
        </p:xfrm>
        <a:graphic>
          <a:graphicData uri="http://schemas.openxmlformats.org/presentationml/2006/ole">
            <p:oleObj spid="_x0000_s5123" name="Формула" r:id="rId5" imgW="799920" imgH="241200" progId="">
              <p:embed/>
            </p:oleObj>
          </a:graphicData>
        </a:graphic>
      </p:graphicFrame>
      <p:graphicFrame>
        <p:nvGraphicFramePr>
          <p:cNvPr id="64" name="Object 11"/>
          <p:cNvGraphicFramePr>
            <a:graphicFrameLocks noChangeAspect="1"/>
          </p:cNvGraphicFramePr>
          <p:nvPr/>
        </p:nvGraphicFramePr>
        <p:xfrm>
          <a:off x="1604962" y="2813339"/>
          <a:ext cx="1560512" cy="1244600"/>
        </p:xfrm>
        <a:graphic>
          <a:graphicData uri="http://schemas.openxmlformats.org/presentationml/2006/ole">
            <p:oleObj spid="_x0000_s5124" name="Формула" r:id="rId6" imgW="545760" imgH="419040" progId="">
              <p:embed/>
            </p:oleObj>
          </a:graphicData>
        </a:graphic>
      </p:graphicFrame>
      <p:graphicFrame>
        <p:nvGraphicFramePr>
          <p:cNvPr id="65" name="Object 12"/>
          <p:cNvGraphicFramePr>
            <a:graphicFrameLocks noChangeAspect="1"/>
          </p:cNvGraphicFramePr>
          <p:nvPr/>
        </p:nvGraphicFramePr>
        <p:xfrm>
          <a:off x="3352783" y="2899060"/>
          <a:ext cx="1187450" cy="958850"/>
        </p:xfrm>
        <a:graphic>
          <a:graphicData uri="http://schemas.openxmlformats.org/presentationml/2006/ole">
            <p:oleObj spid="_x0000_s5125" name="Формула" r:id="rId7" imgW="507960" imgH="393480" progId="">
              <p:embed/>
            </p:oleObj>
          </a:graphicData>
        </a:graphic>
      </p:graphicFrame>
      <p:graphicFrame>
        <p:nvGraphicFramePr>
          <p:cNvPr id="66" name="Object 13"/>
          <p:cNvGraphicFramePr>
            <a:graphicFrameLocks noChangeAspect="1"/>
          </p:cNvGraphicFramePr>
          <p:nvPr/>
        </p:nvGraphicFramePr>
        <p:xfrm>
          <a:off x="1638271" y="4042068"/>
          <a:ext cx="2255837" cy="1012825"/>
        </p:xfrm>
        <a:graphic>
          <a:graphicData uri="http://schemas.openxmlformats.org/presentationml/2006/ole">
            <p:oleObj spid="_x0000_s5126" name="Формула" r:id="rId8" imgW="876240" imgH="393480" progId="">
              <p:embed/>
            </p:oleObj>
          </a:graphicData>
        </a:graphic>
      </p:graphicFrame>
      <p:grpSp>
        <p:nvGrpSpPr>
          <p:cNvPr id="67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68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83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84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85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86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87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9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72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1785917" y="214290"/>
            <a:ext cx="10018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Диагональ куба равна 1. Найдите площадь его поверхности.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5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1649961" y="776269"/>
            <a:ext cx="19010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85918" y="214290"/>
            <a:ext cx="10045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Объем куба равен 8. Найдите площадь его поверхности.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129"/>
          <p:cNvSpPr>
            <a:spLocks noChangeArrowheads="1"/>
          </p:cNvSpPr>
          <p:nvPr/>
        </p:nvSpPr>
        <p:spPr bwMode="auto">
          <a:xfrm>
            <a:off x="8652164" y="1687945"/>
            <a:ext cx="1752600" cy="533400"/>
          </a:xfrm>
          <a:prstGeom prst="rect">
            <a:avLst/>
          </a:prstGeom>
          <a:solidFill>
            <a:srgbClr val="CCFF99">
              <a:alpha val="39999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Rectangle 130"/>
          <p:cNvSpPr>
            <a:spLocks noChangeArrowheads="1"/>
          </p:cNvSpPr>
          <p:nvPr/>
        </p:nvSpPr>
        <p:spPr bwMode="auto">
          <a:xfrm>
            <a:off x="5908964" y="1662545"/>
            <a:ext cx="1676400" cy="533400"/>
          </a:xfrm>
          <a:prstGeom prst="rect">
            <a:avLst/>
          </a:prstGeom>
          <a:solidFill>
            <a:srgbClr val="CCFF99">
              <a:alpha val="39999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" name="AutoShape 86"/>
          <p:cNvSpPr>
            <a:spLocks noChangeArrowheads="1"/>
          </p:cNvSpPr>
          <p:nvPr/>
        </p:nvSpPr>
        <p:spPr bwMode="auto">
          <a:xfrm>
            <a:off x="1129146" y="2015835"/>
            <a:ext cx="2286000" cy="2133600"/>
          </a:xfrm>
          <a:prstGeom prst="cube">
            <a:avLst>
              <a:gd name="adj" fmla="val 25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" name="Freeform 87"/>
          <p:cNvSpPr>
            <a:spLocks/>
          </p:cNvSpPr>
          <p:nvPr/>
        </p:nvSpPr>
        <p:spPr bwMode="auto">
          <a:xfrm>
            <a:off x="1662546" y="2015835"/>
            <a:ext cx="1752600" cy="1600200"/>
          </a:xfrm>
          <a:custGeom>
            <a:avLst/>
            <a:gdLst/>
            <a:ahLst/>
            <a:cxnLst>
              <a:cxn ang="0">
                <a:pos x="1104" y="1008"/>
              </a:cxn>
              <a:cxn ang="0">
                <a:pos x="16" y="1000"/>
              </a:cxn>
              <a:cxn ang="0">
                <a:pos x="0" y="0"/>
              </a:cxn>
            </a:cxnLst>
            <a:rect l="0" t="0" r="r" b="b"/>
            <a:pathLst>
              <a:path w="1104" h="1008">
                <a:moveTo>
                  <a:pt x="1104" y="1008"/>
                </a:moveTo>
                <a:lnTo>
                  <a:pt x="16" y="1000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" name="Line 88"/>
          <p:cNvSpPr>
            <a:spLocks noChangeShapeType="1"/>
          </p:cNvSpPr>
          <p:nvPr/>
        </p:nvSpPr>
        <p:spPr bwMode="auto">
          <a:xfrm flipH="1">
            <a:off x="1129146" y="3616035"/>
            <a:ext cx="533400" cy="5334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40" name="Object 89"/>
          <p:cNvGraphicFramePr>
            <a:graphicFrameLocks noChangeAspect="1"/>
          </p:cNvGraphicFramePr>
          <p:nvPr/>
        </p:nvGraphicFramePr>
        <p:xfrm>
          <a:off x="6213764" y="2576945"/>
          <a:ext cx="1066800" cy="514350"/>
        </p:xfrm>
        <a:graphic>
          <a:graphicData uri="http://schemas.openxmlformats.org/presentationml/2006/ole">
            <p:oleObj spid="_x0000_s6151" name="Формула" r:id="rId3" imgW="368280" imgH="177480" progId="Equation.3">
              <p:embed/>
            </p:oleObj>
          </a:graphicData>
        </a:graphic>
      </p:graphicFrame>
      <p:sp>
        <p:nvSpPr>
          <p:cNvPr id="41" name="Freeform 90"/>
          <p:cNvSpPr>
            <a:spLocks/>
          </p:cNvSpPr>
          <p:nvPr/>
        </p:nvSpPr>
        <p:spPr bwMode="auto">
          <a:xfrm>
            <a:off x="1129146" y="2549235"/>
            <a:ext cx="1752600" cy="1600200"/>
          </a:xfrm>
          <a:custGeom>
            <a:avLst/>
            <a:gdLst/>
            <a:ahLst/>
            <a:cxnLst>
              <a:cxn ang="0">
                <a:pos x="0" y="1008"/>
              </a:cxn>
              <a:cxn ang="0">
                <a:pos x="1104" y="1008"/>
              </a:cxn>
              <a:cxn ang="0">
                <a:pos x="1104" y="0"/>
              </a:cxn>
              <a:cxn ang="0">
                <a:pos x="0" y="0"/>
              </a:cxn>
              <a:cxn ang="0">
                <a:pos x="0" y="1008"/>
              </a:cxn>
            </a:cxnLst>
            <a:rect l="0" t="0" r="r" b="b"/>
            <a:pathLst>
              <a:path w="1104" h="1008">
                <a:moveTo>
                  <a:pt x="0" y="1008"/>
                </a:moveTo>
                <a:lnTo>
                  <a:pt x="1104" y="1008"/>
                </a:lnTo>
                <a:lnTo>
                  <a:pt x="1104" y="0"/>
                </a:lnTo>
                <a:lnTo>
                  <a:pt x="0" y="0"/>
                </a:lnTo>
                <a:lnTo>
                  <a:pt x="0" y="1008"/>
                </a:lnTo>
                <a:close/>
              </a:path>
            </a:pathLst>
          </a:custGeom>
          <a:solidFill>
            <a:srgbClr val="66FFCC">
              <a:alpha val="63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42" name="Object 93"/>
          <p:cNvGraphicFramePr>
            <a:graphicFrameLocks noChangeAspect="1"/>
          </p:cNvGraphicFramePr>
          <p:nvPr/>
        </p:nvGraphicFramePr>
        <p:xfrm>
          <a:off x="6159789" y="3226233"/>
          <a:ext cx="1176338" cy="587375"/>
        </p:xfrm>
        <a:graphic>
          <a:graphicData uri="http://schemas.openxmlformats.org/presentationml/2006/ole">
            <p:oleObj spid="_x0000_s6152" name="Формула" r:id="rId4" imgW="406080" imgH="203040" progId="Equation.3">
              <p:embed/>
            </p:oleObj>
          </a:graphicData>
        </a:graphic>
      </p:graphicFrame>
      <p:graphicFrame>
        <p:nvGraphicFramePr>
          <p:cNvPr id="43" name="Object 94"/>
          <p:cNvGraphicFramePr>
            <a:graphicFrameLocks noChangeAspect="1"/>
          </p:cNvGraphicFramePr>
          <p:nvPr/>
        </p:nvGraphicFramePr>
        <p:xfrm>
          <a:off x="6140739" y="4064433"/>
          <a:ext cx="1323975" cy="660400"/>
        </p:xfrm>
        <a:graphic>
          <a:graphicData uri="http://schemas.openxmlformats.org/presentationml/2006/ole">
            <p:oleObj spid="_x0000_s6153" name="Формула" r:id="rId5" imgW="457200" imgH="228600" progId="Equation.3">
              <p:embed/>
            </p:oleObj>
          </a:graphicData>
        </a:graphic>
      </p:graphicFrame>
      <p:graphicFrame>
        <p:nvGraphicFramePr>
          <p:cNvPr id="44" name="Object 95"/>
          <p:cNvGraphicFramePr>
            <a:graphicFrameLocks noChangeAspect="1"/>
          </p:cNvGraphicFramePr>
          <p:nvPr/>
        </p:nvGraphicFramePr>
        <p:xfrm>
          <a:off x="6305983" y="4866697"/>
          <a:ext cx="1028700" cy="514350"/>
        </p:xfrm>
        <a:graphic>
          <a:graphicData uri="http://schemas.openxmlformats.org/presentationml/2006/ole">
            <p:oleObj spid="_x0000_s6154" name="Формула" r:id="rId6" imgW="355320" imgH="177480" progId="Equation.3">
              <p:embed/>
            </p:oleObj>
          </a:graphicData>
        </a:graphic>
      </p:graphicFrame>
      <p:graphicFrame>
        <p:nvGraphicFramePr>
          <p:cNvPr id="45" name="Object 96"/>
          <p:cNvGraphicFramePr>
            <a:graphicFrameLocks noChangeAspect="1"/>
          </p:cNvGraphicFramePr>
          <p:nvPr/>
        </p:nvGraphicFramePr>
        <p:xfrm>
          <a:off x="8804564" y="1662545"/>
          <a:ext cx="1471613" cy="587375"/>
        </p:xfrm>
        <a:graphic>
          <a:graphicData uri="http://schemas.openxmlformats.org/presentationml/2006/ole">
            <p:oleObj spid="_x0000_s6155" name="Формула" r:id="rId7" imgW="507960" imgH="203040" progId="Equation.3">
              <p:embed/>
            </p:oleObj>
          </a:graphicData>
        </a:graphic>
      </p:graphicFrame>
      <p:sp>
        <p:nvSpPr>
          <p:cNvPr id="46" name="Text Box 97"/>
          <p:cNvSpPr txBox="1">
            <a:spLocks noChangeArrowheads="1"/>
          </p:cNvSpPr>
          <p:nvPr/>
        </p:nvSpPr>
        <p:spPr bwMode="auto">
          <a:xfrm>
            <a:off x="1814946" y="2854035"/>
            <a:ext cx="565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i="1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</a:t>
            </a:r>
            <a:r>
              <a:rPr lang="en-US" sz="3600" b="1" i="1" baseline="300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  <a:endParaRPr lang="ru-RU" sz="3600" b="1" i="1" baseline="30000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47" name="Object 98"/>
          <p:cNvGraphicFramePr>
            <a:graphicFrameLocks noChangeAspect="1"/>
          </p:cNvGraphicFramePr>
          <p:nvPr/>
        </p:nvGraphicFramePr>
        <p:xfrm>
          <a:off x="8685502" y="2384858"/>
          <a:ext cx="1655762" cy="587375"/>
        </p:xfrm>
        <a:graphic>
          <a:graphicData uri="http://schemas.openxmlformats.org/presentationml/2006/ole">
            <p:oleObj spid="_x0000_s6156" name="Формула" r:id="rId8" imgW="571320" imgH="203040" progId="Equation.3">
              <p:embed/>
            </p:oleObj>
          </a:graphicData>
        </a:graphic>
      </p:graphicFrame>
      <p:graphicFrame>
        <p:nvGraphicFramePr>
          <p:cNvPr id="48" name="Object 99"/>
          <p:cNvGraphicFramePr>
            <a:graphicFrameLocks noChangeAspect="1"/>
          </p:cNvGraphicFramePr>
          <p:nvPr/>
        </p:nvGraphicFramePr>
        <p:xfrm>
          <a:off x="8961727" y="3259570"/>
          <a:ext cx="1287462" cy="514350"/>
        </p:xfrm>
        <a:graphic>
          <a:graphicData uri="http://schemas.openxmlformats.org/presentationml/2006/ole">
            <p:oleObj spid="_x0000_s6157" name="Формула" r:id="rId9" imgW="444240" imgH="177480" progId="Equation.3">
              <p:embed/>
            </p:oleObj>
          </a:graphicData>
        </a:graphic>
      </p:graphicFrame>
      <p:grpSp>
        <p:nvGrpSpPr>
          <p:cNvPr id="49" name="Group 122"/>
          <p:cNvGrpSpPr>
            <a:grpSpLocks/>
          </p:cNvGrpSpPr>
          <p:nvPr/>
        </p:nvGrpSpPr>
        <p:grpSpPr bwMode="auto">
          <a:xfrm>
            <a:off x="671946" y="2950873"/>
            <a:ext cx="2851150" cy="1687512"/>
            <a:chOff x="336" y="1501"/>
            <a:chExt cx="1796" cy="1063"/>
          </a:xfrm>
        </p:grpSpPr>
        <p:sp>
          <p:nvSpPr>
            <p:cNvPr id="50" name="Text Box 91"/>
            <p:cNvSpPr txBox="1">
              <a:spLocks noChangeArrowheads="1"/>
            </p:cNvSpPr>
            <p:nvPr/>
          </p:nvSpPr>
          <p:spPr bwMode="auto">
            <a:xfrm>
              <a:off x="1056" y="2160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</a:t>
              </a:r>
              <a:endParaRPr lang="ru-RU" sz="36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80" name="Text Box 92"/>
            <p:cNvSpPr txBox="1">
              <a:spLocks noChangeArrowheads="1"/>
            </p:cNvSpPr>
            <p:nvPr/>
          </p:nvSpPr>
          <p:spPr bwMode="auto">
            <a:xfrm>
              <a:off x="336" y="1501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</a:t>
              </a:r>
              <a:endParaRPr lang="ru-RU" sz="36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81" name="Text Box 121"/>
            <p:cNvSpPr txBox="1">
              <a:spLocks noChangeArrowheads="1"/>
            </p:cNvSpPr>
            <p:nvPr/>
          </p:nvSpPr>
          <p:spPr bwMode="auto">
            <a:xfrm>
              <a:off x="1872" y="1920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b="1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</a:t>
              </a:r>
              <a:endParaRPr lang="ru-RU" sz="36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graphicFrame>
        <p:nvGraphicFramePr>
          <p:cNvPr id="82" name="Object 123"/>
          <p:cNvGraphicFramePr>
            <a:graphicFrameLocks noChangeAspect="1"/>
          </p:cNvGraphicFramePr>
          <p:nvPr/>
        </p:nvGraphicFramePr>
        <p:xfrm>
          <a:off x="6140739" y="1626033"/>
          <a:ext cx="1250950" cy="588962"/>
        </p:xfrm>
        <a:graphic>
          <a:graphicData uri="http://schemas.openxmlformats.org/presentationml/2006/ole">
            <p:oleObj spid="_x0000_s6158" name="Формула" r:id="rId10" imgW="431640" imgH="203040" progId="Equation.3">
              <p:embed/>
            </p:oleObj>
          </a:graphicData>
        </a:graphic>
      </p:graphicFrame>
      <p:grpSp>
        <p:nvGrpSpPr>
          <p:cNvPr id="83" name="Group 131"/>
          <p:cNvGrpSpPr>
            <a:grpSpLocks/>
          </p:cNvGrpSpPr>
          <p:nvPr/>
        </p:nvGrpSpPr>
        <p:grpSpPr bwMode="auto">
          <a:xfrm>
            <a:off x="5208732" y="824345"/>
            <a:ext cx="4672013" cy="579438"/>
            <a:chOff x="1396" y="800"/>
            <a:chExt cx="2943" cy="365"/>
          </a:xfrm>
        </p:grpSpPr>
        <p:sp>
          <p:nvSpPr>
            <p:cNvPr id="84" name="AutoShape 132"/>
            <p:cNvSpPr>
              <a:spLocks noChangeArrowheads="1"/>
            </p:cNvSpPr>
            <p:nvPr/>
          </p:nvSpPr>
          <p:spPr bwMode="auto">
            <a:xfrm>
              <a:off x="1396" y="864"/>
              <a:ext cx="2732" cy="288"/>
            </a:xfrm>
            <a:prstGeom prst="wedgeRectCallout">
              <a:avLst>
                <a:gd name="adj1" fmla="val 384"/>
                <a:gd name="adj2" fmla="val 570139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2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Нам потребовались формулы</a:t>
              </a:r>
            </a:p>
          </p:txBody>
        </p:sp>
        <p:grpSp>
          <p:nvGrpSpPr>
            <p:cNvPr id="85" name="Group 133"/>
            <p:cNvGrpSpPr>
              <a:grpSpLocks/>
            </p:cNvGrpSpPr>
            <p:nvPr/>
          </p:nvGrpSpPr>
          <p:grpSpPr bwMode="auto">
            <a:xfrm>
              <a:off x="3859" y="800"/>
              <a:ext cx="480" cy="365"/>
              <a:chOff x="4883" y="1056"/>
              <a:chExt cx="480" cy="365"/>
            </a:xfrm>
          </p:grpSpPr>
          <p:sp>
            <p:nvSpPr>
              <p:cNvPr id="86" name="AutoShape 134"/>
              <p:cNvSpPr>
                <a:spLocks noChangeArrowheads="1"/>
              </p:cNvSpPr>
              <p:nvPr/>
            </p:nvSpPr>
            <p:spPr bwMode="auto">
              <a:xfrm>
                <a:off x="4952" y="1126"/>
                <a:ext cx="136" cy="266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7" name="Text Box 135"/>
              <p:cNvSpPr txBox="1">
                <a:spLocks noChangeArrowheads="1"/>
              </p:cNvSpPr>
              <p:nvPr/>
            </p:nvSpPr>
            <p:spPr bwMode="auto">
              <a:xfrm>
                <a:off x="4883" y="1056"/>
                <a:ext cx="48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ru-RU" sz="32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ru-RU" sz="3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  <a:cs typeface="Arial" pitchFamily="34" charset="0"/>
                    <a:sym typeface="Symbol" pitchFamily="18" charset="2"/>
                  </a:rPr>
                  <a:t>!</a:t>
                </a:r>
              </a:p>
            </p:txBody>
          </p:sp>
        </p:grpSp>
      </p:grpSp>
      <p:grpSp>
        <p:nvGrpSpPr>
          <p:cNvPr id="88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89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104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105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106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07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108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90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93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7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9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5" grpId="0" animBg="1"/>
      <p:bldP spid="36" grpId="0" animBg="1"/>
      <p:bldP spid="41" grpId="0" animBg="1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5763" y="252168"/>
            <a:ext cx="1254383" cy="565250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9786" y="250675"/>
            <a:ext cx="1379633" cy="5232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6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70"/>
            </a:avLst>
          </a:prstGeom>
          <a:solidFill>
            <a:srgbClr val="CCFF99"/>
          </a:solidFill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1622252" y="831687"/>
            <a:ext cx="19010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85918" y="214290"/>
            <a:ext cx="10004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Площадь поверхности куба равна 24. Найдите его объем.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" name="Рисунок 114" descr="MA.E10.B9.06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3922" y="1465281"/>
            <a:ext cx="247831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TextBox 52"/>
          <p:cNvSpPr txBox="1"/>
          <p:nvPr/>
        </p:nvSpPr>
        <p:spPr>
          <a:xfrm>
            <a:off x="8727294" y="3697529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4" name="Object 2"/>
          <p:cNvGraphicFramePr>
            <a:graphicFrameLocks noChangeAspect="1"/>
          </p:cNvGraphicFramePr>
          <p:nvPr/>
        </p:nvGraphicFramePr>
        <p:xfrm>
          <a:off x="2390590" y="1681305"/>
          <a:ext cx="2159000" cy="719138"/>
        </p:xfrm>
        <a:graphic>
          <a:graphicData uri="http://schemas.openxmlformats.org/presentationml/2006/ole">
            <p:oleObj spid="_x0000_s7170" name="Формула" r:id="rId4" imgW="838080" imgH="279360" progId="">
              <p:embed/>
            </p:oleObj>
          </a:graphicData>
        </a:graphic>
      </p:graphicFrame>
      <p:graphicFrame>
        <p:nvGraphicFramePr>
          <p:cNvPr id="55" name="Object 3"/>
          <p:cNvGraphicFramePr>
            <a:graphicFrameLocks noChangeAspect="1"/>
          </p:cNvGraphicFramePr>
          <p:nvPr/>
        </p:nvGraphicFramePr>
        <p:xfrm>
          <a:off x="4550830" y="1609297"/>
          <a:ext cx="1730375" cy="793750"/>
        </p:xfrm>
        <a:graphic>
          <a:graphicData uri="http://schemas.openxmlformats.org/presentationml/2006/ole">
            <p:oleObj spid="_x0000_s7171" name="Формула" r:id="rId5" imgW="609480" imgH="279360" progId="">
              <p:embed/>
            </p:oleObj>
          </a:graphicData>
        </a:graphic>
      </p:graphicFrame>
      <p:graphicFrame>
        <p:nvGraphicFramePr>
          <p:cNvPr id="56" name="Object 4"/>
          <p:cNvGraphicFramePr>
            <a:graphicFrameLocks noChangeAspect="1"/>
          </p:cNvGraphicFramePr>
          <p:nvPr/>
        </p:nvGraphicFramePr>
        <p:xfrm>
          <a:off x="2528454" y="2545773"/>
          <a:ext cx="2028825" cy="719138"/>
        </p:xfrm>
        <a:graphic>
          <a:graphicData uri="http://schemas.openxmlformats.org/presentationml/2006/ole">
            <p:oleObj spid="_x0000_s7172" name="Формула" r:id="rId6" imgW="787320" imgH="279360" progId="">
              <p:embed/>
            </p:oleObj>
          </a:graphicData>
        </a:graphic>
      </p:graphicFrame>
      <p:graphicFrame>
        <p:nvGraphicFramePr>
          <p:cNvPr id="57" name="Object 5"/>
          <p:cNvGraphicFramePr>
            <a:graphicFrameLocks noChangeAspect="1"/>
          </p:cNvGraphicFramePr>
          <p:nvPr/>
        </p:nvGraphicFramePr>
        <p:xfrm>
          <a:off x="2376153" y="3193473"/>
          <a:ext cx="1336675" cy="681038"/>
        </p:xfrm>
        <a:graphic>
          <a:graphicData uri="http://schemas.openxmlformats.org/presentationml/2006/ole">
            <p:oleObj spid="_x0000_s7173" name="Формула" r:id="rId7" imgW="571320" imgH="279360" progId="">
              <p:embed/>
            </p:oleObj>
          </a:graphicData>
        </a:graphic>
      </p:graphicFrame>
      <p:graphicFrame>
        <p:nvGraphicFramePr>
          <p:cNvPr id="58" name="Object 6"/>
          <p:cNvGraphicFramePr>
            <a:graphicFrameLocks noChangeAspect="1"/>
          </p:cNvGraphicFramePr>
          <p:nvPr/>
        </p:nvGraphicFramePr>
        <p:xfrm>
          <a:off x="3974766" y="3193473"/>
          <a:ext cx="1308100" cy="681038"/>
        </p:xfrm>
        <a:graphic>
          <a:graphicData uri="http://schemas.openxmlformats.org/presentationml/2006/ole">
            <p:oleObj spid="_x0000_s7174" name="Формула" r:id="rId8" imgW="558720" imgH="279360" progId="">
              <p:embed/>
            </p:oleObj>
          </a:graphicData>
        </a:graphic>
      </p:graphicFrame>
      <p:graphicFrame>
        <p:nvGraphicFramePr>
          <p:cNvPr id="59" name="Object 7"/>
          <p:cNvGraphicFramePr>
            <a:graphicFrameLocks noChangeAspect="1"/>
          </p:cNvGraphicFramePr>
          <p:nvPr/>
        </p:nvGraphicFramePr>
        <p:xfrm>
          <a:off x="2318904" y="3985636"/>
          <a:ext cx="1874838" cy="793750"/>
        </p:xfrm>
        <a:graphic>
          <a:graphicData uri="http://schemas.openxmlformats.org/presentationml/2006/ole">
            <p:oleObj spid="_x0000_s7175" name="Формула" r:id="rId9" imgW="660240" imgH="279360" progId="">
              <p:embed/>
            </p:oleObj>
          </a:graphicData>
        </a:graphic>
      </p:graphicFrame>
      <p:grpSp>
        <p:nvGrpSpPr>
          <p:cNvPr id="60" name="Group 140"/>
          <p:cNvGrpSpPr>
            <a:grpSpLocks/>
          </p:cNvGrpSpPr>
          <p:nvPr/>
        </p:nvGrpSpPr>
        <p:grpSpPr bwMode="auto">
          <a:xfrm>
            <a:off x="8267556" y="6035243"/>
            <a:ext cx="3671887" cy="646112"/>
            <a:chOff x="3024" y="1408"/>
            <a:chExt cx="2313" cy="407"/>
          </a:xfrm>
        </p:grpSpPr>
        <p:grpSp>
          <p:nvGrpSpPr>
            <p:cNvPr id="61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8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2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5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4721</TotalTime>
  <Words>478</Words>
  <Application>Microsoft Office PowerPoint</Application>
  <PresentationFormat>Произвольный</PresentationFormat>
  <Paragraphs>230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Тема Office</vt:lpstr>
      <vt:lpstr>Формула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Гринюк Любовь Викторовна</dc:creator>
  <cp:lastModifiedBy>Александр</cp:lastModifiedBy>
  <cp:revision>467</cp:revision>
  <dcterms:created xsi:type="dcterms:W3CDTF">2021-02-16T13:14:54Z</dcterms:created>
  <dcterms:modified xsi:type="dcterms:W3CDTF">2024-03-22T04:15:05Z</dcterms:modified>
</cp:coreProperties>
</file>