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542" r:id="rId2"/>
    <p:sldId id="548" r:id="rId3"/>
    <p:sldId id="544" r:id="rId4"/>
    <p:sldId id="547" r:id="rId5"/>
    <p:sldId id="549" r:id="rId6"/>
    <p:sldId id="550" r:id="rId7"/>
    <p:sldId id="551" r:id="rId8"/>
    <p:sldId id="552" r:id="rId9"/>
    <p:sldId id="553" r:id="rId10"/>
    <p:sldId id="554" r:id="rId11"/>
    <p:sldId id="555" r:id="rId12"/>
    <p:sldId id="556" r:id="rId13"/>
    <p:sldId id="557" r:id="rId14"/>
    <p:sldId id="558" r:id="rId15"/>
    <p:sldId id="559" r:id="rId16"/>
    <p:sldId id="560" r:id="rId17"/>
    <p:sldId id="561" r:id="rId18"/>
    <p:sldId id="562" r:id="rId19"/>
    <p:sldId id="563" r:id="rId20"/>
    <p:sldId id="564" r:id="rId21"/>
    <p:sldId id="565" r:id="rId22"/>
    <p:sldId id="566" r:id="rId23"/>
    <p:sldId id="567" r:id="rId24"/>
    <p:sldId id="568" r:id="rId25"/>
    <p:sldId id="569" r:id="rId26"/>
    <p:sldId id="570" r:id="rId27"/>
    <p:sldId id="571" r:id="rId28"/>
    <p:sldId id="572" r:id="rId29"/>
    <p:sldId id="573" r:id="rId30"/>
    <p:sldId id="574" r:id="rId31"/>
    <p:sldId id="575" r:id="rId32"/>
    <p:sldId id="576" r:id="rId33"/>
    <p:sldId id="577" r:id="rId34"/>
    <p:sldId id="578" r:id="rId3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EFC"/>
    <a:srgbClr val="E7FECC"/>
    <a:srgbClr val="99FFCC"/>
    <a:srgbClr val="D0FECC"/>
    <a:srgbClr val="FFFFFF"/>
    <a:srgbClr val="FFFF99"/>
    <a:srgbClr val="CCFF99"/>
    <a:srgbClr val="3004AC"/>
    <a:srgbClr val="1A10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8" autoAdjust="0"/>
    <p:restoredTop sz="94803" autoAdjust="0"/>
  </p:normalViewPr>
  <p:slideViewPr>
    <p:cSldViewPr snapToGrid="0">
      <p:cViewPr varScale="1">
        <p:scale>
          <a:sx n="69" d="100"/>
          <a:sy n="69" d="100"/>
        </p:scale>
        <p:origin x="-21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6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16.wmf"/><Relationship Id="rId6" Type="http://schemas.openxmlformats.org/officeDocument/2006/relationships/image" Target="../media/image23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6.wmf"/><Relationship Id="rId7" Type="http://schemas.openxmlformats.org/officeDocument/2006/relationships/image" Target="../media/image57.wmf"/><Relationship Id="rId12" Type="http://schemas.openxmlformats.org/officeDocument/2006/relationships/image" Target="../media/image62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6.wmf"/><Relationship Id="rId11" Type="http://schemas.openxmlformats.org/officeDocument/2006/relationships/image" Target="../media/image61.wmf"/><Relationship Id="rId5" Type="http://schemas.openxmlformats.org/officeDocument/2006/relationships/image" Target="../media/image55.wmf"/><Relationship Id="rId10" Type="http://schemas.openxmlformats.org/officeDocument/2006/relationships/image" Target="../media/image60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image" Target="../media/image68.wmf"/><Relationship Id="rId3" Type="http://schemas.openxmlformats.org/officeDocument/2006/relationships/image" Target="../media/image41.wmf"/><Relationship Id="rId7" Type="http://schemas.openxmlformats.org/officeDocument/2006/relationships/image" Target="../media/image42.wmf"/><Relationship Id="rId12" Type="http://schemas.openxmlformats.org/officeDocument/2006/relationships/image" Target="../media/image67.wmf"/><Relationship Id="rId2" Type="http://schemas.openxmlformats.org/officeDocument/2006/relationships/image" Target="../media/image40.wmf"/><Relationship Id="rId1" Type="http://schemas.openxmlformats.org/officeDocument/2006/relationships/image" Target="../media/image4.wmf"/><Relationship Id="rId6" Type="http://schemas.openxmlformats.org/officeDocument/2006/relationships/image" Target="../media/image66.wmf"/><Relationship Id="rId11" Type="http://schemas.openxmlformats.org/officeDocument/2006/relationships/image" Target="../media/image46.wmf"/><Relationship Id="rId5" Type="http://schemas.openxmlformats.org/officeDocument/2006/relationships/image" Target="../media/image65.wmf"/><Relationship Id="rId10" Type="http://schemas.openxmlformats.org/officeDocument/2006/relationships/image" Target="../media/image45.wmf"/><Relationship Id="rId4" Type="http://schemas.openxmlformats.org/officeDocument/2006/relationships/image" Target="../media/image5.wmf"/><Relationship Id="rId9" Type="http://schemas.openxmlformats.org/officeDocument/2006/relationships/image" Target="../media/image44.wmf"/><Relationship Id="rId14" Type="http://schemas.openxmlformats.org/officeDocument/2006/relationships/image" Target="../media/image6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17.wmf"/><Relationship Id="rId5" Type="http://schemas.openxmlformats.org/officeDocument/2006/relationships/image" Target="../media/image72.wmf"/><Relationship Id="rId4" Type="http://schemas.openxmlformats.org/officeDocument/2006/relationships/image" Target="../media/image5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7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7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7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4" Type="http://schemas.openxmlformats.org/officeDocument/2006/relationships/image" Target="../media/image87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9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5" Type="http://schemas.openxmlformats.org/officeDocument/2006/relationships/image" Target="../media/image101.wmf"/><Relationship Id="rId4" Type="http://schemas.openxmlformats.org/officeDocument/2006/relationships/image" Target="../media/image100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4" Type="http://schemas.openxmlformats.org/officeDocument/2006/relationships/image" Target="../media/image112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Relationship Id="rId4" Type="http://schemas.openxmlformats.org/officeDocument/2006/relationships/image" Target="../media/image1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30A34B-110E-447C-AEFC-4D7AA4CDC5DF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E2483B-444E-4DA8-9B22-A1DEAFAB2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7208A-CB8D-48D5-A780-E1E7B538A79A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282DA-E971-48D5-B80A-C85B98C7E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DBB0-9730-410A-ACB9-87BD4FFE383F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68949-C8CF-4491-B821-553F29A2A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CB654-DE25-4B61-897B-8536FA8CE747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4C49E-F6E1-414E-AB70-C9E1ECB57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54B19-855B-4CA5-950E-18C9AB96B3D4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72515-1735-4C9D-AE97-B1B7DDE65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3CB68-5000-40D8-BF40-71EB00FB4279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315B2-5F12-4C0A-AF5A-B38D25E67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BA221-A5A5-4C42-8DDB-582D2394922E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F3B6-E66B-4652-A1D2-9F98CC5D3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438-891E-4332-90DE-DA7767F242E2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DBF72-C1D6-42FE-AA67-54629A9E8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F2AC3-516D-476A-A2A6-9074FE3692CB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6B8C-E704-4347-AC99-A349F75AC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5838B-3BB6-4ABA-8745-B2767A6FCB8D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FEBF2-677E-4CDE-9732-C7114CB15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3A03-F5AF-4708-AED7-604B9E226001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7BC1-AE76-440D-BDAF-0A36E261B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EA961-AFCA-4D0E-A7B5-BB24630457FF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9BE5D-DA0D-4E6C-81D1-8E7DCD3B4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99"/>
            </a:gs>
            <a:gs pos="50000">
              <a:srgbClr val="FFFFFF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EB7137-D273-4569-BBF4-53BCFBCE407C}" type="datetimeFigureOut">
              <a:rPr lang="ru-RU"/>
              <a:pPr>
                <a:defRPr/>
              </a:pPr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A5540-2617-4A68-A9F2-2E4809586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image" Target="../media/image8.jpeg"/><Relationship Id="rId7" Type="http://schemas.openxmlformats.org/officeDocument/2006/relationships/oleObject" Target="../embeddings/oleObject39.bin"/><Relationship Id="rId12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8.bin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37.bin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oleObject" Target="../embeddings/oleObject60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4.bin"/><Relationship Id="rId12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3.bin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62.bin"/><Relationship Id="rId10" Type="http://schemas.openxmlformats.org/officeDocument/2006/relationships/oleObject" Target="../embeddings/oleObject57.bin"/><Relationship Id="rId4" Type="http://schemas.openxmlformats.org/officeDocument/2006/relationships/image" Target="../media/image63.jpeg"/><Relationship Id="rId9" Type="http://schemas.openxmlformats.org/officeDocument/2006/relationships/oleObject" Target="../embeddings/oleObject56.bin"/><Relationship Id="rId14" Type="http://schemas.openxmlformats.org/officeDocument/2006/relationships/oleObject" Target="../embeddings/oleObject6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6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13" Type="http://schemas.openxmlformats.org/officeDocument/2006/relationships/oleObject" Target="../embeddings/oleObject74.bin"/><Relationship Id="rId3" Type="http://schemas.openxmlformats.org/officeDocument/2006/relationships/image" Target="../media/image8.jpeg"/><Relationship Id="rId7" Type="http://schemas.openxmlformats.org/officeDocument/2006/relationships/oleObject" Target="../embeddings/oleObject68.bin"/><Relationship Id="rId12" Type="http://schemas.openxmlformats.org/officeDocument/2006/relationships/oleObject" Target="../embeddings/oleObject73.bin"/><Relationship Id="rId17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7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7.bin"/><Relationship Id="rId11" Type="http://schemas.openxmlformats.org/officeDocument/2006/relationships/oleObject" Target="../embeddings/oleObject72.bin"/><Relationship Id="rId5" Type="http://schemas.openxmlformats.org/officeDocument/2006/relationships/oleObject" Target="../embeddings/oleObject66.bin"/><Relationship Id="rId15" Type="http://schemas.openxmlformats.org/officeDocument/2006/relationships/oleObject" Target="../embeddings/oleObject76.bin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5.bin"/><Relationship Id="rId9" Type="http://schemas.openxmlformats.org/officeDocument/2006/relationships/oleObject" Target="../embeddings/oleObject70.bin"/><Relationship Id="rId14" Type="http://schemas.openxmlformats.org/officeDocument/2006/relationships/oleObject" Target="../embeddings/oleObject7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2.bin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84.bin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88.bin"/><Relationship Id="rId4" Type="http://schemas.openxmlformats.org/officeDocument/2006/relationships/oleObject" Target="../embeddings/oleObject8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92.bin"/><Relationship Id="rId4" Type="http://schemas.openxmlformats.org/officeDocument/2006/relationships/oleObject" Target="../embeddings/oleObject9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94.bin"/><Relationship Id="rId4" Type="http://schemas.openxmlformats.org/officeDocument/2006/relationships/oleObject" Target="../embeddings/oleObject9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8.bin"/><Relationship Id="rId5" Type="http://schemas.openxmlformats.org/officeDocument/2006/relationships/oleObject" Target="../embeddings/oleObject97.bin"/><Relationship Id="rId4" Type="http://schemas.openxmlformats.org/officeDocument/2006/relationships/oleObject" Target="../embeddings/oleObject96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3" Type="http://schemas.openxmlformats.org/officeDocument/2006/relationships/image" Target="../media/image90.png"/><Relationship Id="rId7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.jpeg"/><Relationship Id="rId5" Type="http://schemas.openxmlformats.org/officeDocument/2006/relationships/image" Target="../media/image91.pn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3" Type="http://schemas.openxmlformats.org/officeDocument/2006/relationships/image" Target="../media/image93.png"/><Relationship Id="rId7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.jpeg"/><Relationship Id="rId5" Type="http://schemas.openxmlformats.org/officeDocument/2006/relationships/image" Target="../media/image94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9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image" Target="../media/image75.png"/><Relationship Id="rId7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05.bin"/><Relationship Id="rId5" Type="http://schemas.openxmlformats.org/officeDocument/2006/relationships/oleObject" Target="../embeddings/oleObject104.bin"/><Relationship Id="rId4" Type="http://schemas.openxmlformats.org/officeDocument/2006/relationships/oleObject" Target="../embeddings/oleObject10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3" Type="http://schemas.openxmlformats.org/officeDocument/2006/relationships/image" Target="../media/image75.pn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5.png"/><Relationship Id="rId5" Type="http://schemas.openxmlformats.org/officeDocument/2006/relationships/image" Target="../media/image96.png"/><Relationship Id="rId10" Type="http://schemas.openxmlformats.org/officeDocument/2006/relationships/oleObject" Target="../embeddings/oleObject111.bin"/><Relationship Id="rId4" Type="http://schemas.openxmlformats.org/officeDocument/2006/relationships/oleObject" Target="../embeddings/oleObject108.bin"/><Relationship Id="rId9" Type="http://schemas.openxmlformats.org/officeDocument/2006/relationships/oleObject" Target="../embeddings/oleObject110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3" Type="http://schemas.openxmlformats.org/officeDocument/2006/relationships/image" Target="../media/image75.png"/><Relationship Id="rId7" Type="http://schemas.openxmlformats.org/officeDocument/2006/relationships/oleObject" Target="../embeddings/oleObject1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12.bin"/><Relationship Id="rId5" Type="http://schemas.openxmlformats.org/officeDocument/2006/relationships/image" Target="../media/image8.jpeg"/><Relationship Id="rId4" Type="http://schemas.openxmlformats.org/officeDocument/2006/relationships/image" Target="../media/image9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6.bin"/><Relationship Id="rId3" Type="http://schemas.openxmlformats.org/officeDocument/2006/relationships/image" Target="../media/image75.png"/><Relationship Id="rId7" Type="http://schemas.openxmlformats.org/officeDocument/2006/relationships/oleObject" Target="../embeddings/oleObject1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8.jpeg"/><Relationship Id="rId5" Type="http://schemas.openxmlformats.org/officeDocument/2006/relationships/image" Target="../media/image114.png"/><Relationship Id="rId10" Type="http://schemas.openxmlformats.org/officeDocument/2006/relationships/oleObject" Target="../embeddings/oleObject118.bin"/><Relationship Id="rId4" Type="http://schemas.openxmlformats.org/officeDocument/2006/relationships/image" Target="../media/image113.png"/><Relationship Id="rId9" Type="http://schemas.openxmlformats.org/officeDocument/2006/relationships/oleObject" Target="../embeddings/oleObject117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3" Type="http://schemas.openxmlformats.org/officeDocument/2006/relationships/image" Target="../media/image75.png"/><Relationship Id="rId7" Type="http://schemas.openxmlformats.org/officeDocument/2006/relationships/oleObject" Target="../embeddings/oleObject1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20.bin"/><Relationship Id="rId5" Type="http://schemas.openxmlformats.org/officeDocument/2006/relationships/oleObject" Target="../embeddings/oleObject119.bin"/><Relationship Id="rId4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5" Type="http://schemas.openxmlformats.org/officeDocument/2006/relationships/oleObject" Target="../embeddings/oleObject124.bin"/><Relationship Id="rId4" Type="http://schemas.openxmlformats.org/officeDocument/2006/relationships/oleObject" Target="../embeddings/oleObject12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8.jpeg"/><Relationship Id="rId9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3" name="Picture 39" descr="4a4ca0b61c252c3c97d2b2265ac9550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57175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377825"/>
            <a:ext cx="27352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58190" y="1390114"/>
            <a:ext cx="3060453" cy="769441"/>
          </a:xfrm>
          <a:prstGeom prst="rect">
            <a:avLst/>
          </a:prstGeom>
          <a:solidFill>
            <a:srgbClr val="CCFFFF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ЕГЭ – 2024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8045450" y="5046663"/>
            <a:ext cx="37433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 Math" pitchFamily="18" charset="0"/>
              </a:rPr>
              <a:t>Составила учитель математики Гринюк Любовь Викторовна МАОУ Ильинская СОШ</a:t>
            </a:r>
          </a:p>
          <a:p>
            <a:pPr algn="ctr"/>
            <a:r>
              <a:rPr lang="ru-RU">
                <a:latin typeface="Cambria Math" pitchFamily="18" charset="0"/>
              </a:rPr>
              <a:t> г. Домодедово </a:t>
            </a:r>
          </a:p>
          <a:p>
            <a:pPr algn="ctr"/>
            <a:r>
              <a:rPr lang="ru-RU">
                <a:latin typeface="Cambria Math" pitchFamily="18" charset="0"/>
              </a:rPr>
              <a:t>Московской области</a:t>
            </a:r>
          </a:p>
        </p:txBody>
      </p:sp>
      <p:pic>
        <p:nvPicPr>
          <p:cNvPr id="9" name="Picture 13" descr="tanyarubcub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88" y="4984750"/>
            <a:ext cx="1873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57200" y="2636912"/>
            <a:ext cx="11240814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Стереометрия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90952" y="3690916"/>
            <a:ext cx="7327235" cy="52322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Прямоугольный параллелепипед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7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45469" y="1265949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3042" y="142852"/>
            <a:ext cx="10341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ребра прямоугольного параллелепипеда, выходящие из одной вершины, равны 2 и 6. Объем параллелепипеда равен 48. Найдите третье ребро параллелепипеда, выходящее из той же вершины.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114" descr="MA.E10.B9.0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7833" y="2021842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7469801" y="497417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17873" y="382204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34097" y="389405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86025" y="483015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97793" y="252589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189881" y="158979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134097" y="158979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86025" y="274192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77913" y="511818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846065" y="439810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414017" y="353401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Object 2"/>
          <p:cNvGraphicFramePr>
            <a:graphicFrameLocks noChangeAspect="1"/>
          </p:cNvGraphicFramePr>
          <p:nvPr/>
        </p:nvGraphicFramePr>
        <p:xfrm>
          <a:off x="2141209" y="2021842"/>
          <a:ext cx="2162175" cy="811212"/>
        </p:xfrm>
        <a:graphic>
          <a:graphicData uri="http://schemas.openxmlformats.org/presentationml/2006/ole">
            <p:oleObj spid="_x0000_s8194" name="Формула" r:id="rId4" imgW="812520" imgH="304560" progId="">
              <p:embed/>
            </p:oleObj>
          </a:graphicData>
        </a:graphic>
      </p:graphicFrame>
      <p:graphicFrame>
        <p:nvGraphicFramePr>
          <p:cNvPr id="44" name="Object 3"/>
          <p:cNvGraphicFramePr>
            <a:graphicFrameLocks noChangeAspect="1"/>
          </p:cNvGraphicFramePr>
          <p:nvPr/>
        </p:nvGraphicFramePr>
        <p:xfrm>
          <a:off x="2005157" y="3123912"/>
          <a:ext cx="2330450" cy="742950"/>
        </p:xfrm>
        <a:graphic>
          <a:graphicData uri="http://schemas.openxmlformats.org/presentationml/2006/ole">
            <p:oleObj spid="_x0000_s8195" name="Формула" r:id="rId5" imgW="876240" imgH="279360" progId="">
              <p:embed/>
            </p:oleObj>
          </a:graphicData>
        </a:graphic>
      </p:graphicFrame>
      <p:graphicFrame>
        <p:nvGraphicFramePr>
          <p:cNvPr id="45" name="Object 4"/>
          <p:cNvGraphicFramePr>
            <a:graphicFrameLocks noChangeAspect="1"/>
          </p:cNvGraphicFramePr>
          <p:nvPr/>
        </p:nvGraphicFramePr>
        <p:xfrm>
          <a:off x="2102381" y="4171319"/>
          <a:ext cx="844550" cy="742950"/>
        </p:xfrm>
        <a:graphic>
          <a:graphicData uri="http://schemas.openxmlformats.org/presentationml/2006/ole">
            <p:oleObj spid="_x0000_s8196" name="Формула" r:id="rId6" imgW="317160" imgH="279360" progId="">
              <p:embed/>
            </p:oleObj>
          </a:graphicData>
        </a:graphic>
      </p:graphicFrame>
      <p:grpSp>
        <p:nvGrpSpPr>
          <p:cNvPr id="46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7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48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1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8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255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 ребра прямоугольного параллелепипеда, выходящие из одной вершины, равны 4, 6, 9. Найдите ребро равновеликого ему куба.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838449" y="1866034"/>
          <a:ext cx="2960681" cy="849457"/>
        </p:xfrm>
        <a:graphic>
          <a:graphicData uri="http://schemas.openxmlformats.org/presentationml/2006/ole">
            <p:oleObj spid="_x0000_s9218" name="Формула" r:id="rId3" imgW="711000" imgH="203040" progId="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7839940" y="1689387"/>
          <a:ext cx="2260024" cy="996689"/>
        </p:xfrm>
        <a:graphic>
          <a:graphicData uri="http://schemas.openxmlformats.org/presentationml/2006/ole">
            <p:oleObj spid="_x0000_s9219" name="Формула" r:id="rId4" imgW="520560" imgH="228600" progId="">
              <p:embed/>
            </p:oleObj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624753" y="3237202"/>
          <a:ext cx="10423053" cy="1029998"/>
        </p:xfrm>
        <a:graphic>
          <a:graphicData uri="http://schemas.openxmlformats.org/presentationml/2006/ole">
            <p:oleObj spid="_x0000_s9220" name="Формула" r:id="rId5" imgW="2323800" imgH="22860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47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48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49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0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51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9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62545" y="214290"/>
            <a:ext cx="10266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ребра прямоугольного параллелепипеда, выходящие из одной вершины, равны 2, 4. Диагональ параллелепипеда равна 6. Найдите объем параллелепипеда.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114" descr="MA.E10.B9.0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2633" y="2007987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7774601" y="496031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22673" y="380818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438897" y="388019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90825" y="481629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02593" y="251204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94681" y="157593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438897" y="157593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790825" y="272806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8854721" y="2079995"/>
            <a:ext cx="936104" cy="30963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782713" y="503232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150865" y="445625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286769" y="330413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4" name="Object 2"/>
          <p:cNvGraphicFramePr>
            <a:graphicFrameLocks noChangeAspect="1"/>
          </p:cNvGraphicFramePr>
          <p:nvPr/>
        </p:nvGraphicFramePr>
        <p:xfrm>
          <a:off x="3224598" y="1343891"/>
          <a:ext cx="2688978" cy="797022"/>
        </p:xfrm>
        <a:graphic>
          <a:graphicData uri="http://schemas.openxmlformats.org/presentationml/2006/ole">
            <p:oleObj spid="_x0000_s10242" name="Формула" r:id="rId4" imgW="1028520" imgH="304560" progId="">
              <p:embed/>
            </p:oleObj>
          </a:graphicData>
        </a:graphic>
      </p:graphicFrame>
      <p:graphicFrame>
        <p:nvGraphicFramePr>
          <p:cNvPr id="45" name="Object 3"/>
          <p:cNvGraphicFramePr>
            <a:graphicFrameLocks noChangeAspect="1"/>
          </p:cNvGraphicFramePr>
          <p:nvPr/>
        </p:nvGraphicFramePr>
        <p:xfrm>
          <a:off x="1721768" y="2481776"/>
          <a:ext cx="2638674" cy="804447"/>
        </p:xfrm>
        <a:graphic>
          <a:graphicData uri="http://schemas.openxmlformats.org/presentationml/2006/ole">
            <p:oleObj spid="_x0000_s10243" name="Формула" r:id="rId5" imgW="914400" imgH="279360" progId="">
              <p:embed/>
            </p:oleObj>
          </a:graphicData>
        </a:graphic>
      </p:graphicFrame>
      <p:graphicFrame>
        <p:nvGraphicFramePr>
          <p:cNvPr id="46" name="Object 4"/>
          <p:cNvGraphicFramePr>
            <a:graphicFrameLocks noChangeAspect="1"/>
          </p:cNvGraphicFramePr>
          <p:nvPr/>
        </p:nvGraphicFramePr>
        <p:xfrm>
          <a:off x="4169632" y="2495632"/>
          <a:ext cx="637895" cy="853210"/>
        </p:xfrm>
        <a:graphic>
          <a:graphicData uri="http://schemas.openxmlformats.org/presentationml/2006/ole">
            <p:oleObj spid="_x0000_s10244" name="Формула" r:id="rId6" imgW="152280" imgH="203040" progId="">
              <p:embed/>
            </p:oleObj>
          </a:graphicData>
        </a:graphic>
      </p:graphicFrame>
      <p:cxnSp>
        <p:nvCxnSpPr>
          <p:cNvPr id="47" name="Прямая соединительная линия 46"/>
          <p:cNvCxnSpPr/>
          <p:nvPr/>
        </p:nvCxnSpPr>
        <p:spPr>
          <a:xfrm>
            <a:off x="8782713" y="2007987"/>
            <a:ext cx="1008112" cy="9816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8" name="Object 5"/>
          <p:cNvGraphicFramePr>
            <a:graphicFrameLocks noChangeAspect="1"/>
          </p:cNvGraphicFramePr>
          <p:nvPr/>
        </p:nvGraphicFramePr>
        <p:xfrm>
          <a:off x="704344" y="3429178"/>
          <a:ext cx="4957370" cy="796458"/>
        </p:xfrm>
        <a:graphic>
          <a:graphicData uri="http://schemas.openxmlformats.org/presentationml/2006/ole">
            <p:oleObj spid="_x0000_s10245" name="Формула" r:id="rId7" imgW="1981080" imgH="317160" progId="">
              <p:embed/>
            </p:oleObj>
          </a:graphicData>
        </a:graphic>
      </p:graphicFrame>
      <p:graphicFrame>
        <p:nvGraphicFramePr>
          <p:cNvPr id="49" name="Object 6"/>
          <p:cNvGraphicFramePr>
            <a:graphicFrameLocks noChangeAspect="1"/>
          </p:cNvGraphicFramePr>
          <p:nvPr/>
        </p:nvGraphicFramePr>
        <p:xfrm>
          <a:off x="654304" y="5373922"/>
          <a:ext cx="3058713" cy="718937"/>
        </p:xfrm>
        <a:graphic>
          <a:graphicData uri="http://schemas.openxmlformats.org/presentationml/2006/ole">
            <p:oleObj spid="_x0000_s10246" name="Формула" r:id="rId8" imgW="1193760" imgH="279360" progId="">
              <p:embed/>
            </p:oleObj>
          </a:graphicData>
        </a:graphic>
      </p:graphicFrame>
      <p:graphicFrame>
        <p:nvGraphicFramePr>
          <p:cNvPr id="50" name="Object 7"/>
          <p:cNvGraphicFramePr>
            <a:graphicFrameLocks noChangeAspect="1"/>
          </p:cNvGraphicFramePr>
          <p:nvPr/>
        </p:nvGraphicFramePr>
        <p:xfrm>
          <a:off x="3734779" y="5414484"/>
          <a:ext cx="961912" cy="813600"/>
        </p:xfrm>
        <a:graphic>
          <a:graphicData uri="http://schemas.openxmlformats.org/presentationml/2006/ole">
            <p:oleObj spid="_x0000_s10247" name="Формула" r:id="rId9" imgW="241200" imgH="203040" progId="">
              <p:embed/>
            </p:oleObj>
          </a:graphicData>
        </a:graphic>
      </p:graphicFrame>
      <p:graphicFrame>
        <p:nvGraphicFramePr>
          <p:cNvPr id="51" name="Object 8"/>
          <p:cNvGraphicFramePr>
            <a:graphicFrameLocks noChangeAspect="1"/>
          </p:cNvGraphicFramePr>
          <p:nvPr/>
        </p:nvGraphicFramePr>
        <p:xfrm>
          <a:off x="641542" y="4435364"/>
          <a:ext cx="4343031" cy="829363"/>
        </p:xfrm>
        <a:graphic>
          <a:graphicData uri="http://schemas.openxmlformats.org/presentationml/2006/ole">
            <p:oleObj spid="_x0000_s10248" name="Формула" r:id="rId10" imgW="1803240" imgH="342720" progId="">
              <p:embed/>
            </p:oleObj>
          </a:graphicData>
        </a:graphic>
      </p:graphicFrame>
      <p:graphicFrame>
        <p:nvGraphicFramePr>
          <p:cNvPr id="52" name="Object 9"/>
          <p:cNvGraphicFramePr>
            <a:graphicFrameLocks noChangeAspect="1"/>
          </p:cNvGraphicFramePr>
          <p:nvPr/>
        </p:nvGraphicFramePr>
        <p:xfrm>
          <a:off x="5018199" y="4544536"/>
          <a:ext cx="592892" cy="732059"/>
        </p:xfrm>
        <a:graphic>
          <a:graphicData uri="http://schemas.openxmlformats.org/presentationml/2006/ole">
            <p:oleObj spid="_x0000_s10249" name="Формула" r:id="rId11" imgW="164880" imgH="203040" progId="">
              <p:embed/>
            </p:oleObj>
          </a:graphicData>
        </a:graphic>
      </p:graphicFrame>
      <p:graphicFrame>
        <p:nvGraphicFramePr>
          <p:cNvPr id="53" name="Object 10"/>
          <p:cNvGraphicFramePr>
            <a:graphicFrameLocks noChangeAspect="1"/>
          </p:cNvGraphicFramePr>
          <p:nvPr/>
        </p:nvGraphicFramePr>
        <p:xfrm>
          <a:off x="5224751" y="5417126"/>
          <a:ext cx="2201044" cy="766039"/>
        </p:xfrm>
        <a:graphic>
          <a:graphicData uri="http://schemas.openxmlformats.org/presentationml/2006/ole">
            <p:oleObj spid="_x0000_s10250" name="Формула" r:id="rId12" imgW="876240" imgH="304560" progId="">
              <p:embed/>
            </p:oleObj>
          </a:graphicData>
        </a:graphic>
      </p:graphicFrame>
      <p:grpSp>
        <p:nvGrpSpPr>
          <p:cNvPr id="54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10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127404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79418" y="285728"/>
            <a:ext cx="1036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ребра прямоугольного параллелепипеда, выходящие из одной вершины, равны 2, 3. Объем параллелепипеда равен 36. Найдите его диагональ.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reeform 3"/>
          <p:cNvSpPr>
            <a:spLocks/>
          </p:cNvSpPr>
          <p:nvPr/>
        </p:nvSpPr>
        <p:spPr bwMode="auto">
          <a:xfrm>
            <a:off x="1500166" y="2071678"/>
            <a:ext cx="2717800" cy="3070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12"/>
          <p:cNvSpPr>
            <a:spLocks noChangeArrowheads="1"/>
          </p:cNvSpPr>
          <p:nvPr/>
        </p:nvSpPr>
        <p:spPr bwMode="auto">
          <a:xfrm>
            <a:off x="571472" y="2071678"/>
            <a:ext cx="3581400" cy="388937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571472" y="5143512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928662" y="1785926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071934" y="185736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42844" y="271462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2857488" y="2500306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1571604" y="471488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4071934" y="471488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214282" y="5715016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3286116" y="5715016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214546" y="350043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Freeform 19"/>
          <p:cNvSpPr>
            <a:spLocks/>
          </p:cNvSpPr>
          <p:nvPr/>
        </p:nvSpPr>
        <p:spPr bwMode="auto">
          <a:xfrm rot="20644225" flipV="1">
            <a:off x="2062463" y="1910465"/>
            <a:ext cx="589920" cy="4180076"/>
          </a:xfrm>
          <a:custGeom>
            <a:avLst/>
            <a:gdLst/>
            <a:ahLst/>
            <a:cxnLst>
              <a:cxn ang="0">
                <a:pos x="819" y="0"/>
              </a:cxn>
              <a:cxn ang="0">
                <a:pos x="0" y="112"/>
              </a:cxn>
            </a:cxnLst>
            <a:rect l="0" t="0" r="r" b="b"/>
            <a:pathLst>
              <a:path w="819" h="112">
                <a:moveTo>
                  <a:pt x="819" y="0"/>
                </a:moveTo>
                <a:lnTo>
                  <a:pt x="0" y="11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44" name="Object 2"/>
          <p:cNvGraphicFramePr>
            <a:graphicFrameLocks noChangeAspect="1"/>
          </p:cNvGraphicFramePr>
          <p:nvPr/>
        </p:nvGraphicFramePr>
        <p:xfrm>
          <a:off x="6436301" y="1201313"/>
          <a:ext cx="3954607" cy="771518"/>
        </p:xfrm>
        <a:graphic>
          <a:graphicData uri="http://schemas.openxmlformats.org/presentationml/2006/ole">
            <p:oleObj spid="_x0000_s11266" name="Формула" r:id="rId3" imgW="1041120" imgH="203040" progId="">
              <p:embed/>
            </p:oleObj>
          </a:graphicData>
        </a:graphic>
      </p:graphicFrame>
      <p:graphicFrame>
        <p:nvGraphicFramePr>
          <p:cNvPr id="45" name="Object 3"/>
          <p:cNvGraphicFramePr>
            <a:graphicFrameLocks noChangeAspect="1"/>
          </p:cNvGraphicFramePr>
          <p:nvPr/>
        </p:nvGraphicFramePr>
        <p:xfrm>
          <a:off x="6080418" y="2117572"/>
          <a:ext cx="3948171" cy="930427"/>
        </p:xfrm>
        <a:graphic>
          <a:graphicData uri="http://schemas.openxmlformats.org/presentationml/2006/ole">
            <p:oleObj spid="_x0000_s11267" name="Формула" r:id="rId4" imgW="863280" imgH="203040" progId="">
              <p:embed/>
            </p:oleObj>
          </a:graphicData>
        </a:graphic>
      </p:graphicFrame>
      <p:graphicFrame>
        <p:nvGraphicFramePr>
          <p:cNvPr id="46" name="Object 4"/>
          <p:cNvGraphicFramePr>
            <a:graphicFrameLocks noChangeAspect="1"/>
          </p:cNvGraphicFramePr>
          <p:nvPr/>
        </p:nvGraphicFramePr>
        <p:xfrm>
          <a:off x="5545786" y="3093023"/>
          <a:ext cx="2735916" cy="827814"/>
        </p:xfrm>
        <a:graphic>
          <a:graphicData uri="http://schemas.openxmlformats.org/presentationml/2006/ole">
            <p:oleObj spid="_x0000_s11268" name="Формула" r:id="rId5" imgW="672840" imgH="203040" progId="">
              <p:embed/>
            </p:oleObj>
          </a:graphicData>
        </a:graphic>
      </p:graphicFrame>
      <p:graphicFrame>
        <p:nvGraphicFramePr>
          <p:cNvPr id="47" name="Object 5"/>
          <p:cNvGraphicFramePr>
            <a:graphicFrameLocks noChangeAspect="1"/>
          </p:cNvGraphicFramePr>
          <p:nvPr/>
        </p:nvGraphicFramePr>
        <p:xfrm>
          <a:off x="8714525" y="3103419"/>
          <a:ext cx="1294106" cy="752760"/>
        </p:xfrm>
        <a:graphic>
          <a:graphicData uri="http://schemas.openxmlformats.org/presentationml/2006/ole">
            <p:oleObj spid="_x0000_s11269" name="Формула" r:id="rId6" imgW="241200" imgH="139680" progId="">
              <p:embed/>
            </p:oleObj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9895628" y="2910748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9" name="Object 6"/>
          <p:cNvGraphicFramePr>
            <a:graphicFrameLocks noChangeAspect="1"/>
          </p:cNvGraphicFramePr>
          <p:nvPr/>
        </p:nvGraphicFramePr>
        <p:xfrm>
          <a:off x="5199548" y="3893127"/>
          <a:ext cx="4993276" cy="997528"/>
        </p:xfrm>
        <a:graphic>
          <a:graphicData uri="http://schemas.openxmlformats.org/presentationml/2006/ole">
            <p:oleObj spid="_x0000_s11270" name="Формула" r:id="rId7" imgW="1168200" imgH="203040" progId="">
              <p:embed/>
            </p:oleObj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10114272" y="3973658"/>
            <a:ext cx="1218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49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" name="Object 7"/>
          <p:cNvGraphicFramePr>
            <a:graphicFrameLocks noChangeAspect="1"/>
          </p:cNvGraphicFramePr>
          <p:nvPr/>
        </p:nvGraphicFramePr>
        <p:xfrm>
          <a:off x="5669976" y="5107584"/>
          <a:ext cx="1243442" cy="864744"/>
        </p:xfrm>
        <a:graphic>
          <a:graphicData uri="http://schemas.openxmlformats.org/presentationml/2006/ole">
            <p:oleObj spid="_x0000_s11271" name="Формула" r:id="rId8" imgW="253800" imgH="177480" progId="">
              <p:embed/>
            </p:oleObj>
          </a:graphicData>
        </a:graphic>
      </p:graphicFrame>
      <p:grpSp>
        <p:nvGrpSpPr>
          <p:cNvPr id="52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3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8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9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0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1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2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4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7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  <p:bldP spid="43" grpId="0" animBg="1"/>
      <p:bldP spid="48" grpId="0" autoUpdateAnimBg="0"/>
      <p:bldP spid="5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11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80" y="285728"/>
            <a:ext cx="10214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 из граней прямоугольного параллелепипеда — квадрат. Диагональ параллелепипеда равна  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 образует с плоскостью этой грани угол 45</a:t>
            </a:r>
            <a:r>
              <a:rPr lang="en-US" sz="2400" dirty="0" smtClean="0">
                <a:latin typeface="Times New Roman"/>
                <a:cs typeface="Times New Roman"/>
              </a:rPr>
              <a:t>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 Найдите объем параллелепипеда.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Object 3"/>
          <p:cNvGraphicFramePr>
            <a:graphicFrameLocks noChangeAspect="1"/>
          </p:cNvGraphicFramePr>
          <p:nvPr/>
        </p:nvGraphicFramePr>
        <p:xfrm>
          <a:off x="4838721" y="686647"/>
          <a:ext cx="422573" cy="422573"/>
        </p:xfrm>
        <a:graphic>
          <a:graphicData uri="http://schemas.openxmlformats.org/presentationml/2006/ole">
            <p:oleObj spid="_x0000_s12290" name="Формула" r:id="rId3" imgW="228600" imgH="228600" progId="">
              <p:embed/>
            </p:oleObj>
          </a:graphicData>
        </a:graphic>
      </p:graphicFrame>
      <p:pic>
        <p:nvPicPr>
          <p:cNvPr id="32" name="Рисунок 125" descr="MA.OB10.B9.27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4508" y="2099498"/>
            <a:ext cx="3532291" cy="285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7320492" y="296359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92500" y="454777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00612" y="339564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00612" y="188347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560852" y="195548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624748" y="30356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" name="Object 4"/>
          <p:cNvGraphicFramePr>
            <a:graphicFrameLocks noChangeAspect="1"/>
          </p:cNvGraphicFramePr>
          <p:nvPr/>
        </p:nvGraphicFramePr>
        <p:xfrm>
          <a:off x="8976676" y="2675562"/>
          <a:ext cx="492125" cy="492125"/>
        </p:xfrm>
        <a:graphic>
          <a:graphicData uri="http://schemas.openxmlformats.org/presentationml/2006/ole">
            <p:oleObj spid="_x0000_s12291" name="Формула" r:id="rId5" imgW="228600" imgH="228600" progId="">
              <p:embed/>
            </p:oleObj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10560852" y="353965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552740" y="461977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H="1" flipV="1">
            <a:off x="8832660" y="3755682"/>
            <a:ext cx="792088" cy="108012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Дуга 42"/>
          <p:cNvSpPr/>
          <p:nvPr/>
        </p:nvSpPr>
        <p:spPr>
          <a:xfrm rot="12272666" flipV="1">
            <a:off x="9113240" y="4043437"/>
            <a:ext cx="433486" cy="405111"/>
          </a:xfrm>
          <a:prstGeom prst="arc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8604" y="454777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ǀ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8523773">
            <a:off x="10009038" y="3882443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ǀ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" name="Object 26"/>
          <p:cNvGraphicFramePr>
            <a:graphicFrameLocks noChangeAspect="1"/>
          </p:cNvGraphicFramePr>
          <p:nvPr/>
        </p:nvGraphicFramePr>
        <p:xfrm>
          <a:off x="3021734" y="1759527"/>
          <a:ext cx="2631676" cy="780472"/>
        </p:xfrm>
        <a:graphic>
          <a:graphicData uri="http://schemas.openxmlformats.org/presentationml/2006/ole">
            <p:oleObj spid="_x0000_s12292" name="Формула" r:id="rId6" imgW="1028520" imgH="304560" progId="">
              <p:embed/>
            </p:oleObj>
          </a:graphicData>
        </a:graphic>
      </p:graphicFrame>
      <p:graphicFrame>
        <p:nvGraphicFramePr>
          <p:cNvPr id="47" name="Object 27"/>
          <p:cNvGraphicFramePr>
            <a:graphicFrameLocks noChangeAspect="1"/>
          </p:cNvGraphicFramePr>
          <p:nvPr/>
        </p:nvGraphicFramePr>
        <p:xfrm>
          <a:off x="546821" y="2717799"/>
          <a:ext cx="2538921" cy="731983"/>
        </p:xfrm>
        <a:graphic>
          <a:graphicData uri="http://schemas.openxmlformats.org/presentationml/2006/ole">
            <p:oleObj spid="_x0000_s12293" name="Формула" r:id="rId7" imgW="927000" imgH="266400" progId="">
              <p:embed/>
            </p:oleObj>
          </a:graphicData>
        </a:graphic>
      </p:graphicFrame>
      <p:graphicFrame>
        <p:nvGraphicFramePr>
          <p:cNvPr id="48" name="Object 28"/>
          <p:cNvGraphicFramePr>
            <a:graphicFrameLocks noChangeAspect="1"/>
          </p:cNvGraphicFramePr>
          <p:nvPr/>
        </p:nvGraphicFramePr>
        <p:xfrm>
          <a:off x="3288290" y="2572615"/>
          <a:ext cx="2295091" cy="743449"/>
        </p:xfrm>
        <a:graphic>
          <a:graphicData uri="http://schemas.openxmlformats.org/presentationml/2006/ole">
            <p:oleObj spid="_x0000_s12294" name="Формула" r:id="rId8" imgW="863280" imgH="279360" progId="">
              <p:embed/>
            </p:oleObj>
          </a:graphicData>
        </a:graphic>
      </p:graphicFrame>
      <p:graphicFrame>
        <p:nvGraphicFramePr>
          <p:cNvPr id="49" name="Object 29"/>
          <p:cNvGraphicFramePr>
            <a:graphicFrameLocks noChangeAspect="1"/>
          </p:cNvGraphicFramePr>
          <p:nvPr/>
        </p:nvGraphicFramePr>
        <p:xfrm>
          <a:off x="495011" y="3549233"/>
          <a:ext cx="1486190" cy="762272"/>
        </p:xfrm>
        <a:graphic>
          <a:graphicData uri="http://schemas.openxmlformats.org/presentationml/2006/ole">
            <p:oleObj spid="_x0000_s12295" name="Формула" r:id="rId9" imgW="520560" imgH="266400" progId="">
              <p:embed/>
            </p:oleObj>
          </a:graphicData>
        </a:graphic>
      </p:graphicFrame>
      <p:graphicFrame>
        <p:nvGraphicFramePr>
          <p:cNvPr id="50" name="Object 30"/>
          <p:cNvGraphicFramePr>
            <a:graphicFrameLocks noChangeAspect="1"/>
          </p:cNvGraphicFramePr>
          <p:nvPr/>
        </p:nvGraphicFramePr>
        <p:xfrm>
          <a:off x="1956521" y="3491378"/>
          <a:ext cx="703552" cy="862270"/>
        </p:xfrm>
        <a:graphic>
          <a:graphicData uri="http://schemas.openxmlformats.org/presentationml/2006/ole">
            <p:oleObj spid="_x0000_s12296" name="Формула" r:id="rId10" imgW="164880" imgH="203040" progId="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8688644" y="397170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544628" y="289158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" name="Object 31"/>
          <p:cNvGraphicFramePr>
            <a:graphicFrameLocks noChangeAspect="1"/>
          </p:cNvGraphicFramePr>
          <p:nvPr/>
        </p:nvGraphicFramePr>
        <p:xfrm>
          <a:off x="3137310" y="3560619"/>
          <a:ext cx="2610485" cy="722484"/>
        </p:xfrm>
        <a:graphic>
          <a:graphicData uri="http://schemas.openxmlformats.org/presentationml/2006/ole">
            <p:oleObj spid="_x0000_s12297" name="Формула" r:id="rId11" imgW="965160" imgH="266400" progId="">
              <p:embed/>
            </p:oleObj>
          </a:graphicData>
        </a:graphic>
      </p:graphicFrame>
      <p:graphicFrame>
        <p:nvGraphicFramePr>
          <p:cNvPr id="54" name="Object 32"/>
          <p:cNvGraphicFramePr>
            <a:graphicFrameLocks noChangeAspect="1"/>
          </p:cNvGraphicFramePr>
          <p:nvPr/>
        </p:nvGraphicFramePr>
        <p:xfrm>
          <a:off x="469602" y="4475018"/>
          <a:ext cx="2402763" cy="740929"/>
        </p:xfrm>
        <a:graphic>
          <a:graphicData uri="http://schemas.openxmlformats.org/presentationml/2006/ole">
            <p:oleObj spid="_x0000_s12298" name="Формула" r:id="rId12" imgW="863280" imgH="266400" progId="">
              <p:embed/>
            </p:oleObj>
          </a:graphicData>
        </a:graphic>
      </p:graphicFrame>
      <p:graphicFrame>
        <p:nvGraphicFramePr>
          <p:cNvPr id="55" name="Object 33"/>
          <p:cNvGraphicFramePr>
            <a:graphicFrameLocks noChangeAspect="1"/>
          </p:cNvGraphicFramePr>
          <p:nvPr/>
        </p:nvGraphicFramePr>
        <p:xfrm>
          <a:off x="3329073" y="4461164"/>
          <a:ext cx="2129071" cy="756633"/>
        </p:xfrm>
        <a:graphic>
          <a:graphicData uri="http://schemas.openxmlformats.org/presentationml/2006/ole">
            <p:oleObj spid="_x0000_s12299" name="Формула" r:id="rId13" imgW="749160" imgH="266400" progId="">
              <p:embed/>
            </p:oleObj>
          </a:graphicData>
        </a:graphic>
      </p:graphicFrame>
      <p:graphicFrame>
        <p:nvGraphicFramePr>
          <p:cNvPr id="56" name="Object 34"/>
          <p:cNvGraphicFramePr>
            <a:graphicFrameLocks noChangeAspect="1"/>
          </p:cNvGraphicFramePr>
          <p:nvPr/>
        </p:nvGraphicFramePr>
        <p:xfrm>
          <a:off x="407787" y="5594835"/>
          <a:ext cx="1808940" cy="831771"/>
        </p:xfrm>
        <a:graphic>
          <a:graphicData uri="http://schemas.openxmlformats.org/presentationml/2006/ole">
            <p:oleObj spid="_x0000_s12300" name="Формула" r:id="rId14" imgW="660240" imgH="304560" progId="">
              <p:embed/>
            </p:oleObj>
          </a:graphicData>
        </a:graphic>
      </p:graphicFrame>
      <p:graphicFrame>
        <p:nvGraphicFramePr>
          <p:cNvPr id="57" name="Object 35"/>
          <p:cNvGraphicFramePr>
            <a:graphicFrameLocks noChangeAspect="1"/>
          </p:cNvGraphicFramePr>
          <p:nvPr/>
        </p:nvGraphicFramePr>
        <p:xfrm>
          <a:off x="3270251" y="5514109"/>
          <a:ext cx="2497698" cy="856960"/>
        </p:xfrm>
        <a:graphic>
          <a:graphicData uri="http://schemas.openxmlformats.org/presentationml/2006/ole">
            <p:oleObj spid="_x0000_s12301" name="Формула" r:id="rId15" imgW="888840" imgH="304560" progId="">
              <p:embed/>
            </p:oleObj>
          </a:graphicData>
        </a:graphic>
      </p:graphicFrame>
      <p:grpSp>
        <p:nvGrpSpPr>
          <p:cNvPr id="58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3" grpId="0" animBg="1"/>
      <p:bldP spid="44" grpId="0"/>
      <p:bldP spid="45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12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5918" y="214290"/>
            <a:ext cx="10045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Ребра прямоугольного параллелепипеда, выходящие из одной вершины, равны 1, 2, 3. Найдите его площадь поверхности.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178320" y="1660380"/>
          <a:ext cx="6907611" cy="985837"/>
        </p:xfrm>
        <a:graphic>
          <a:graphicData uri="http://schemas.openxmlformats.org/presentationml/2006/ole">
            <p:oleObj spid="_x0000_s13314" name="Формула" r:id="rId3" imgW="1244520" imgH="177480" progId="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3009900" y="3075708"/>
          <a:ext cx="7438978" cy="889145"/>
        </p:xfrm>
        <a:graphic>
          <a:graphicData uri="http://schemas.openxmlformats.org/presentationml/2006/ole">
            <p:oleObj spid="_x0000_s13315" name="Формула" r:id="rId4" imgW="148572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47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48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49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0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51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13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83159" y="214290"/>
            <a:ext cx="103733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ребра прямоугольного параллелепипеда, выходящие из одной вершины, равны 2, 4. Диагональ параллелепипеда равна 6. Найдите площадь поверхности параллелепипеда.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114" descr="MA.E10.B9.0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1688" y="2160387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7483656" y="511271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31728" y="396058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147952" y="403259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99880" y="496869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11648" y="266444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03736" y="172833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147952" y="172833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99880" y="288046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8563776" y="2232395"/>
            <a:ext cx="936104" cy="30963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491768" y="518472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859920" y="460865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95824" y="345653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4" name="Object 2"/>
          <p:cNvGraphicFramePr>
            <a:graphicFrameLocks noChangeAspect="1"/>
          </p:cNvGraphicFramePr>
          <p:nvPr/>
        </p:nvGraphicFramePr>
        <p:xfrm>
          <a:off x="825027" y="2118823"/>
          <a:ext cx="2736304" cy="516189"/>
        </p:xfrm>
        <a:graphic>
          <a:graphicData uri="http://schemas.openxmlformats.org/presentationml/2006/ole">
            <p:oleObj spid="_x0000_s14338" name="Формула" r:id="rId4" imgW="1346040" imgH="253800" progId="">
              <p:embed/>
            </p:oleObj>
          </a:graphicData>
        </a:graphic>
      </p:graphicFrame>
      <p:graphicFrame>
        <p:nvGraphicFramePr>
          <p:cNvPr id="45" name="Object 3"/>
          <p:cNvGraphicFramePr>
            <a:graphicFrameLocks noChangeAspect="1"/>
          </p:cNvGraphicFramePr>
          <p:nvPr/>
        </p:nvGraphicFramePr>
        <p:xfrm>
          <a:off x="3612429" y="2118302"/>
          <a:ext cx="1858962" cy="566738"/>
        </p:xfrm>
        <a:graphic>
          <a:graphicData uri="http://schemas.openxmlformats.org/presentationml/2006/ole">
            <p:oleObj spid="_x0000_s14339" name="Формула" r:id="rId5" imgW="914400" imgH="279360" progId="">
              <p:embed/>
            </p:oleObj>
          </a:graphicData>
        </a:graphic>
      </p:graphicFrame>
      <p:graphicFrame>
        <p:nvGraphicFramePr>
          <p:cNvPr id="46" name="Object 4"/>
          <p:cNvGraphicFramePr>
            <a:graphicFrameLocks noChangeAspect="1"/>
          </p:cNvGraphicFramePr>
          <p:nvPr/>
        </p:nvGraphicFramePr>
        <p:xfrm>
          <a:off x="5361531" y="2118823"/>
          <a:ext cx="504056" cy="672075"/>
        </p:xfrm>
        <a:graphic>
          <a:graphicData uri="http://schemas.openxmlformats.org/presentationml/2006/ole">
            <p:oleObj spid="_x0000_s14340" name="Формула" r:id="rId6" imgW="152280" imgH="203040" progId="">
              <p:embed/>
            </p:oleObj>
          </a:graphicData>
        </a:graphic>
      </p:graphicFrame>
      <p:graphicFrame>
        <p:nvGraphicFramePr>
          <p:cNvPr id="47" name="Object 5"/>
          <p:cNvGraphicFramePr>
            <a:graphicFrameLocks noChangeAspect="1"/>
          </p:cNvGraphicFramePr>
          <p:nvPr/>
        </p:nvGraphicFramePr>
        <p:xfrm>
          <a:off x="825027" y="2694887"/>
          <a:ext cx="2304256" cy="575428"/>
        </p:xfrm>
        <a:graphic>
          <a:graphicData uri="http://schemas.openxmlformats.org/presentationml/2006/ole">
            <p:oleObj spid="_x0000_s14341" name="Формула" r:id="rId7" imgW="1117440" imgH="279360" progId="">
              <p:embed/>
            </p:oleObj>
          </a:graphicData>
        </a:graphic>
      </p:graphicFrame>
      <p:graphicFrame>
        <p:nvGraphicFramePr>
          <p:cNvPr id="48" name="Object 6"/>
          <p:cNvGraphicFramePr>
            <a:graphicFrameLocks noChangeAspect="1"/>
          </p:cNvGraphicFramePr>
          <p:nvPr/>
        </p:nvGraphicFramePr>
        <p:xfrm>
          <a:off x="3129283" y="2694887"/>
          <a:ext cx="2646362" cy="655638"/>
        </p:xfrm>
        <a:graphic>
          <a:graphicData uri="http://schemas.openxmlformats.org/presentationml/2006/ole">
            <p:oleObj spid="_x0000_s14342" name="Формула" r:id="rId8" imgW="1282680" imgH="317160" progId="">
              <p:embed/>
            </p:oleObj>
          </a:graphicData>
        </a:graphic>
      </p:graphicFrame>
      <p:graphicFrame>
        <p:nvGraphicFramePr>
          <p:cNvPr id="49" name="Object 7"/>
          <p:cNvGraphicFramePr>
            <a:graphicFrameLocks noChangeAspect="1"/>
          </p:cNvGraphicFramePr>
          <p:nvPr/>
        </p:nvGraphicFramePr>
        <p:xfrm>
          <a:off x="5577555" y="2694887"/>
          <a:ext cx="654620" cy="617163"/>
        </p:xfrm>
        <a:graphic>
          <a:graphicData uri="http://schemas.openxmlformats.org/presentationml/2006/ole">
            <p:oleObj spid="_x0000_s14343" name="Формула" r:id="rId9" imgW="215640" imgH="203040" progId="">
              <p:embed/>
            </p:oleObj>
          </a:graphicData>
        </a:graphic>
      </p:graphicFrame>
      <p:cxnSp>
        <p:nvCxnSpPr>
          <p:cNvPr id="50" name="Прямая соединительная линия 49"/>
          <p:cNvCxnSpPr>
            <a:endCxn id="39" idx="1"/>
          </p:cNvCxnSpPr>
          <p:nvPr/>
        </p:nvCxnSpPr>
        <p:spPr>
          <a:xfrm>
            <a:off x="8491768" y="2160387"/>
            <a:ext cx="1008112" cy="9816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51" name="Object 8"/>
          <p:cNvGraphicFramePr>
            <a:graphicFrameLocks noChangeAspect="1"/>
          </p:cNvGraphicFramePr>
          <p:nvPr/>
        </p:nvGraphicFramePr>
        <p:xfrm>
          <a:off x="680316" y="3270827"/>
          <a:ext cx="3744913" cy="601663"/>
        </p:xfrm>
        <a:graphic>
          <a:graphicData uri="http://schemas.openxmlformats.org/presentationml/2006/ole">
            <p:oleObj spid="_x0000_s14344" name="Формула" r:id="rId10" imgW="1981080" imgH="317160" progId="">
              <p:embed/>
            </p:oleObj>
          </a:graphicData>
        </a:graphic>
      </p:graphicFrame>
      <p:graphicFrame>
        <p:nvGraphicFramePr>
          <p:cNvPr id="52" name="Object 10"/>
          <p:cNvGraphicFramePr>
            <a:graphicFrameLocks noChangeAspect="1"/>
          </p:cNvGraphicFramePr>
          <p:nvPr/>
        </p:nvGraphicFramePr>
        <p:xfrm>
          <a:off x="775566" y="3977265"/>
          <a:ext cx="2255838" cy="530225"/>
        </p:xfrm>
        <a:graphic>
          <a:graphicData uri="http://schemas.openxmlformats.org/presentationml/2006/ole">
            <p:oleObj spid="_x0000_s14345" name="Формула" r:id="rId11" imgW="1193760" imgH="279360" progId="">
              <p:embed/>
            </p:oleObj>
          </a:graphicData>
        </a:graphic>
      </p:graphicFrame>
      <p:graphicFrame>
        <p:nvGraphicFramePr>
          <p:cNvPr id="53" name="Object 11"/>
          <p:cNvGraphicFramePr>
            <a:graphicFrameLocks noChangeAspect="1"/>
          </p:cNvGraphicFramePr>
          <p:nvPr/>
        </p:nvGraphicFramePr>
        <p:xfrm>
          <a:off x="2913259" y="3991031"/>
          <a:ext cx="721567" cy="609451"/>
        </p:xfrm>
        <a:graphic>
          <a:graphicData uri="http://schemas.openxmlformats.org/presentationml/2006/ole">
            <p:oleObj spid="_x0000_s14346" name="Формула" r:id="rId12" imgW="241200" imgH="203040" progId="">
              <p:embed/>
            </p:oleObj>
          </a:graphicData>
        </a:graphic>
      </p:graphicFrame>
      <p:graphicFrame>
        <p:nvGraphicFramePr>
          <p:cNvPr id="54" name="Object 12"/>
          <p:cNvGraphicFramePr>
            <a:graphicFrameLocks noChangeAspect="1"/>
          </p:cNvGraphicFramePr>
          <p:nvPr/>
        </p:nvGraphicFramePr>
        <p:xfrm>
          <a:off x="921616" y="4470977"/>
          <a:ext cx="3408363" cy="650875"/>
        </p:xfrm>
        <a:graphic>
          <a:graphicData uri="http://schemas.openxmlformats.org/presentationml/2006/ole">
            <p:oleObj spid="_x0000_s14347" name="Формула" r:id="rId13" imgW="1803240" imgH="342720" progId="">
              <p:embed/>
            </p:oleObj>
          </a:graphicData>
        </a:graphic>
      </p:graphicFrame>
      <p:graphicFrame>
        <p:nvGraphicFramePr>
          <p:cNvPr id="55" name="Object 13"/>
          <p:cNvGraphicFramePr>
            <a:graphicFrameLocks noChangeAspect="1"/>
          </p:cNvGraphicFramePr>
          <p:nvPr/>
        </p:nvGraphicFramePr>
        <p:xfrm>
          <a:off x="4322041" y="4494790"/>
          <a:ext cx="493713" cy="609600"/>
        </p:xfrm>
        <a:graphic>
          <a:graphicData uri="http://schemas.openxmlformats.org/presentationml/2006/ole">
            <p:oleObj spid="_x0000_s14348" name="Формула" r:id="rId14" imgW="164880" imgH="203040" progId="">
              <p:embed/>
            </p:oleObj>
          </a:graphicData>
        </a:graphic>
      </p:graphicFrame>
      <p:graphicFrame>
        <p:nvGraphicFramePr>
          <p:cNvPr id="56" name="Object 15"/>
          <p:cNvGraphicFramePr>
            <a:graphicFrameLocks noChangeAspect="1"/>
          </p:cNvGraphicFramePr>
          <p:nvPr/>
        </p:nvGraphicFramePr>
        <p:xfrm>
          <a:off x="889866" y="5071052"/>
          <a:ext cx="2173288" cy="576263"/>
        </p:xfrm>
        <a:graphic>
          <a:graphicData uri="http://schemas.openxmlformats.org/presentationml/2006/ole">
            <p:oleObj spid="_x0000_s14349" name="Формула" r:id="rId15" imgW="1054080" imgH="279360" progId="">
              <p:embed/>
            </p:oleObj>
          </a:graphicData>
        </a:graphic>
      </p:graphicFrame>
      <p:graphicFrame>
        <p:nvGraphicFramePr>
          <p:cNvPr id="57" name="Object 16"/>
          <p:cNvGraphicFramePr>
            <a:graphicFrameLocks noChangeAspect="1"/>
          </p:cNvGraphicFramePr>
          <p:nvPr/>
        </p:nvGraphicFramePr>
        <p:xfrm>
          <a:off x="2963141" y="5071052"/>
          <a:ext cx="682625" cy="609600"/>
        </p:xfrm>
        <a:graphic>
          <a:graphicData uri="http://schemas.openxmlformats.org/presentationml/2006/ole">
            <p:oleObj spid="_x0000_s14350" name="Формула" r:id="rId16" imgW="228600" imgH="203040" progId="">
              <p:embed/>
            </p:oleObj>
          </a:graphicData>
        </a:graphic>
      </p:graphicFrame>
      <p:graphicFrame>
        <p:nvGraphicFramePr>
          <p:cNvPr id="58" name="Object 17"/>
          <p:cNvGraphicFramePr>
            <a:graphicFrameLocks noChangeAspect="1"/>
          </p:cNvGraphicFramePr>
          <p:nvPr/>
        </p:nvGraphicFramePr>
        <p:xfrm>
          <a:off x="1126404" y="5693352"/>
          <a:ext cx="2711450" cy="566738"/>
        </p:xfrm>
        <a:graphic>
          <a:graphicData uri="http://schemas.openxmlformats.org/presentationml/2006/ole">
            <p:oleObj spid="_x0000_s14351" name="Формула" r:id="rId17" imgW="1333440" imgH="279360" progId="">
              <p:embed/>
            </p:oleObj>
          </a:graphicData>
        </a:graphic>
      </p:graphicFrame>
      <p:grpSp>
        <p:nvGrpSpPr>
          <p:cNvPr id="59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0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5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6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7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8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9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1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4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1" grpId="0"/>
      <p:bldP spid="42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14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80" y="214290"/>
            <a:ext cx="10214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ребра прямоугольного параллелепипеда, выходящие из одной вершины, равны 1, 2. Объем параллелепипеда равен 6. Найдите площадь его поверхности.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Object 2"/>
          <p:cNvGraphicFramePr>
            <a:graphicFrameLocks noChangeAspect="1"/>
          </p:cNvGraphicFramePr>
          <p:nvPr/>
        </p:nvGraphicFramePr>
        <p:xfrm>
          <a:off x="3122901" y="1612860"/>
          <a:ext cx="5591608" cy="798021"/>
        </p:xfrm>
        <a:graphic>
          <a:graphicData uri="http://schemas.openxmlformats.org/presentationml/2006/ole">
            <p:oleObj spid="_x0000_s15362" name="Формула" r:id="rId3" imgW="1244520" imgH="177480" progId="">
              <p:embed/>
            </p:oleObj>
          </a:graphicData>
        </a:graphic>
      </p:graphicFrame>
      <p:graphicFrame>
        <p:nvGraphicFramePr>
          <p:cNvPr id="32" name="Object 3"/>
          <p:cNvGraphicFramePr>
            <a:graphicFrameLocks noChangeAspect="1"/>
          </p:cNvGraphicFramePr>
          <p:nvPr/>
        </p:nvGraphicFramePr>
        <p:xfrm>
          <a:off x="583189" y="2582575"/>
          <a:ext cx="3571459" cy="922626"/>
        </p:xfrm>
        <a:graphic>
          <a:graphicData uri="http://schemas.openxmlformats.org/presentationml/2006/ole">
            <p:oleObj spid="_x0000_s15363" name="Формула" r:id="rId4" imgW="787320" imgH="203040" progId="">
              <p:embed/>
            </p:oleObj>
          </a:graphicData>
        </a:graphic>
      </p:graphicFrame>
      <p:graphicFrame>
        <p:nvGraphicFramePr>
          <p:cNvPr id="33" name="Object 4"/>
          <p:cNvGraphicFramePr>
            <a:graphicFrameLocks noChangeAspect="1"/>
          </p:cNvGraphicFramePr>
          <p:nvPr/>
        </p:nvGraphicFramePr>
        <p:xfrm>
          <a:off x="4670425" y="2545361"/>
          <a:ext cx="2589357" cy="902834"/>
        </p:xfrm>
        <a:graphic>
          <a:graphicData uri="http://schemas.openxmlformats.org/presentationml/2006/ole">
            <p:oleObj spid="_x0000_s15364" name="Формула" r:id="rId5" imgW="583920" imgH="203040" progId="">
              <p:embed/>
            </p:oleObj>
          </a:graphicData>
        </a:graphic>
      </p:graphicFrame>
      <p:graphicFrame>
        <p:nvGraphicFramePr>
          <p:cNvPr id="34" name="Object 5"/>
          <p:cNvGraphicFramePr>
            <a:graphicFrameLocks noChangeAspect="1"/>
          </p:cNvGraphicFramePr>
          <p:nvPr/>
        </p:nvGraphicFramePr>
        <p:xfrm>
          <a:off x="7800092" y="2590368"/>
          <a:ext cx="1357761" cy="789788"/>
        </p:xfrm>
        <a:graphic>
          <a:graphicData uri="http://schemas.openxmlformats.org/presentationml/2006/ole">
            <p:oleObj spid="_x0000_s15365" name="Формула" r:id="rId6" imgW="241200" imgH="139680" progId="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9036615" y="2475203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Object 7"/>
          <p:cNvGraphicFramePr>
            <a:graphicFrameLocks noChangeAspect="1"/>
          </p:cNvGraphicFramePr>
          <p:nvPr/>
        </p:nvGraphicFramePr>
        <p:xfrm>
          <a:off x="732704" y="3847234"/>
          <a:ext cx="8998520" cy="918730"/>
        </p:xfrm>
        <a:graphic>
          <a:graphicData uri="http://schemas.openxmlformats.org/presentationml/2006/ole">
            <p:oleObj spid="_x0000_s15366" name="Формула" r:id="rId7" imgW="1739880" imgH="177480" progId="">
              <p:embed/>
            </p:oleObj>
          </a:graphicData>
        </a:graphic>
      </p:graphicFrame>
      <p:grpSp>
        <p:nvGrpSpPr>
          <p:cNvPr id="37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3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5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5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5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5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15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80" y="285728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Объем параллелепипеда  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равен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4,5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 объем треугольной пирамиды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28604"/>
            <a:ext cx="2000264" cy="27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407" descr="AD_1CB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785794"/>
            <a:ext cx="928694" cy="24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408" descr="b9.3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0015" y="1622700"/>
            <a:ext cx="315904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" name="Object 10"/>
          <p:cNvGraphicFramePr>
            <a:graphicFrameLocks noChangeAspect="1"/>
          </p:cNvGraphicFramePr>
          <p:nvPr/>
        </p:nvGraphicFramePr>
        <p:xfrm>
          <a:off x="7270608" y="1446920"/>
          <a:ext cx="2936165" cy="1670352"/>
        </p:xfrm>
        <a:graphic>
          <a:graphicData uri="http://schemas.openxmlformats.org/presentationml/2006/ole">
            <p:oleObj spid="_x0000_s16386" name="Формула" r:id="rId6" imgW="711000" imgH="393480" progId="">
              <p:embed/>
            </p:oleObj>
          </a:graphicData>
        </a:graphic>
      </p:graphicFrame>
      <p:graphicFrame>
        <p:nvGraphicFramePr>
          <p:cNvPr id="35" name="Object 11"/>
          <p:cNvGraphicFramePr>
            <a:graphicFrameLocks noChangeAspect="1"/>
          </p:cNvGraphicFramePr>
          <p:nvPr/>
        </p:nvGraphicFramePr>
        <p:xfrm>
          <a:off x="7141734" y="3297381"/>
          <a:ext cx="3466412" cy="1649401"/>
        </p:xfrm>
        <a:graphic>
          <a:graphicData uri="http://schemas.openxmlformats.org/presentationml/2006/ole">
            <p:oleObj spid="_x0000_s16387" name="Формула" r:id="rId7" imgW="850680" imgH="393480" progId="">
              <p:embed/>
            </p:oleObj>
          </a:graphicData>
        </a:graphic>
      </p:graphicFrame>
      <p:grpSp>
        <p:nvGrpSpPr>
          <p:cNvPr id="36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37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5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5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5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5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5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8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1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,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16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85728"/>
            <a:ext cx="10186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объем многогранника, вершинами которого являются точки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прямоугольного параллелепипеда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которого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=3,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=4,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reeform 3"/>
          <p:cNvSpPr>
            <a:spLocks/>
          </p:cNvSpPr>
          <p:nvPr/>
        </p:nvSpPr>
        <p:spPr bwMode="auto">
          <a:xfrm>
            <a:off x="3245839" y="1962981"/>
            <a:ext cx="2717800" cy="3070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12"/>
          <p:cNvSpPr>
            <a:spLocks noChangeArrowheads="1"/>
          </p:cNvSpPr>
          <p:nvPr/>
        </p:nvSpPr>
        <p:spPr bwMode="auto">
          <a:xfrm>
            <a:off x="2317145" y="1962981"/>
            <a:ext cx="3581400" cy="388937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2317145" y="5034815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674335" y="167722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5817607" y="174866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888517" y="260592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4603161" y="239160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317277" y="460618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5817607" y="460618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959955" y="560631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5031789" y="560631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17277" y="5892071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Oval 9"/>
          <p:cNvSpPr>
            <a:spLocks noChangeArrowheads="1"/>
          </p:cNvSpPr>
          <p:nvPr/>
        </p:nvSpPr>
        <p:spPr bwMode="auto">
          <a:xfrm>
            <a:off x="2245707" y="5820633"/>
            <a:ext cx="714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Oval 9"/>
          <p:cNvSpPr>
            <a:spLocks noChangeArrowheads="1"/>
          </p:cNvSpPr>
          <p:nvPr/>
        </p:nvSpPr>
        <p:spPr bwMode="auto">
          <a:xfrm>
            <a:off x="3245839" y="4963377"/>
            <a:ext cx="714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9"/>
          <p:cNvSpPr>
            <a:spLocks noChangeArrowheads="1"/>
          </p:cNvSpPr>
          <p:nvPr/>
        </p:nvSpPr>
        <p:spPr bwMode="auto">
          <a:xfrm>
            <a:off x="2317145" y="2820237"/>
            <a:ext cx="714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9"/>
          <p:cNvSpPr>
            <a:spLocks noChangeArrowheads="1"/>
          </p:cNvSpPr>
          <p:nvPr/>
        </p:nvSpPr>
        <p:spPr bwMode="auto">
          <a:xfrm>
            <a:off x="4960351" y="5820633"/>
            <a:ext cx="714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Oval 9"/>
          <p:cNvSpPr>
            <a:spLocks noChangeArrowheads="1"/>
          </p:cNvSpPr>
          <p:nvPr/>
        </p:nvSpPr>
        <p:spPr bwMode="auto">
          <a:xfrm>
            <a:off x="5817607" y="4891939"/>
            <a:ext cx="714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Oval 9"/>
          <p:cNvSpPr>
            <a:spLocks noChangeArrowheads="1"/>
          </p:cNvSpPr>
          <p:nvPr/>
        </p:nvSpPr>
        <p:spPr bwMode="auto">
          <a:xfrm>
            <a:off x="4960351" y="2820237"/>
            <a:ext cx="714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Freeform 41"/>
          <p:cNvSpPr>
            <a:spLocks/>
          </p:cNvSpPr>
          <p:nvPr/>
        </p:nvSpPr>
        <p:spPr bwMode="auto">
          <a:xfrm>
            <a:off x="2317145" y="5034815"/>
            <a:ext cx="1000132" cy="857256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 flipV="1">
            <a:off x="2388583" y="2891675"/>
            <a:ext cx="928694" cy="214314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Freeform 41"/>
          <p:cNvSpPr>
            <a:spLocks/>
          </p:cNvSpPr>
          <p:nvPr/>
        </p:nvSpPr>
        <p:spPr bwMode="auto">
          <a:xfrm>
            <a:off x="5031789" y="4963377"/>
            <a:ext cx="857256" cy="857256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Freeform 41"/>
          <p:cNvSpPr>
            <a:spLocks/>
          </p:cNvSpPr>
          <p:nvPr/>
        </p:nvSpPr>
        <p:spPr bwMode="auto">
          <a:xfrm flipH="1">
            <a:off x="4960351" y="2820237"/>
            <a:ext cx="928694" cy="2105036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" name="Freeform 41"/>
          <p:cNvSpPr>
            <a:spLocks/>
          </p:cNvSpPr>
          <p:nvPr/>
        </p:nvSpPr>
        <p:spPr bwMode="auto">
          <a:xfrm>
            <a:off x="3317277" y="4963377"/>
            <a:ext cx="2571768" cy="71438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" name="Freeform 41"/>
          <p:cNvSpPr>
            <a:spLocks/>
          </p:cNvSpPr>
          <p:nvPr/>
        </p:nvSpPr>
        <p:spPr bwMode="auto">
          <a:xfrm rot="17580865" flipV="1">
            <a:off x="3122050" y="1675263"/>
            <a:ext cx="1033395" cy="2432824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" name="Freeform 41"/>
          <p:cNvSpPr>
            <a:spLocks/>
          </p:cNvSpPr>
          <p:nvPr/>
        </p:nvSpPr>
        <p:spPr bwMode="auto">
          <a:xfrm rot="17580865" flipV="1">
            <a:off x="3039492" y="4621028"/>
            <a:ext cx="1127076" cy="2470646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2460021" y="5106253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59955" y="3963245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8" name="Объект 57"/>
          <p:cNvGraphicFramePr>
            <a:graphicFrameLocks noChangeAspect="1"/>
          </p:cNvGraphicFramePr>
          <p:nvPr/>
        </p:nvGraphicFramePr>
        <p:xfrm>
          <a:off x="7199611" y="1707104"/>
          <a:ext cx="4204090" cy="1534860"/>
        </p:xfrm>
        <a:graphic>
          <a:graphicData uri="http://schemas.openxmlformats.org/presentationml/2006/ole">
            <p:oleObj spid="_x0000_s17410" name="Формула" r:id="rId3" imgW="952200" imgH="393480" progId="">
              <p:embed/>
            </p:oleObj>
          </a:graphicData>
        </a:graphic>
      </p:graphicFrame>
      <p:grpSp>
        <p:nvGrpSpPr>
          <p:cNvPr id="59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0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5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6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7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8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9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1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4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34691" y="229117"/>
            <a:ext cx="4294909" cy="648072"/>
          </a:xfrm>
          <a:prstGeom prst="roundRect">
            <a:avLst/>
          </a:prstGeom>
          <a:solidFill>
            <a:srgbClr val="CCFFCC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Стереометрия  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10199" y="1038882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Куб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0199" y="1614946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Прямоугольный параллелепипед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10199" y="2191010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Элементы составных многогранников</a:t>
            </a:r>
            <a:endParaRPr lang="ru-RU" sz="2800" b="1" i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10199" y="2767074"/>
            <a:ext cx="8280920" cy="46166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поверхности составного многогранника </a:t>
            </a:r>
            <a:endParaRPr lang="ru-RU" sz="24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10199" y="3343138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составного многогранника 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10199" y="3919202"/>
            <a:ext cx="2448272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Призма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46503" y="3919202"/>
            <a:ext cx="2088232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0759" y="3919202"/>
            <a:ext cx="324036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Цилиндр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10199" y="5647394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Комбинация тел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10199" y="4567274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Конус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10199" y="5143338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Шар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17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3041" y="285728"/>
            <a:ext cx="10368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объем многогранника, вершинами которого являются точки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прямоугольного параллелепипеда                              ,  у которого  </a:t>
            </a:r>
            <a:r>
              <a:rPr lang="en-US" sz="2400" i="1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4,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3,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1376" y="760700"/>
            <a:ext cx="2102407" cy="28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Freeform 3"/>
          <p:cNvSpPr>
            <a:spLocks/>
          </p:cNvSpPr>
          <p:nvPr/>
        </p:nvSpPr>
        <p:spPr bwMode="auto">
          <a:xfrm>
            <a:off x="3719058" y="1962981"/>
            <a:ext cx="2717800" cy="3070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AutoShape 12"/>
          <p:cNvSpPr>
            <a:spLocks noChangeArrowheads="1"/>
          </p:cNvSpPr>
          <p:nvPr/>
        </p:nvSpPr>
        <p:spPr bwMode="auto">
          <a:xfrm>
            <a:off x="2790364" y="1962981"/>
            <a:ext cx="3581400" cy="388937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Freeform 4"/>
          <p:cNvSpPr>
            <a:spLocks/>
          </p:cNvSpPr>
          <p:nvPr/>
        </p:nvSpPr>
        <p:spPr bwMode="auto">
          <a:xfrm>
            <a:off x="2790364" y="5034815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3147554" y="167722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2361736" y="260592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5076380" y="239160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790496" y="460618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2433174" y="560631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505008" y="560631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6362264" y="182010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6362264" y="467762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3" name="Oval 23"/>
          <p:cNvSpPr>
            <a:spLocks noChangeArrowheads="1"/>
          </p:cNvSpPr>
          <p:nvPr/>
        </p:nvSpPr>
        <p:spPr bwMode="auto">
          <a:xfrm>
            <a:off x="2790364" y="582063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Oval 23"/>
          <p:cNvSpPr>
            <a:spLocks noChangeArrowheads="1"/>
          </p:cNvSpPr>
          <p:nvPr/>
        </p:nvSpPr>
        <p:spPr bwMode="auto">
          <a:xfrm>
            <a:off x="5433570" y="582063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23"/>
          <p:cNvSpPr>
            <a:spLocks noChangeArrowheads="1"/>
          </p:cNvSpPr>
          <p:nvPr/>
        </p:nvSpPr>
        <p:spPr bwMode="auto">
          <a:xfrm flipH="1" flipV="1">
            <a:off x="6362264" y="4963377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23"/>
          <p:cNvSpPr>
            <a:spLocks noChangeArrowheads="1"/>
          </p:cNvSpPr>
          <p:nvPr/>
        </p:nvSpPr>
        <p:spPr bwMode="auto">
          <a:xfrm>
            <a:off x="3647620" y="1962981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Freeform 41"/>
          <p:cNvSpPr>
            <a:spLocks/>
          </p:cNvSpPr>
          <p:nvPr/>
        </p:nvSpPr>
        <p:spPr bwMode="auto">
          <a:xfrm rot="17580865" flipV="1">
            <a:off x="3584146" y="4621028"/>
            <a:ext cx="1127077" cy="2470645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" name="Freeform 41"/>
          <p:cNvSpPr>
            <a:spLocks/>
          </p:cNvSpPr>
          <p:nvPr/>
        </p:nvSpPr>
        <p:spPr bwMode="auto">
          <a:xfrm rot="14515045" flipV="1">
            <a:off x="5757244" y="4812065"/>
            <a:ext cx="352782" cy="1159879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" name="Freeform 41"/>
          <p:cNvSpPr>
            <a:spLocks/>
          </p:cNvSpPr>
          <p:nvPr/>
        </p:nvSpPr>
        <p:spPr bwMode="auto">
          <a:xfrm rot="17580865">
            <a:off x="4209280" y="1709682"/>
            <a:ext cx="1620766" cy="3605867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 rot="13107287" flipV="1">
            <a:off x="2388575" y="2174551"/>
            <a:ext cx="1698358" cy="3577387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Freeform 41"/>
          <p:cNvSpPr>
            <a:spLocks/>
          </p:cNvSpPr>
          <p:nvPr/>
        </p:nvSpPr>
        <p:spPr bwMode="auto">
          <a:xfrm rot="19383798" flipH="1" flipV="1">
            <a:off x="4180990" y="1856282"/>
            <a:ext cx="790649" cy="4142486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Freeform 41"/>
          <p:cNvSpPr>
            <a:spLocks/>
          </p:cNvSpPr>
          <p:nvPr/>
        </p:nvSpPr>
        <p:spPr bwMode="auto">
          <a:xfrm rot="16844583" flipV="1">
            <a:off x="3882195" y="3802617"/>
            <a:ext cx="1459674" cy="3285965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3719058" y="5892071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76116" y="4963377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33174" y="4248997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6" name="Object 1"/>
          <p:cNvGraphicFramePr>
            <a:graphicFrameLocks noChangeAspect="1"/>
          </p:cNvGraphicFramePr>
          <p:nvPr/>
        </p:nvGraphicFramePr>
        <p:xfrm>
          <a:off x="7719586" y="1605791"/>
          <a:ext cx="3058012" cy="1372936"/>
        </p:xfrm>
        <a:graphic>
          <a:graphicData uri="http://schemas.openxmlformats.org/presentationml/2006/ole">
            <p:oleObj spid="_x0000_s18434" name="Формула" r:id="rId4" imgW="774360" imgH="393480" progId="">
              <p:embed/>
            </p:oleObj>
          </a:graphicData>
        </a:graphic>
      </p:graphicFrame>
      <p:graphicFrame>
        <p:nvGraphicFramePr>
          <p:cNvPr id="57" name="Object 2"/>
          <p:cNvGraphicFramePr>
            <a:graphicFrameLocks noChangeAspect="1"/>
          </p:cNvGraphicFramePr>
          <p:nvPr/>
        </p:nvGraphicFramePr>
        <p:xfrm>
          <a:off x="7262813" y="3699164"/>
          <a:ext cx="4267302" cy="1312836"/>
        </p:xfrm>
        <a:graphic>
          <a:graphicData uri="http://schemas.openxmlformats.org/presentationml/2006/ole">
            <p:oleObj spid="_x0000_s18435" name="Формула" r:id="rId5" imgW="1130040" imgH="393480" progId="">
              <p:embed/>
            </p:oleObj>
          </a:graphicData>
        </a:graphic>
      </p:graphicFrame>
      <p:grpSp>
        <p:nvGrpSpPr>
          <p:cNvPr id="58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18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80" y="214290"/>
            <a:ext cx="1028355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объем многогранника, вершинами которого являются точки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прямоугольного параллелепипеда                               , 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которого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 4,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 3, 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65207" y="706582"/>
            <a:ext cx="2140074" cy="29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Freeform 3"/>
          <p:cNvSpPr>
            <a:spLocks/>
          </p:cNvSpPr>
          <p:nvPr/>
        </p:nvSpPr>
        <p:spPr bwMode="auto">
          <a:xfrm>
            <a:off x="3277583" y="2193049"/>
            <a:ext cx="2717800" cy="264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2375883" y="4809249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2921983" y="456477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2083783" y="553314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4903183" y="568554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6050945" y="4650506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1931383" y="278994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2998183" y="172314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893783" y="195174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2388583" y="2180349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4750783" y="265977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>
            <a:off x="3268058" y="2177174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Freeform 18"/>
          <p:cNvSpPr>
            <a:spLocks/>
          </p:cNvSpPr>
          <p:nvPr/>
        </p:nvSpPr>
        <p:spPr bwMode="auto">
          <a:xfrm>
            <a:off x="2388583" y="5631574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23"/>
          <p:cNvSpPr>
            <a:spLocks noChangeArrowheads="1"/>
          </p:cNvSpPr>
          <p:nvPr/>
        </p:nvSpPr>
        <p:spPr bwMode="auto">
          <a:xfrm>
            <a:off x="2388583" y="303760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23"/>
          <p:cNvSpPr>
            <a:spLocks noChangeArrowheads="1"/>
          </p:cNvSpPr>
          <p:nvPr/>
        </p:nvSpPr>
        <p:spPr bwMode="auto">
          <a:xfrm>
            <a:off x="5031789" y="560937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Oval 23"/>
          <p:cNvSpPr>
            <a:spLocks noChangeArrowheads="1"/>
          </p:cNvSpPr>
          <p:nvPr/>
        </p:nvSpPr>
        <p:spPr bwMode="auto">
          <a:xfrm>
            <a:off x="5960483" y="4752117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Oval 23"/>
          <p:cNvSpPr>
            <a:spLocks noChangeArrowheads="1"/>
          </p:cNvSpPr>
          <p:nvPr/>
        </p:nvSpPr>
        <p:spPr bwMode="auto">
          <a:xfrm>
            <a:off x="5960483" y="2180349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Oval 23"/>
          <p:cNvSpPr>
            <a:spLocks noChangeArrowheads="1"/>
          </p:cNvSpPr>
          <p:nvPr/>
        </p:nvSpPr>
        <p:spPr bwMode="auto">
          <a:xfrm>
            <a:off x="5031789" y="303760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 rot="15306838">
            <a:off x="2162462" y="3403123"/>
            <a:ext cx="3095448" cy="1912169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Freeform 41"/>
          <p:cNvSpPr>
            <a:spLocks/>
          </p:cNvSpPr>
          <p:nvPr/>
        </p:nvSpPr>
        <p:spPr bwMode="auto">
          <a:xfrm rot="13513516">
            <a:off x="5508883" y="4635455"/>
            <a:ext cx="45946" cy="1162017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Freeform 41"/>
          <p:cNvSpPr>
            <a:spLocks/>
          </p:cNvSpPr>
          <p:nvPr/>
        </p:nvSpPr>
        <p:spPr bwMode="auto">
          <a:xfrm rot="15306838" flipV="1">
            <a:off x="4717755" y="3207331"/>
            <a:ext cx="2485456" cy="66068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" name="Freeform 41"/>
          <p:cNvSpPr>
            <a:spLocks/>
          </p:cNvSpPr>
          <p:nvPr/>
        </p:nvSpPr>
        <p:spPr bwMode="auto">
          <a:xfrm rot="15306838" flipH="1">
            <a:off x="5262246" y="2129516"/>
            <a:ext cx="539217" cy="103036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" name="Freeform 41"/>
          <p:cNvSpPr>
            <a:spLocks/>
          </p:cNvSpPr>
          <p:nvPr/>
        </p:nvSpPr>
        <p:spPr bwMode="auto">
          <a:xfrm rot="15306838">
            <a:off x="3398794" y="1781980"/>
            <a:ext cx="622784" cy="2569449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" name="Freeform 41"/>
          <p:cNvSpPr>
            <a:spLocks/>
          </p:cNvSpPr>
          <p:nvPr/>
        </p:nvSpPr>
        <p:spPr bwMode="auto">
          <a:xfrm rot="15306838">
            <a:off x="2880846" y="2384158"/>
            <a:ext cx="2587374" cy="3008168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" name="Freeform 41"/>
          <p:cNvSpPr>
            <a:spLocks/>
          </p:cNvSpPr>
          <p:nvPr/>
        </p:nvSpPr>
        <p:spPr bwMode="auto">
          <a:xfrm rot="15306838">
            <a:off x="4140345" y="852267"/>
            <a:ext cx="139814" cy="3584857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" name="Freeform 41"/>
          <p:cNvSpPr>
            <a:spLocks/>
          </p:cNvSpPr>
          <p:nvPr/>
        </p:nvSpPr>
        <p:spPr bwMode="auto">
          <a:xfrm rot="15306838" flipV="1">
            <a:off x="3856063" y="3993150"/>
            <a:ext cx="2485456" cy="66068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3245839" y="5537935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02897" y="4823555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31393" y="4037737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" name="Object 2"/>
          <p:cNvGraphicFramePr>
            <a:graphicFrameLocks noChangeAspect="1"/>
          </p:cNvGraphicFramePr>
          <p:nvPr/>
        </p:nvGraphicFramePr>
        <p:xfrm>
          <a:off x="7525623" y="1823159"/>
          <a:ext cx="3488741" cy="1566318"/>
        </p:xfrm>
        <a:graphic>
          <a:graphicData uri="http://schemas.openxmlformats.org/presentationml/2006/ole">
            <p:oleObj spid="_x0000_s19458" name="Формула" r:id="rId4" imgW="774360" imgH="393480" progId="">
              <p:embed/>
            </p:oleObj>
          </a:graphicData>
        </a:graphic>
      </p:graphicFrame>
      <p:graphicFrame>
        <p:nvGraphicFramePr>
          <p:cNvPr id="62" name="Object 3"/>
          <p:cNvGraphicFramePr>
            <a:graphicFrameLocks noChangeAspect="1"/>
          </p:cNvGraphicFramePr>
          <p:nvPr/>
        </p:nvGraphicFramePr>
        <p:xfrm>
          <a:off x="7408286" y="3742026"/>
          <a:ext cx="4056687" cy="1481137"/>
        </p:xfrm>
        <a:graphic>
          <a:graphicData uri="http://schemas.openxmlformats.org/presentationml/2006/ole">
            <p:oleObj spid="_x0000_s19459" name="Формула" r:id="rId5" imgW="952200" imgH="393480" progId="">
              <p:embed/>
            </p:oleObj>
          </a:graphicData>
        </a:graphic>
      </p:graphicFrame>
      <p:grpSp>
        <p:nvGrpSpPr>
          <p:cNvPr id="63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4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9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0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1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2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3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5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8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19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96291" y="214290"/>
            <a:ext cx="104463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объем многогранника, вершинами которого являются точки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прямоугольного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параллелепипеда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которого  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=3, 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 3, 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2226" y="687886"/>
            <a:ext cx="2275628" cy="313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Freeform 3"/>
          <p:cNvSpPr>
            <a:spLocks/>
          </p:cNvSpPr>
          <p:nvPr/>
        </p:nvSpPr>
        <p:spPr bwMode="auto">
          <a:xfrm>
            <a:off x="3346856" y="2071318"/>
            <a:ext cx="2717800" cy="264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2445156" y="4687518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2991256" y="444304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2153056" y="541141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4972456" y="556381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6120218" y="452877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2000656" y="266821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3067456" y="160141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963056" y="183001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2457856" y="2058618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4820056" y="253804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>
            <a:off x="3337331" y="2055443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Freeform 18"/>
          <p:cNvSpPr>
            <a:spLocks/>
          </p:cNvSpPr>
          <p:nvPr/>
        </p:nvSpPr>
        <p:spPr bwMode="auto">
          <a:xfrm>
            <a:off x="2457856" y="5509843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23"/>
          <p:cNvSpPr>
            <a:spLocks noChangeArrowheads="1"/>
          </p:cNvSpPr>
          <p:nvPr/>
        </p:nvSpPr>
        <p:spPr bwMode="auto">
          <a:xfrm>
            <a:off x="2457856" y="5487642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23"/>
          <p:cNvSpPr>
            <a:spLocks noChangeArrowheads="1"/>
          </p:cNvSpPr>
          <p:nvPr/>
        </p:nvSpPr>
        <p:spPr bwMode="auto">
          <a:xfrm>
            <a:off x="5172500" y="5487642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Oval 23"/>
          <p:cNvSpPr>
            <a:spLocks noChangeArrowheads="1"/>
          </p:cNvSpPr>
          <p:nvPr/>
        </p:nvSpPr>
        <p:spPr bwMode="auto">
          <a:xfrm>
            <a:off x="6029756" y="4630386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Oval 23"/>
          <p:cNvSpPr>
            <a:spLocks noChangeArrowheads="1"/>
          </p:cNvSpPr>
          <p:nvPr/>
        </p:nvSpPr>
        <p:spPr bwMode="auto">
          <a:xfrm>
            <a:off x="5101062" y="2915874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Freeform 41"/>
          <p:cNvSpPr>
            <a:spLocks/>
          </p:cNvSpPr>
          <p:nvPr/>
        </p:nvSpPr>
        <p:spPr bwMode="auto">
          <a:xfrm rot="14984883">
            <a:off x="3366470" y="4228955"/>
            <a:ext cx="897415" cy="2562414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 rot="13513516">
            <a:off x="5542609" y="4498988"/>
            <a:ext cx="45719" cy="1263045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Freeform 41"/>
          <p:cNvSpPr>
            <a:spLocks/>
          </p:cNvSpPr>
          <p:nvPr/>
        </p:nvSpPr>
        <p:spPr bwMode="auto">
          <a:xfrm rot="13513516" flipV="1">
            <a:off x="4687467" y="3537332"/>
            <a:ext cx="1898759" cy="575647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Freeform 41"/>
          <p:cNvSpPr>
            <a:spLocks/>
          </p:cNvSpPr>
          <p:nvPr/>
        </p:nvSpPr>
        <p:spPr bwMode="auto">
          <a:xfrm rot="13513516">
            <a:off x="3758232" y="2398243"/>
            <a:ext cx="113891" cy="3711082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" name="Freeform 41"/>
          <p:cNvSpPr>
            <a:spLocks/>
          </p:cNvSpPr>
          <p:nvPr/>
        </p:nvSpPr>
        <p:spPr bwMode="auto">
          <a:xfrm rot="13513516">
            <a:off x="3337295" y="3580364"/>
            <a:ext cx="1884459" cy="3061353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3315112" y="541620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600732" y="463038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172104" y="370169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7" name="Object 2"/>
          <p:cNvGraphicFramePr>
            <a:graphicFrameLocks noChangeAspect="1"/>
          </p:cNvGraphicFramePr>
          <p:nvPr/>
        </p:nvGraphicFramePr>
        <p:xfrm>
          <a:off x="7387071" y="1507478"/>
          <a:ext cx="3523867" cy="1582086"/>
        </p:xfrm>
        <a:graphic>
          <a:graphicData uri="http://schemas.openxmlformats.org/presentationml/2006/ole">
            <p:oleObj spid="_x0000_s20482" name="Формула" r:id="rId4" imgW="774360" imgH="393480" progId="">
              <p:embed/>
            </p:oleObj>
          </a:graphicData>
        </a:graphic>
      </p:graphicFrame>
      <p:graphicFrame>
        <p:nvGraphicFramePr>
          <p:cNvPr id="58" name="Object 3"/>
          <p:cNvGraphicFramePr>
            <a:graphicFrameLocks noChangeAspect="1"/>
          </p:cNvGraphicFramePr>
          <p:nvPr/>
        </p:nvGraphicFramePr>
        <p:xfrm>
          <a:off x="7224856" y="3975950"/>
          <a:ext cx="4630711" cy="1441177"/>
        </p:xfrm>
        <a:graphic>
          <a:graphicData uri="http://schemas.openxmlformats.org/presentationml/2006/ole">
            <p:oleObj spid="_x0000_s20483" name="Формула" r:id="rId5" imgW="1117440" imgH="393480" progId="">
              <p:embed/>
            </p:oleObj>
          </a:graphicData>
        </a:graphic>
      </p:graphicFrame>
      <p:grpSp>
        <p:nvGrpSpPr>
          <p:cNvPr id="59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0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5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6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7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8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9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1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4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20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8842" y="721327"/>
            <a:ext cx="2404213" cy="33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Freeform 3"/>
          <p:cNvSpPr>
            <a:spLocks/>
          </p:cNvSpPr>
          <p:nvPr/>
        </p:nvSpPr>
        <p:spPr bwMode="auto">
          <a:xfrm>
            <a:off x="3216562" y="2315575"/>
            <a:ext cx="2717800" cy="264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Freeform 4"/>
          <p:cNvSpPr>
            <a:spLocks/>
          </p:cNvSpPr>
          <p:nvPr/>
        </p:nvSpPr>
        <p:spPr bwMode="auto">
          <a:xfrm>
            <a:off x="2314862" y="4931775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2860962" y="46873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022762" y="565567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4842162" y="580807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5870858" y="466032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1870362" y="291247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2937162" y="184567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5832762" y="207427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2327562" y="2302875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4689762" y="27823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Freeform 17"/>
          <p:cNvSpPr>
            <a:spLocks/>
          </p:cNvSpPr>
          <p:nvPr/>
        </p:nvSpPr>
        <p:spPr bwMode="auto">
          <a:xfrm>
            <a:off x="3207037" y="2299700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Freeform 18"/>
          <p:cNvSpPr>
            <a:spLocks/>
          </p:cNvSpPr>
          <p:nvPr/>
        </p:nvSpPr>
        <p:spPr bwMode="auto">
          <a:xfrm>
            <a:off x="2327562" y="5754100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Oval 23"/>
          <p:cNvSpPr>
            <a:spLocks noChangeArrowheads="1"/>
          </p:cNvSpPr>
          <p:nvPr/>
        </p:nvSpPr>
        <p:spPr bwMode="auto">
          <a:xfrm>
            <a:off x="2298958" y="5731899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23"/>
          <p:cNvSpPr>
            <a:spLocks noChangeArrowheads="1"/>
          </p:cNvSpPr>
          <p:nvPr/>
        </p:nvSpPr>
        <p:spPr bwMode="auto">
          <a:xfrm>
            <a:off x="5013602" y="5660461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23"/>
          <p:cNvSpPr>
            <a:spLocks noChangeArrowheads="1"/>
          </p:cNvSpPr>
          <p:nvPr/>
        </p:nvSpPr>
        <p:spPr bwMode="auto">
          <a:xfrm>
            <a:off x="5013602" y="308869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Oval 23"/>
          <p:cNvSpPr>
            <a:spLocks noChangeArrowheads="1"/>
          </p:cNvSpPr>
          <p:nvPr/>
        </p:nvSpPr>
        <p:spPr bwMode="auto">
          <a:xfrm>
            <a:off x="5870858" y="230287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Freeform 41"/>
          <p:cNvSpPr>
            <a:spLocks/>
          </p:cNvSpPr>
          <p:nvPr/>
        </p:nvSpPr>
        <p:spPr bwMode="auto">
          <a:xfrm rot="15226088">
            <a:off x="3285113" y="4434863"/>
            <a:ext cx="742335" cy="2611231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" name="Freeform 41"/>
          <p:cNvSpPr>
            <a:spLocks/>
          </p:cNvSpPr>
          <p:nvPr/>
        </p:nvSpPr>
        <p:spPr bwMode="auto">
          <a:xfrm rot="11802202">
            <a:off x="5225723" y="2208165"/>
            <a:ext cx="504452" cy="1053004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 rot="14116373" flipH="1">
            <a:off x="3403211" y="2581947"/>
            <a:ext cx="577576" cy="3790246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Freeform 41"/>
          <p:cNvSpPr>
            <a:spLocks/>
          </p:cNvSpPr>
          <p:nvPr/>
        </p:nvSpPr>
        <p:spPr bwMode="auto">
          <a:xfrm rot="13206824" flipH="1">
            <a:off x="4742417" y="2570840"/>
            <a:ext cx="1471064" cy="2965727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Freeform 41"/>
          <p:cNvSpPr>
            <a:spLocks/>
          </p:cNvSpPr>
          <p:nvPr/>
        </p:nvSpPr>
        <p:spPr bwMode="auto">
          <a:xfrm rot="12458690">
            <a:off x="3369132" y="1704931"/>
            <a:ext cx="1431551" cy="4657215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" name="Freeform 41"/>
          <p:cNvSpPr>
            <a:spLocks/>
          </p:cNvSpPr>
          <p:nvPr/>
        </p:nvSpPr>
        <p:spPr bwMode="auto">
          <a:xfrm rot="13206824" flipH="1">
            <a:off x="4165340" y="3399260"/>
            <a:ext cx="1725977" cy="209438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3370528" y="5731899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13272" y="4874643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27520" y="4017387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14479" y="214290"/>
            <a:ext cx="10241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объем многогранника, вершинами которого являются точки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прямоугольного параллелепипеда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которого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=3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 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7464425" y="1920875"/>
          <a:ext cx="3375025" cy="1514475"/>
        </p:xfrm>
        <a:graphic>
          <a:graphicData uri="http://schemas.openxmlformats.org/presentationml/2006/ole">
            <p:oleObj spid="_x0000_s21508" name="Формула" r:id="rId4" imgW="774360" imgH="393480" progId="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7142163" y="4175125"/>
          <a:ext cx="4191000" cy="1277938"/>
        </p:xfrm>
        <a:graphic>
          <a:graphicData uri="http://schemas.openxmlformats.org/presentationml/2006/ole">
            <p:oleObj spid="_x0000_s21509" name="Формула" r:id="rId5" imgW="1117440" imgH="393480" progId="">
              <p:embed/>
            </p:oleObj>
          </a:graphicData>
        </a:graphic>
      </p:graphicFrame>
      <p:grpSp>
        <p:nvGrpSpPr>
          <p:cNvPr id="81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8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97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98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99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00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01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8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8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9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6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6" grpId="0"/>
      <p:bldP spid="57" grpId="0"/>
      <p:bldP spid="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21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00888" y="1196676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20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квадрат расстояния между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вершинами 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прямоугольного параллелепипеда, для которого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 = 5,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 = 4,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3.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Freeform 3"/>
          <p:cNvSpPr>
            <a:spLocks/>
          </p:cNvSpPr>
          <p:nvPr/>
        </p:nvSpPr>
        <p:spPr bwMode="auto">
          <a:xfrm>
            <a:off x="3236020" y="2096068"/>
            <a:ext cx="2717800" cy="264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2334320" y="4712268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4918788" y="544095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2042220" y="543616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2918524" y="436938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5866506" y="448208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1889820" y="269296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5061664" y="279774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852220" y="185476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AutoShape 12"/>
          <p:cNvSpPr>
            <a:spLocks noChangeArrowheads="1"/>
          </p:cNvSpPr>
          <p:nvPr/>
        </p:nvSpPr>
        <p:spPr bwMode="auto">
          <a:xfrm>
            <a:off x="2347020" y="2083368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2847086" y="165474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>
            <a:off x="3226495" y="2080193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Freeform 18"/>
          <p:cNvSpPr>
            <a:spLocks/>
          </p:cNvSpPr>
          <p:nvPr/>
        </p:nvSpPr>
        <p:spPr bwMode="auto">
          <a:xfrm>
            <a:off x="2347020" y="5534593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23"/>
          <p:cNvSpPr>
            <a:spLocks noChangeArrowheads="1"/>
          </p:cNvSpPr>
          <p:nvPr/>
        </p:nvSpPr>
        <p:spPr bwMode="auto">
          <a:xfrm>
            <a:off x="5847482" y="4655136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23"/>
          <p:cNvSpPr>
            <a:spLocks noChangeArrowheads="1"/>
          </p:cNvSpPr>
          <p:nvPr/>
        </p:nvSpPr>
        <p:spPr bwMode="auto">
          <a:xfrm>
            <a:off x="2347020" y="2940624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Freeform 41"/>
          <p:cNvSpPr>
            <a:spLocks/>
          </p:cNvSpPr>
          <p:nvPr/>
        </p:nvSpPr>
        <p:spPr bwMode="auto">
          <a:xfrm rot="12458690" flipH="1" flipV="1">
            <a:off x="2203095" y="3812337"/>
            <a:ext cx="3929513" cy="45719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2561334" y="472657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47152" y="551239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61268" y="386931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Freeform 41"/>
          <p:cNvSpPr>
            <a:spLocks/>
          </p:cNvSpPr>
          <p:nvPr/>
        </p:nvSpPr>
        <p:spPr bwMode="auto">
          <a:xfrm rot="9201135" flipH="1">
            <a:off x="2356708" y="4685672"/>
            <a:ext cx="3481087" cy="867621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Полилиния 51"/>
          <p:cNvSpPr/>
          <p:nvPr/>
        </p:nvSpPr>
        <p:spPr bwMode="auto">
          <a:xfrm rot="4250412">
            <a:off x="4942505" y="4989176"/>
            <a:ext cx="182083" cy="713138"/>
          </a:xfrm>
          <a:custGeom>
            <a:avLst/>
            <a:gdLst>
              <a:gd name="connsiteX0" fmla="*/ 186267 w 431800"/>
              <a:gd name="connsiteY0" fmla="*/ 0 h 287867"/>
              <a:gd name="connsiteX1" fmla="*/ 0 w 431800"/>
              <a:gd name="connsiteY1" fmla="*/ 194733 h 287867"/>
              <a:gd name="connsiteX2" fmla="*/ 431800 w 431800"/>
              <a:gd name="connsiteY2" fmla="*/ 287867 h 287867"/>
              <a:gd name="connsiteX0" fmla="*/ 186267 w 218846"/>
              <a:gd name="connsiteY0" fmla="*/ 0 h 283903"/>
              <a:gd name="connsiteX1" fmla="*/ 0 w 218846"/>
              <a:gd name="connsiteY1" fmla="*/ 194733 h 283903"/>
              <a:gd name="connsiteX2" fmla="*/ 218846 w 218846"/>
              <a:gd name="connsiteY2" fmla="*/ 283903 h 283903"/>
              <a:gd name="connsiteX0" fmla="*/ 186267 w 218846"/>
              <a:gd name="connsiteY0" fmla="*/ 31266 h 315169"/>
              <a:gd name="connsiteX1" fmla="*/ 152272 w 218846"/>
              <a:gd name="connsiteY1" fmla="*/ 0 h 315169"/>
              <a:gd name="connsiteX2" fmla="*/ 0 w 218846"/>
              <a:gd name="connsiteY2" fmla="*/ 225999 h 315169"/>
              <a:gd name="connsiteX3" fmla="*/ 218846 w 218846"/>
              <a:gd name="connsiteY3" fmla="*/ 315169 h 315169"/>
              <a:gd name="connsiteX0" fmla="*/ 167303 w 199882"/>
              <a:gd name="connsiteY0" fmla="*/ 31266 h 315169"/>
              <a:gd name="connsiteX1" fmla="*/ 133308 w 199882"/>
              <a:gd name="connsiteY1" fmla="*/ 0 h 315169"/>
              <a:gd name="connsiteX2" fmla="*/ 0 w 199882"/>
              <a:gd name="connsiteY2" fmla="*/ 170434 h 315169"/>
              <a:gd name="connsiteX3" fmla="*/ 199882 w 199882"/>
              <a:gd name="connsiteY3" fmla="*/ 315169 h 315169"/>
              <a:gd name="connsiteX0" fmla="*/ 167303 w 199882"/>
              <a:gd name="connsiteY0" fmla="*/ 31266 h 315169"/>
              <a:gd name="connsiteX1" fmla="*/ 133308 w 199882"/>
              <a:gd name="connsiteY1" fmla="*/ 0 h 315169"/>
              <a:gd name="connsiteX2" fmla="*/ 0 w 199882"/>
              <a:gd name="connsiteY2" fmla="*/ 170434 h 315169"/>
              <a:gd name="connsiteX3" fmla="*/ 50926 w 199882"/>
              <a:gd name="connsiteY3" fmla="*/ 161960 h 315169"/>
              <a:gd name="connsiteX4" fmla="*/ 199882 w 199882"/>
              <a:gd name="connsiteY4" fmla="*/ 315169 h 315169"/>
              <a:gd name="connsiteX0" fmla="*/ 116377 w 148956"/>
              <a:gd name="connsiteY0" fmla="*/ 31266 h 315169"/>
              <a:gd name="connsiteX1" fmla="*/ 82382 w 148956"/>
              <a:gd name="connsiteY1" fmla="*/ 0 h 315169"/>
              <a:gd name="connsiteX2" fmla="*/ 16872 w 148956"/>
              <a:gd name="connsiteY2" fmla="*/ 130070 h 315169"/>
              <a:gd name="connsiteX3" fmla="*/ 0 w 148956"/>
              <a:gd name="connsiteY3" fmla="*/ 161960 h 315169"/>
              <a:gd name="connsiteX4" fmla="*/ 148956 w 148956"/>
              <a:gd name="connsiteY4" fmla="*/ 315169 h 31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956" h="315169">
                <a:moveTo>
                  <a:pt x="116377" y="31266"/>
                </a:moveTo>
                <a:lnTo>
                  <a:pt x="82382" y="0"/>
                </a:lnTo>
                <a:lnTo>
                  <a:pt x="16872" y="130070"/>
                </a:lnTo>
                <a:lnTo>
                  <a:pt x="0" y="161960"/>
                </a:lnTo>
                <a:lnTo>
                  <a:pt x="148956" y="315169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graphicFrame>
        <p:nvGraphicFramePr>
          <p:cNvPr id="53" name="Object 2"/>
          <p:cNvGraphicFramePr>
            <a:graphicFrameLocks noChangeAspect="1"/>
          </p:cNvGraphicFramePr>
          <p:nvPr/>
        </p:nvGraphicFramePr>
        <p:xfrm>
          <a:off x="7578436" y="1427017"/>
          <a:ext cx="3949351" cy="800431"/>
        </p:xfrm>
        <a:graphic>
          <a:graphicData uri="http://schemas.openxmlformats.org/presentationml/2006/ole">
            <p:oleObj spid="_x0000_s37890" name="Формула" r:id="rId3" imgW="1193760" imgH="241200" progId="">
              <p:embed/>
            </p:oleObj>
          </a:graphicData>
        </a:graphic>
      </p:graphicFrame>
      <p:graphicFrame>
        <p:nvGraphicFramePr>
          <p:cNvPr id="54" name="Object 3"/>
          <p:cNvGraphicFramePr>
            <a:graphicFrameLocks noChangeAspect="1"/>
          </p:cNvGraphicFramePr>
          <p:nvPr/>
        </p:nvGraphicFramePr>
        <p:xfrm>
          <a:off x="7532402" y="2357430"/>
          <a:ext cx="3831075" cy="662861"/>
        </p:xfrm>
        <a:graphic>
          <a:graphicData uri="http://schemas.openxmlformats.org/presentationml/2006/ole">
            <p:oleObj spid="_x0000_s37891" name="Формула" r:id="rId4" imgW="1180800" imgH="203040" progId="">
              <p:embed/>
            </p:oleObj>
          </a:graphicData>
        </a:graphic>
      </p:graphicFrame>
      <p:graphicFrame>
        <p:nvGraphicFramePr>
          <p:cNvPr id="55" name="Object 4"/>
          <p:cNvGraphicFramePr>
            <a:graphicFrameLocks noChangeAspect="1"/>
          </p:cNvGraphicFramePr>
          <p:nvPr/>
        </p:nvGraphicFramePr>
        <p:xfrm>
          <a:off x="7085306" y="3255818"/>
          <a:ext cx="3896892" cy="783502"/>
        </p:xfrm>
        <a:graphic>
          <a:graphicData uri="http://schemas.openxmlformats.org/presentationml/2006/ole">
            <p:oleObj spid="_x0000_s37892" name="Формула" r:id="rId5" imgW="1015920" imgH="203040" progId="">
              <p:embed/>
            </p:oleObj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10925196" y="3224210"/>
            <a:ext cx="962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41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7" name="Object 5"/>
          <p:cNvGraphicFramePr>
            <a:graphicFrameLocks noChangeAspect="1"/>
          </p:cNvGraphicFramePr>
          <p:nvPr/>
        </p:nvGraphicFramePr>
        <p:xfrm>
          <a:off x="7088764" y="4433455"/>
          <a:ext cx="4341495" cy="969818"/>
        </p:xfrm>
        <a:graphic>
          <a:graphicData uri="http://schemas.openxmlformats.org/presentationml/2006/ole">
            <p:oleObj spid="_x0000_s37893" name="Формула" r:id="rId6" imgW="1028520" imgH="228600" progId="">
              <p:embed/>
            </p:oleObj>
          </a:graphicData>
        </a:graphic>
      </p:graphicFrame>
      <p:grpSp>
        <p:nvGrpSpPr>
          <p:cNvPr id="58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5" grpId="0" animBg="1"/>
      <p:bldP spid="46" grpId="0" animBg="1"/>
      <p:bldP spid="47" grpId="0" animBg="1"/>
      <p:bldP spid="48" grpId="0"/>
      <p:bldP spid="49" grpId="0"/>
      <p:bldP spid="50" grpId="0"/>
      <p:bldP spid="51" grpId="0" animBg="1"/>
      <p:bldP spid="52" grpId="0" animBg="1"/>
      <p:bldP spid="5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22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186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расстояние между вершинами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прямоугольного параллелепипеда, для которого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 5,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 4,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 3.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reeform 3"/>
          <p:cNvSpPr>
            <a:spLocks/>
          </p:cNvSpPr>
          <p:nvPr/>
        </p:nvSpPr>
        <p:spPr bwMode="auto">
          <a:xfrm>
            <a:off x="3984164" y="2026794"/>
            <a:ext cx="2717800" cy="264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Freeform 4"/>
          <p:cNvSpPr>
            <a:spLocks/>
          </p:cNvSpPr>
          <p:nvPr/>
        </p:nvSpPr>
        <p:spPr bwMode="auto">
          <a:xfrm>
            <a:off x="3082464" y="4642994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5666932" y="537168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790364" y="536689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3666668" y="430011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614650" y="441281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2637964" y="262369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5809808" y="272847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6600364" y="178549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3095164" y="2014094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3595230" y="1585466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Freeform 17"/>
          <p:cNvSpPr>
            <a:spLocks/>
          </p:cNvSpPr>
          <p:nvPr/>
        </p:nvSpPr>
        <p:spPr bwMode="auto">
          <a:xfrm>
            <a:off x="3974639" y="2010919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Freeform 18"/>
          <p:cNvSpPr>
            <a:spLocks/>
          </p:cNvSpPr>
          <p:nvPr/>
        </p:nvSpPr>
        <p:spPr bwMode="auto">
          <a:xfrm>
            <a:off x="3095164" y="5465319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Oval 23"/>
          <p:cNvSpPr>
            <a:spLocks noChangeArrowheads="1"/>
          </p:cNvSpPr>
          <p:nvPr/>
        </p:nvSpPr>
        <p:spPr bwMode="auto">
          <a:xfrm>
            <a:off x="5809808" y="28713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23"/>
          <p:cNvSpPr>
            <a:spLocks noChangeArrowheads="1"/>
          </p:cNvSpPr>
          <p:nvPr/>
        </p:nvSpPr>
        <p:spPr bwMode="auto">
          <a:xfrm>
            <a:off x="3095164" y="28713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Freeform 41"/>
          <p:cNvSpPr>
            <a:spLocks/>
          </p:cNvSpPr>
          <p:nvPr/>
        </p:nvSpPr>
        <p:spPr bwMode="auto">
          <a:xfrm rot="12458690" flipH="1" flipV="1">
            <a:off x="3846752" y="2459801"/>
            <a:ext cx="1211469" cy="3537742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3309478" y="465730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95296" y="544311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09412" y="380004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5400000">
            <a:off x="5312957" y="5189870"/>
            <a:ext cx="792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/>
                <a:cs typeface="Times New Roman"/>
              </a:rPr>
              <a:t>∟</a:t>
            </a:r>
            <a:endParaRPr lang="ru-RU" sz="3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738370" y="387148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2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3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8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9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0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1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2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4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7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23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73179" y="1127404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241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угол               прямоугольного параллелепипеда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для которого АВ = 5,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 =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. Ответ дайте в градусах.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5" descr="AB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8600" y="313437"/>
            <a:ext cx="778092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703" descr="ABCDA_1B_1C_1D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58718" y="271011"/>
            <a:ext cx="2160239" cy="29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72" descr="AA_1=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98539" y="683619"/>
            <a:ext cx="1111559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114" descr="MA.E10.B9.06/innerimg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56596" y="1938714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7968564" y="489104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12780" y="489104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632860" y="381092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6636" y="373891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96556" y="244277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912780" y="273080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632860" y="150666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88644" y="150666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60652" y="496305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72620" y="417096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52540" y="352289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9048684" y="1938714"/>
            <a:ext cx="936104" cy="30963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8256596" y="1938714"/>
            <a:ext cx="792088" cy="316835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237928" y="185576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/>
                <a:cs typeface="Times New Roman"/>
              </a:rPr>
              <a:t>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прямоугольный, </a:t>
            </a:r>
            <a:r>
              <a:rPr lang="ru-RU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∠А = </a:t>
            </a:r>
            <a:r>
              <a:rPr lang="ru-RU" sz="2800" dirty="0" smtClean="0">
                <a:latin typeface="Cambria Math"/>
                <a:ea typeface="Cambria Math"/>
                <a:cs typeface="Times New Roman" pitchFamily="18" charset="0"/>
              </a:rPr>
              <a:t>90</a:t>
            </a:r>
            <a:r>
              <a:rPr lang="en-US" sz="2800" dirty="0" smtClean="0">
                <a:latin typeface="Times New Roman"/>
                <a:ea typeface="Cambria Math"/>
                <a:cs typeface="Times New Roman"/>
              </a:rPr>
              <a:t>º</a:t>
            </a:r>
            <a:r>
              <a:rPr lang="ru-RU" sz="2800" dirty="0" smtClean="0">
                <a:latin typeface="Times New Roman"/>
                <a:ea typeface="Cambria Math"/>
                <a:cs typeface="Times New Roman"/>
              </a:rPr>
              <a:t>;</a:t>
            </a:r>
            <a:r>
              <a:rPr lang="ru-RU" sz="28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/>
          </a:p>
        </p:txBody>
      </p:sp>
      <p:graphicFrame>
        <p:nvGraphicFramePr>
          <p:cNvPr id="49" name="Object 2"/>
          <p:cNvGraphicFramePr>
            <a:graphicFrameLocks noChangeAspect="1"/>
          </p:cNvGraphicFramePr>
          <p:nvPr/>
        </p:nvGraphicFramePr>
        <p:xfrm>
          <a:off x="1246188" y="2380384"/>
          <a:ext cx="2101850" cy="1223963"/>
        </p:xfrm>
        <a:graphic>
          <a:graphicData uri="http://schemas.openxmlformats.org/presentationml/2006/ole">
            <p:oleObj spid="_x0000_s38914" name="Формула" r:id="rId7" imgW="850680" imgH="495000" progId="">
              <p:embed/>
            </p:oleObj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8832660" y="309084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58208" y="2791869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5;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Object 3"/>
          <p:cNvGraphicFramePr>
            <a:graphicFrameLocks noChangeAspect="1"/>
          </p:cNvGraphicFramePr>
          <p:nvPr/>
        </p:nvGraphicFramePr>
        <p:xfrm>
          <a:off x="1450975" y="3564659"/>
          <a:ext cx="1819275" cy="973138"/>
        </p:xfrm>
        <a:graphic>
          <a:graphicData uri="http://schemas.openxmlformats.org/presentationml/2006/ole">
            <p:oleObj spid="_x0000_s38915" name="Формула" r:id="rId8" imgW="736560" imgH="393480" progId="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3758208" y="3727973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∠В 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3" grpId="0"/>
      <p:bldP spid="44" grpId="0"/>
      <p:bldP spid="45" grpId="0"/>
      <p:bldP spid="48" grpId="0"/>
      <p:bldP spid="50" grpId="0"/>
      <p:bldP spid="51" grpId="0"/>
      <p:bldP spid="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70161" y="1099694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83160" y="214290"/>
            <a:ext cx="10401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угол               прямоугольного параллелепипеда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для которого АВ = 4,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. Ответ дайте в градусах.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1" descr="DB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9577" y="287893"/>
            <a:ext cx="815144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703" descr="ABCDA_1B_1C_1D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59570" y="324264"/>
            <a:ext cx="2160239" cy="29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66" descr="AA_1=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3372" y="667599"/>
            <a:ext cx="1111560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114" descr="MA.E10.B9.06/innerimg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5034" y="1952569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7927002" y="490489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871218" y="490489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591298" y="382477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5074" y="375276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54994" y="2456625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871218" y="274465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591298" y="1520521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47082" y="152052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19090" y="4976905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31058" y="418481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10978" y="353674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9007122" y="4184817"/>
            <a:ext cx="1008112" cy="93610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9007122" y="1952569"/>
            <a:ext cx="936104" cy="30963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46983" y="195274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/>
                <a:cs typeface="Times New Roman"/>
              </a:rPr>
              <a:t>∆</a:t>
            </a:r>
            <a:r>
              <a:rPr lang="en-US" sz="2800" dirty="0" smtClean="0">
                <a:latin typeface="Times New Roman"/>
                <a:cs typeface="Times New Roman"/>
              </a:rPr>
              <a:t>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прямоугольный, </a:t>
            </a:r>
            <a:r>
              <a:rPr lang="ru-RU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∠</a:t>
            </a:r>
            <a:r>
              <a:rPr lang="en-US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D</a:t>
            </a:r>
            <a:r>
              <a:rPr lang="ru-RU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= </a:t>
            </a:r>
            <a:r>
              <a:rPr lang="ru-RU" sz="2800" dirty="0" smtClean="0">
                <a:latin typeface="Cambria Math"/>
                <a:ea typeface="Cambria Math"/>
                <a:cs typeface="Times New Roman" pitchFamily="18" charset="0"/>
              </a:rPr>
              <a:t>90</a:t>
            </a:r>
            <a:r>
              <a:rPr lang="en-US" sz="2800" dirty="0" smtClean="0">
                <a:latin typeface="Times New Roman"/>
                <a:ea typeface="Cambria Math"/>
                <a:cs typeface="Times New Roman"/>
              </a:rPr>
              <a:t>º</a:t>
            </a:r>
            <a:r>
              <a:rPr lang="ru-RU" sz="2800" dirty="0" smtClean="0">
                <a:latin typeface="Times New Roman"/>
                <a:ea typeface="Cambria Math"/>
                <a:cs typeface="Times New Roman"/>
              </a:rPr>
              <a:t>;</a:t>
            </a:r>
            <a:r>
              <a:rPr lang="ru-RU" sz="28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8791098" y="310469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0" name="Object 4"/>
          <p:cNvGraphicFramePr>
            <a:graphicFrameLocks noChangeAspect="1"/>
          </p:cNvGraphicFramePr>
          <p:nvPr/>
        </p:nvGraphicFramePr>
        <p:xfrm>
          <a:off x="939368" y="2477366"/>
          <a:ext cx="2133600" cy="1223963"/>
        </p:xfrm>
        <a:graphic>
          <a:graphicData uri="http://schemas.openxmlformats.org/presentationml/2006/ole">
            <p:oleObj spid="_x0000_s39938" name="Формула" r:id="rId7" imgW="863280" imgH="495000" progId="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3467263" y="2888851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5;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Object 3"/>
          <p:cNvGraphicFramePr>
            <a:graphicFrameLocks noChangeAspect="1"/>
          </p:cNvGraphicFramePr>
          <p:nvPr/>
        </p:nvGraphicFramePr>
        <p:xfrm>
          <a:off x="1160030" y="3661641"/>
          <a:ext cx="1819275" cy="973138"/>
        </p:xfrm>
        <a:graphic>
          <a:graphicData uri="http://schemas.openxmlformats.org/presentationml/2006/ole">
            <p:oleObj spid="_x0000_s39939" name="Формула" r:id="rId8" imgW="736560" imgH="393480" progId="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3467263" y="3824955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∠В 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8" grpId="0"/>
      <p:bldP spid="49" grpId="0"/>
      <p:bldP spid="51" grpId="0"/>
      <p:bldP spid="5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83160" y="214290"/>
            <a:ext cx="10359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прямоугольном параллелепипеде                               известно, что 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2, 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длину ребра            .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5659" y="285728"/>
            <a:ext cx="2160239" cy="29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5" descr="BD_1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7117" y="670627"/>
            <a:ext cx="111612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AA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5974" y="653744"/>
            <a:ext cx="555780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114" descr="MA.E10.B9.06/innerimg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9614" y="2021841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7655558" y="497416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19654" y="382204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535878" y="389404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815798" y="504617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99574" y="252589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91662" y="158979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535878" y="158979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887806" y="274192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19854" y="447011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79694" y="504617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Прямая соединительная линия 44"/>
          <p:cNvCxnSpPr>
            <a:stCxn id="42" idx="1"/>
          </p:cNvCxnSpPr>
          <p:nvPr/>
        </p:nvCxnSpPr>
        <p:spPr>
          <a:xfrm flipH="1">
            <a:off x="8879694" y="3003531"/>
            <a:ext cx="1008112" cy="1250558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9095718" y="3101961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94509" y="2359998"/>
            <a:ext cx="5292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5400" b="1" i="1" dirty="0" smtClean="0">
                <a:latin typeface="Times New Roman"/>
                <a:cs typeface="Times New Roman"/>
              </a:rPr>
              <a:t>² = a² + b² + c² </a:t>
            </a:r>
            <a:r>
              <a:rPr lang="ru-RU" sz="5400" b="1" i="1" dirty="0" smtClean="0">
                <a:latin typeface="Times New Roman"/>
                <a:cs typeface="Times New Roman"/>
              </a:rPr>
              <a:t>;</a:t>
            </a:r>
            <a:endParaRPr lang="ru-RU" sz="5400" dirty="0"/>
          </a:p>
        </p:txBody>
      </p:sp>
      <p:sp>
        <p:nvSpPr>
          <p:cNvPr id="48" name="TextBox 47"/>
          <p:cNvSpPr txBox="1"/>
          <p:nvPr/>
        </p:nvSpPr>
        <p:spPr>
          <a:xfrm>
            <a:off x="841617" y="3853198"/>
            <a:ext cx="4977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atin typeface="Times New Roman"/>
                <a:cs typeface="Times New Roman"/>
              </a:rPr>
              <a:t> </a:t>
            </a:r>
            <a:r>
              <a:rPr lang="ru-RU" sz="5400" b="1" i="1" dirty="0" smtClean="0">
                <a:latin typeface="Times New Roman"/>
                <a:cs typeface="Times New Roman"/>
              </a:rPr>
              <a:t>2</a:t>
            </a:r>
            <a:r>
              <a:rPr lang="en-US" sz="5400" b="1" i="1" dirty="0" smtClean="0">
                <a:latin typeface="Times New Roman"/>
                <a:cs typeface="Times New Roman"/>
              </a:rPr>
              <a:t>² + </a:t>
            </a:r>
            <a:r>
              <a:rPr lang="ru-RU" sz="5400" b="1" i="1" dirty="0" smtClean="0">
                <a:latin typeface="Times New Roman"/>
                <a:cs typeface="Times New Roman"/>
              </a:rPr>
              <a:t>2</a:t>
            </a:r>
            <a:r>
              <a:rPr lang="en-US" sz="5400" b="1" i="1" dirty="0" smtClean="0">
                <a:latin typeface="Times New Roman"/>
                <a:cs typeface="Times New Roman"/>
              </a:rPr>
              <a:t>² + c² </a:t>
            </a:r>
            <a:r>
              <a:rPr lang="ru-RU" sz="5400" b="1" i="1" dirty="0" smtClean="0">
                <a:latin typeface="Times New Roman"/>
                <a:cs typeface="Times New Roman"/>
              </a:rPr>
              <a:t>= 3²;</a:t>
            </a:r>
            <a:endParaRPr lang="ru-RU" sz="5400" dirty="0"/>
          </a:p>
        </p:txBody>
      </p:sp>
      <p:grpSp>
        <p:nvGrpSpPr>
          <p:cNvPr id="49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0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5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6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7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8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9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1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4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3" grpId="0"/>
      <p:bldP spid="44" grpId="0"/>
      <p:bldP spid="46" grpId="0"/>
      <p:bldP spid="47" grpId="0"/>
      <p:bldP spid="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3042" y="214290"/>
            <a:ext cx="10285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прямоугольном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параллелепипеде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                          известно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длину диагонали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2317" y="332509"/>
            <a:ext cx="2143944" cy="29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Прямоугольник 31"/>
          <p:cNvSpPr/>
          <p:nvPr/>
        </p:nvSpPr>
        <p:spPr>
          <a:xfrm>
            <a:off x="2143108" y="571480"/>
            <a:ext cx="3372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1, CD = 2, AD = 2.</a:t>
            </a:r>
            <a:endParaRPr lang="ru-RU" sz="2400" dirty="0"/>
          </a:p>
        </p:txBody>
      </p:sp>
      <p:sp>
        <p:nvSpPr>
          <p:cNvPr id="33" name="Freeform 3"/>
          <p:cNvSpPr>
            <a:spLocks/>
          </p:cNvSpPr>
          <p:nvPr/>
        </p:nvSpPr>
        <p:spPr bwMode="auto">
          <a:xfrm>
            <a:off x="3152892" y="2054503"/>
            <a:ext cx="2717800" cy="264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Freeform 4"/>
          <p:cNvSpPr>
            <a:spLocks/>
          </p:cNvSpPr>
          <p:nvPr/>
        </p:nvSpPr>
        <p:spPr bwMode="auto">
          <a:xfrm>
            <a:off x="2251192" y="4670703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2797292" y="442622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1959092" y="53946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4778492" y="55470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5783378" y="4440522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1806692" y="26514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2873492" y="15846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5769092" y="18132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AutoShape 12"/>
          <p:cNvSpPr>
            <a:spLocks noChangeArrowheads="1"/>
          </p:cNvSpPr>
          <p:nvPr/>
        </p:nvSpPr>
        <p:spPr bwMode="auto">
          <a:xfrm>
            <a:off x="2263892" y="2041803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16"/>
          <p:cNvSpPr txBox="1">
            <a:spLocks noChangeArrowheads="1"/>
          </p:cNvSpPr>
          <p:nvPr/>
        </p:nvSpPr>
        <p:spPr bwMode="auto">
          <a:xfrm>
            <a:off x="4626092" y="252122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Freeform 17"/>
          <p:cNvSpPr>
            <a:spLocks/>
          </p:cNvSpPr>
          <p:nvPr/>
        </p:nvSpPr>
        <p:spPr bwMode="auto">
          <a:xfrm>
            <a:off x="3143367" y="2038628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Freeform 18"/>
          <p:cNvSpPr>
            <a:spLocks/>
          </p:cNvSpPr>
          <p:nvPr/>
        </p:nvSpPr>
        <p:spPr bwMode="auto">
          <a:xfrm>
            <a:off x="2263892" y="5493028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06834" y="325624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21280" y="425638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478206" y="475644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Freeform 41"/>
          <p:cNvSpPr>
            <a:spLocks/>
          </p:cNvSpPr>
          <p:nvPr/>
        </p:nvSpPr>
        <p:spPr bwMode="auto">
          <a:xfrm rot="14931754">
            <a:off x="2572922" y="2448259"/>
            <a:ext cx="2953834" cy="2687548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 rot="11956316">
            <a:off x="2493652" y="4117570"/>
            <a:ext cx="3112378" cy="1920695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51" name="Object 1"/>
          <p:cNvGraphicFramePr>
            <a:graphicFrameLocks noChangeAspect="1"/>
          </p:cNvGraphicFramePr>
          <p:nvPr/>
        </p:nvGraphicFramePr>
        <p:xfrm>
          <a:off x="6695213" y="1355132"/>
          <a:ext cx="4407917" cy="1041704"/>
        </p:xfrm>
        <a:graphic>
          <a:graphicData uri="http://schemas.openxmlformats.org/presentationml/2006/ole">
            <p:oleObj spid="_x0000_s40962" name="Формула" r:id="rId4" imgW="1282680" imgH="291960" progId="">
              <p:embed/>
            </p:oleObj>
          </a:graphicData>
        </a:graphic>
      </p:graphicFrame>
      <p:graphicFrame>
        <p:nvGraphicFramePr>
          <p:cNvPr id="52" name="Object 4"/>
          <p:cNvGraphicFramePr>
            <a:graphicFrameLocks noChangeAspect="1"/>
          </p:cNvGraphicFramePr>
          <p:nvPr/>
        </p:nvGraphicFramePr>
        <p:xfrm>
          <a:off x="6580764" y="2535383"/>
          <a:ext cx="4652823" cy="742950"/>
        </p:xfrm>
        <a:graphic>
          <a:graphicData uri="http://schemas.openxmlformats.org/presentationml/2006/ole">
            <p:oleObj spid="_x0000_s40963" name="Формула" r:id="rId5" imgW="1320480" imgH="203040" progId="">
              <p:embed/>
            </p:oleObj>
          </a:graphicData>
        </a:graphic>
      </p:graphicFrame>
      <p:graphicFrame>
        <p:nvGraphicFramePr>
          <p:cNvPr id="53" name="Object 5"/>
          <p:cNvGraphicFramePr>
            <a:graphicFrameLocks noChangeAspect="1"/>
          </p:cNvGraphicFramePr>
          <p:nvPr/>
        </p:nvGraphicFramePr>
        <p:xfrm>
          <a:off x="6819903" y="3463637"/>
          <a:ext cx="2882996" cy="800672"/>
        </p:xfrm>
        <a:graphic>
          <a:graphicData uri="http://schemas.openxmlformats.org/presentationml/2006/ole">
            <p:oleObj spid="_x0000_s40964" name="Формула" r:id="rId6" imgW="711000" imgH="190440" progId="">
              <p:embed/>
            </p:oleObj>
          </a:graphicData>
        </a:graphic>
      </p:graphicFrame>
      <p:graphicFrame>
        <p:nvGraphicFramePr>
          <p:cNvPr id="54" name="Object 6"/>
          <p:cNvGraphicFramePr>
            <a:graphicFrameLocks noChangeAspect="1"/>
          </p:cNvGraphicFramePr>
          <p:nvPr/>
        </p:nvGraphicFramePr>
        <p:xfrm>
          <a:off x="9687790" y="3505695"/>
          <a:ext cx="647701" cy="864550"/>
        </p:xfrm>
        <a:graphic>
          <a:graphicData uri="http://schemas.openxmlformats.org/presentationml/2006/ole">
            <p:oleObj spid="_x0000_s40965" name="Формула" r:id="rId7" imgW="152280" imgH="203040" progId="">
              <p:embed/>
            </p:oleObj>
          </a:graphicData>
        </a:graphic>
      </p:graphicFrame>
      <p:graphicFrame>
        <p:nvGraphicFramePr>
          <p:cNvPr id="55" name="Object 7"/>
          <p:cNvGraphicFramePr>
            <a:graphicFrameLocks noChangeAspect="1"/>
          </p:cNvGraphicFramePr>
          <p:nvPr/>
        </p:nvGraphicFramePr>
        <p:xfrm>
          <a:off x="7110989" y="4405747"/>
          <a:ext cx="3477708" cy="984972"/>
        </p:xfrm>
        <a:graphic>
          <a:graphicData uri="http://schemas.openxmlformats.org/presentationml/2006/ole">
            <p:oleObj spid="_x0000_s40966" name="Формула" r:id="rId8" imgW="977760" imgH="266400" progId="">
              <p:embed/>
            </p:oleObj>
          </a:graphicData>
        </a:graphic>
      </p:graphicFrame>
      <p:grpSp>
        <p:nvGrpSpPr>
          <p:cNvPr id="56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7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8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1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6" grpId="0"/>
      <p:bldP spid="47" grpId="0"/>
      <p:bldP spid="48" grpId="0"/>
      <p:bldP spid="49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34691" y="229117"/>
            <a:ext cx="4294909" cy="648072"/>
          </a:xfrm>
          <a:prstGeom prst="roundRect">
            <a:avLst/>
          </a:prstGeom>
          <a:solidFill>
            <a:srgbClr val="CCFFCC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Справочник 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114" descr="MA.E10.B9.0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3843" y="1554056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85811" y="450638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33883" y="335425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0107" y="342626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2035" y="436236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3803" y="205811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5891" y="11220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0107" y="11220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2035" y="227413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5270" y="1194016"/>
            <a:ext cx="7616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Боковые ребра перпендикулярны основаниям.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17012" y="172013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грани и основания – прямоугольники.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2482" y="2177154"/>
            <a:ext cx="5437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диагонали равны.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065931" y="1626064"/>
            <a:ext cx="936104" cy="30963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273843" y="1554056"/>
            <a:ext cx="2448272" cy="316835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53963" y="2418152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93923" y="450638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62075" y="393032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30027" y="2922208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22482" y="2731158"/>
            <a:ext cx="70430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Квадрат диагонали равен сумме квадратов ребер, исходящих из одной вершины: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1" i="1" dirty="0" smtClean="0">
                <a:latin typeface="Times New Roman"/>
                <a:cs typeface="Times New Roman"/>
              </a:rPr>
              <a:t>² = a² + b² + c² </a:t>
            </a:r>
            <a:r>
              <a:rPr lang="en-US" sz="2400" b="1" i="1" dirty="0" smtClean="0">
                <a:latin typeface="Times New Roman"/>
                <a:cs typeface="Times New Roman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Object 23"/>
          <p:cNvGraphicFramePr>
            <a:graphicFrameLocks noChangeAspect="1"/>
          </p:cNvGraphicFramePr>
          <p:nvPr/>
        </p:nvGraphicFramePr>
        <p:xfrm>
          <a:off x="4585565" y="3740727"/>
          <a:ext cx="3705023" cy="698933"/>
        </p:xfrm>
        <a:graphic>
          <a:graphicData uri="http://schemas.openxmlformats.org/presentationml/2006/ole">
            <p:oleObj spid="_x0000_s1026" name="Формула" r:id="rId4" imgW="1346040" imgH="253800" progId="">
              <p:embed/>
            </p:oleObj>
          </a:graphicData>
        </a:graphic>
      </p:graphicFrame>
      <p:graphicFrame>
        <p:nvGraphicFramePr>
          <p:cNvPr id="26" name="Object 24"/>
          <p:cNvGraphicFramePr>
            <a:graphicFrameLocks noChangeAspect="1"/>
          </p:cNvGraphicFramePr>
          <p:nvPr/>
        </p:nvGraphicFramePr>
        <p:xfrm>
          <a:off x="4935539" y="4575608"/>
          <a:ext cx="3314316" cy="827665"/>
        </p:xfrm>
        <a:graphic>
          <a:graphicData uri="http://schemas.openxmlformats.org/presentationml/2006/ole">
            <p:oleObj spid="_x0000_s1027" name="Формула" r:id="rId5" imgW="1117440" imgH="279360" progId="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913803" y="321024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" name="Object 25"/>
          <p:cNvGraphicFramePr>
            <a:graphicFrameLocks noChangeAspect="1"/>
          </p:cNvGraphicFramePr>
          <p:nvPr/>
        </p:nvGraphicFramePr>
        <p:xfrm>
          <a:off x="3999922" y="5514109"/>
          <a:ext cx="3185283" cy="944129"/>
        </p:xfrm>
        <a:graphic>
          <a:graphicData uri="http://schemas.openxmlformats.org/presentationml/2006/ole">
            <p:oleObj spid="_x0000_s1028" name="Формула" r:id="rId6" imgW="1028520" imgH="304560" progId="">
              <p:embed/>
            </p:oleObj>
          </a:graphicData>
        </a:graphic>
      </p:graphicFrame>
      <p:graphicFrame>
        <p:nvGraphicFramePr>
          <p:cNvPr id="29" name="Object 26"/>
          <p:cNvGraphicFramePr>
            <a:graphicFrameLocks noChangeAspect="1"/>
          </p:cNvGraphicFramePr>
          <p:nvPr/>
        </p:nvGraphicFramePr>
        <p:xfrm>
          <a:off x="8661256" y="5403273"/>
          <a:ext cx="2627228" cy="985692"/>
        </p:xfrm>
        <a:graphic>
          <a:graphicData uri="http://schemas.openxmlformats.org/presentationml/2006/ole">
            <p:oleObj spid="_x0000_s1029" name="Формула" r:id="rId7" imgW="812520" imgH="304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5918" y="214290"/>
            <a:ext cx="10212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прямоугольном параллелепипеде                               ребро АВ = 2, ребро 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ребро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=2. точка К – середина ребра        . Найдите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сечения, проходящего через точки 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К.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85728"/>
            <a:ext cx="2160239" cy="29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" name="Object 2"/>
          <p:cNvGraphicFramePr>
            <a:graphicFrameLocks noChangeAspect="1"/>
          </p:cNvGraphicFramePr>
          <p:nvPr/>
        </p:nvGraphicFramePr>
        <p:xfrm>
          <a:off x="2667871" y="571479"/>
          <a:ext cx="420117" cy="420117"/>
        </p:xfrm>
        <a:graphic>
          <a:graphicData uri="http://schemas.openxmlformats.org/presentationml/2006/ole">
            <p:oleObj spid="_x0000_s41986" name="Формула" r:id="rId4" imgW="228600" imgH="228600" progId="">
              <p:embed/>
            </p:oleObj>
          </a:graphicData>
        </a:graphic>
      </p:graphicFrame>
      <p:pic>
        <p:nvPicPr>
          <p:cNvPr id="33" name="Рисунок 32" descr="AA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26506" y="642918"/>
            <a:ext cx="555780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24" descr="BB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79845" y="669764"/>
            <a:ext cx="576064" cy="30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114" descr="MA.E10.B9.06/innerimg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6997" y="2132678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7358965" y="508500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007037" y="393287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023261" y="400488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375189" y="494099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86957" y="263673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79045" y="170063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023261" y="170063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375189" y="285275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19005" y="450894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5" name="Object 4"/>
          <p:cNvGraphicFramePr>
            <a:graphicFrameLocks noChangeAspect="1"/>
          </p:cNvGraphicFramePr>
          <p:nvPr/>
        </p:nvGraphicFramePr>
        <p:xfrm>
          <a:off x="8223061" y="5301030"/>
          <a:ext cx="420688" cy="419100"/>
        </p:xfrm>
        <a:graphic>
          <a:graphicData uri="http://schemas.openxmlformats.org/presentationml/2006/ole">
            <p:oleObj spid="_x0000_s41987" name="Формула" r:id="rId8" imgW="228600" imgH="228600" progId="">
              <p:embed/>
            </p:oleObj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7286957" y="378886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Oval 82"/>
          <p:cNvSpPr>
            <a:spLocks noChangeArrowheads="1"/>
          </p:cNvSpPr>
          <p:nvPr/>
        </p:nvSpPr>
        <p:spPr bwMode="auto">
          <a:xfrm>
            <a:off x="8367077" y="3212798"/>
            <a:ext cx="76200" cy="7620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8439085" y="3068782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Прямая соединительная линия 48"/>
          <p:cNvCxnSpPr>
            <a:endCxn id="47" idx="3"/>
          </p:cNvCxnSpPr>
          <p:nvPr/>
        </p:nvCxnSpPr>
        <p:spPr>
          <a:xfrm>
            <a:off x="7646997" y="3068782"/>
            <a:ext cx="731239" cy="20905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47" idx="3"/>
          </p:cNvCxnSpPr>
          <p:nvPr/>
        </p:nvCxnSpPr>
        <p:spPr>
          <a:xfrm>
            <a:off x="8378236" y="3277839"/>
            <a:ext cx="1717033" cy="696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43" idx="1"/>
          </p:cNvCxnSpPr>
          <p:nvPr/>
        </p:nvCxnSpPr>
        <p:spPr>
          <a:xfrm flipH="1" flipV="1">
            <a:off x="9375189" y="3114368"/>
            <a:ext cx="720080" cy="170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0023261" y="29247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58365" y="227669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2279754" y="2043902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прямоугольник;  </a:t>
            </a:r>
            <a:endParaRPr lang="ru-RU" sz="2800" dirty="0"/>
          </a:p>
        </p:txBody>
      </p:sp>
      <p:sp>
        <p:nvSpPr>
          <p:cNvPr id="55" name="TextBox 54"/>
          <p:cNvSpPr txBox="1"/>
          <p:nvPr/>
        </p:nvSpPr>
        <p:spPr>
          <a:xfrm>
            <a:off x="1246909" y="2786219"/>
            <a:ext cx="448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S = DE </a:t>
            </a:r>
            <a:r>
              <a:rPr lang="en-US" sz="5400" dirty="0" smtClean="0">
                <a:latin typeface="Times New Roman"/>
                <a:cs typeface="Times New Roman"/>
              </a:rPr>
              <a:t>· EK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;  </a:t>
            </a:r>
            <a:endParaRPr lang="ru-RU" sz="5400" dirty="0"/>
          </a:p>
        </p:txBody>
      </p:sp>
      <p:graphicFrame>
        <p:nvGraphicFramePr>
          <p:cNvPr id="56" name="Object 5"/>
          <p:cNvGraphicFramePr>
            <a:graphicFrameLocks noChangeAspect="1"/>
          </p:cNvGraphicFramePr>
          <p:nvPr/>
        </p:nvGraphicFramePr>
        <p:xfrm>
          <a:off x="1240664" y="3807586"/>
          <a:ext cx="3178936" cy="957479"/>
        </p:xfrm>
        <a:graphic>
          <a:graphicData uri="http://schemas.openxmlformats.org/presentationml/2006/ole">
            <p:oleObj spid="_x0000_s41988" name="Формула" r:id="rId9" imgW="1054080" imgH="304560" progId="">
              <p:embed/>
            </p:oleObj>
          </a:graphicData>
        </a:graphic>
      </p:graphicFrame>
      <p:graphicFrame>
        <p:nvGraphicFramePr>
          <p:cNvPr id="57" name="Object 6"/>
          <p:cNvGraphicFramePr>
            <a:graphicFrameLocks noChangeAspect="1"/>
          </p:cNvGraphicFramePr>
          <p:nvPr/>
        </p:nvGraphicFramePr>
        <p:xfrm>
          <a:off x="4493058" y="3880236"/>
          <a:ext cx="1062615" cy="959620"/>
        </p:xfrm>
        <a:graphic>
          <a:graphicData uri="http://schemas.openxmlformats.org/presentationml/2006/ole">
            <p:oleObj spid="_x0000_s41989" name="Формула" r:id="rId10" imgW="266400" imgH="241200" progId="">
              <p:embed/>
            </p:oleObj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2102381" y="5063302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dirty="0"/>
          </a:p>
        </p:txBody>
      </p:sp>
      <p:grpSp>
        <p:nvGrpSpPr>
          <p:cNvPr id="59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0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5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6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7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8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9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1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4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4" grpId="0"/>
      <p:bldP spid="46" grpId="0"/>
      <p:bldP spid="47" grpId="0" animBg="1"/>
      <p:bldP spid="48" grpId="0"/>
      <p:bldP spid="52" grpId="0"/>
      <p:bldP spid="54" grpId="0"/>
      <p:bldP spid="55" grpId="0"/>
      <p:bldP spid="5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28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83160" y="214290"/>
            <a:ext cx="10359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прямоугольном параллелепипеде                               известны длины ребер АВ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 = 10,        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сечения, проходящего через вершины А, 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0241" y="285728"/>
            <a:ext cx="2160239" cy="29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2" descr="AA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7457" y="629063"/>
            <a:ext cx="562574" cy="30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114" descr="MA.E10.B9.06/innerimg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3470" y="1980278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7885438" y="493260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33510" y="378047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549734" y="385248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901662" y="478859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13430" y="248433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05518" y="154823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549734" y="154823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901662" y="270035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173470" y="421252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21542" y="507662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69414" y="356445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V="1">
            <a:off x="8173470" y="4212526"/>
            <a:ext cx="2448272" cy="93610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8173470" y="1980278"/>
            <a:ext cx="2448272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836409" y="203569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48" name="TextBox 47"/>
          <p:cNvSpPr txBox="1"/>
          <p:nvPr/>
        </p:nvSpPr>
        <p:spPr>
          <a:xfrm>
            <a:off x="2961362" y="1816759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прямоугольник;  </a:t>
            </a:r>
            <a:endParaRPr lang="ru-RU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2994542" y="265605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· </a:t>
            </a:r>
            <a:r>
              <a:rPr lang="ru-RU" sz="2800" dirty="0" smtClean="0">
                <a:latin typeface="Times New Roman"/>
                <a:cs typeface="Times New Roman"/>
              </a:rPr>
              <a:t>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 </a:t>
            </a:r>
            <a:endParaRPr lang="ru-RU" sz="2800" dirty="0"/>
          </a:p>
        </p:txBody>
      </p:sp>
      <p:graphicFrame>
        <p:nvGraphicFramePr>
          <p:cNvPr id="50" name="Object 5"/>
          <p:cNvGraphicFramePr>
            <a:graphicFrameLocks noChangeAspect="1"/>
          </p:cNvGraphicFramePr>
          <p:nvPr/>
        </p:nvGraphicFramePr>
        <p:xfrm>
          <a:off x="488460" y="3435927"/>
          <a:ext cx="3366568" cy="849745"/>
        </p:xfrm>
        <a:graphic>
          <a:graphicData uri="http://schemas.openxmlformats.org/presentationml/2006/ole">
            <p:oleObj spid="_x0000_s43010" name="Формула" r:id="rId6" imgW="1307880" imgH="317160" progId="">
              <p:embed/>
            </p:oleObj>
          </a:graphicData>
        </a:graphic>
      </p:graphicFrame>
      <p:graphicFrame>
        <p:nvGraphicFramePr>
          <p:cNvPr id="51" name="Object 6"/>
          <p:cNvGraphicFramePr>
            <a:graphicFrameLocks noChangeAspect="1"/>
          </p:cNvGraphicFramePr>
          <p:nvPr/>
        </p:nvGraphicFramePr>
        <p:xfrm>
          <a:off x="3827658" y="3463636"/>
          <a:ext cx="1893261" cy="850323"/>
        </p:xfrm>
        <a:graphic>
          <a:graphicData uri="http://schemas.openxmlformats.org/presentationml/2006/ole">
            <p:oleObj spid="_x0000_s43011" name="Формула" r:id="rId7" imgW="507960" imgH="228600" progId="">
              <p:embed/>
            </p:oleObj>
          </a:graphicData>
        </a:graphic>
      </p:graphicFrame>
      <p:graphicFrame>
        <p:nvGraphicFramePr>
          <p:cNvPr id="52" name="Object 5"/>
          <p:cNvGraphicFramePr>
            <a:graphicFrameLocks noChangeAspect="1"/>
          </p:cNvGraphicFramePr>
          <p:nvPr/>
        </p:nvGraphicFramePr>
        <p:xfrm>
          <a:off x="5664132" y="3609660"/>
          <a:ext cx="958342" cy="807025"/>
        </p:xfrm>
        <a:graphic>
          <a:graphicData uri="http://schemas.openxmlformats.org/presentationml/2006/ole">
            <p:oleObj spid="_x0000_s43012" name="Формула" r:id="rId8" imgW="241200" imgH="203040" progId="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1149152" y="4572922"/>
            <a:ext cx="4628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S =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22 </a:t>
            </a:r>
            <a:r>
              <a:rPr lang="ru-RU" sz="5400" dirty="0" smtClean="0">
                <a:latin typeface="Times New Roman"/>
                <a:cs typeface="Times New Roman"/>
              </a:rPr>
              <a:t>· 26 =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dirty="0"/>
          </a:p>
        </p:txBody>
      </p:sp>
      <p:grpSp>
        <p:nvGrpSpPr>
          <p:cNvPr id="54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  <p:bldP spid="43" grpId="0"/>
      <p:bldP spid="44" grpId="0"/>
      <p:bldP spid="48" grpId="0"/>
      <p:bldP spid="49" grpId="0"/>
      <p:bldP spid="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29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73179" y="1182822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0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5659" y="301748"/>
            <a:ext cx="2160239" cy="29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1583159" y="214290"/>
            <a:ext cx="10428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прямоугольном параллелепипеде                               известны длины ребер АВ = 8,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 = 6,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 синус угла между прямыми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CD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          .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Рисунок 738" descr="AA_1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7725" y="656772"/>
            <a:ext cx="1278294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740" descr="A_1C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71952" y="667598"/>
            <a:ext cx="666933" cy="29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114" descr="MA.E10.B9.06/innerimg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7723" y="2215805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7289691" y="5168133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37763" y="401600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953987" y="4088013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305915" y="502411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17683" y="2719861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09771" y="178375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953987" y="178375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305915" y="293588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21739" y="444805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97803" y="524014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01659" y="387198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7577723" y="2215805"/>
            <a:ext cx="2448272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7577723" y="4448053"/>
            <a:ext cx="2448272" cy="93610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Дуга 47"/>
          <p:cNvSpPr/>
          <p:nvPr/>
        </p:nvSpPr>
        <p:spPr>
          <a:xfrm rot="10800000">
            <a:off x="9593947" y="4448053"/>
            <a:ext cx="306980" cy="360041"/>
          </a:xfrm>
          <a:prstGeom prst="arc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9" name="Object 10"/>
          <p:cNvGraphicFramePr>
            <a:graphicFrameLocks noChangeAspect="1"/>
          </p:cNvGraphicFramePr>
          <p:nvPr/>
        </p:nvGraphicFramePr>
        <p:xfrm>
          <a:off x="933128" y="2105891"/>
          <a:ext cx="2655805" cy="1307637"/>
        </p:xfrm>
        <a:graphic>
          <a:graphicData uri="http://schemas.openxmlformats.org/presentationml/2006/ole">
            <p:oleObj spid="_x0000_s44034" name="Формула" r:id="rId7" imgW="799920" imgH="393480" progId="">
              <p:embed/>
            </p:oleObj>
          </a:graphicData>
        </a:graphic>
      </p:graphicFrame>
      <p:graphicFrame>
        <p:nvGraphicFramePr>
          <p:cNvPr id="50" name="Object 11"/>
          <p:cNvGraphicFramePr>
            <a:graphicFrameLocks noChangeAspect="1"/>
          </p:cNvGraphicFramePr>
          <p:nvPr/>
        </p:nvGraphicFramePr>
        <p:xfrm>
          <a:off x="3928051" y="2396838"/>
          <a:ext cx="1447067" cy="761134"/>
        </p:xfrm>
        <a:graphic>
          <a:graphicData uri="http://schemas.openxmlformats.org/presentationml/2006/ole">
            <p:oleObj spid="_x0000_s44035" name="Формула" r:id="rId8" imgW="533160" imgH="279360" progId="">
              <p:embed/>
            </p:oleObj>
          </a:graphicData>
        </a:graphic>
      </p:graphicFrame>
      <p:graphicFrame>
        <p:nvGraphicFramePr>
          <p:cNvPr id="51" name="Object 12"/>
          <p:cNvGraphicFramePr>
            <a:graphicFrameLocks noChangeAspect="1"/>
          </p:cNvGraphicFramePr>
          <p:nvPr/>
        </p:nvGraphicFramePr>
        <p:xfrm>
          <a:off x="5381479" y="2310138"/>
          <a:ext cx="1033175" cy="932692"/>
        </p:xfrm>
        <a:graphic>
          <a:graphicData uri="http://schemas.openxmlformats.org/presentationml/2006/ole">
            <p:oleObj spid="_x0000_s44036" name="Формула" r:id="rId9" imgW="215640" imgH="203040" progId="">
              <p:embed/>
            </p:oleObj>
          </a:graphicData>
        </a:graphic>
      </p:graphicFrame>
      <p:graphicFrame>
        <p:nvGraphicFramePr>
          <p:cNvPr id="52" name="Object 13"/>
          <p:cNvGraphicFramePr>
            <a:graphicFrameLocks noChangeAspect="1"/>
          </p:cNvGraphicFramePr>
          <p:nvPr/>
        </p:nvGraphicFramePr>
        <p:xfrm>
          <a:off x="1652299" y="3564584"/>
          <a:ext cx="2836574" cy="1419446"/>
        </p:xfrm>
        <a:graphic>
          <a:graphicData uri="http://schemas.openxmlformats.org/presentationml/2006/ole">
            <p:oleObj spid="_x0000_s44037" name="Формула" r:id="rId10" imgW="787320" imgH="393480" progId="">
              <p:embed/>
            </p:oleObj>
          </a:graphicData>
        </a:graphic>
      </p:graphicFrame>
      <p:grpSp>
        <p:nvGrpSpPr>
          <p:cNvPr id="53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4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9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0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1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2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3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5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8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,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3" grpId="0"/>
      <p:bldP spid="44" grpId="0"/>
      <p:bldP spid="45" grpId="0"/>
      <p:bldP spid="4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311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прямоугольном параллелепипеде  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известны длины рёбер: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 3,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5,  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= 12. Найдите площадь сечения параллелепипеда плоскостью, проходящей через точки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8447" y="263237"/>
            <a:ext cx="2244392" cy="30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2" descr="AA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2827" y="665019"/>
            <a:ext cx="513016" cy="27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Freeform 3"/>
          <p:cNvSpPr>
            <a:spLocks/>
          </p:cNvSpPr>
          <p:nvPr/>
        </p:nvSpPr>
        <p:spPr bwMode="auto">
          <a:xfrm>
            <a:off x="3277583" y="2287003"/>
            <a:ext cx="2717800" cy="264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Freeform 4"/>
          <p:cNvSpPr>
            <a:spLocks/>
          </p:cNvSpPr>
          <p:nvPr/>
        </p:nvSpPr>
        <p:spPr bwMode="auto">
          <a:xfrm>
            <a:off x="2375883" y="4903203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2921983" y="465872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2083783" y="56271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4903183" y="57795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5908069" y="4673022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1931383" y="28839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2998183" y="18171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5893783" y="204570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AutoShape 12"/>
          <p:cNvSpPr>
            <a:spLocks noChangeArrowheads="1"/>
          </p:cNvSpPr>
          <p:nvPr/>
        </p:nvSpPr>
        <p:spPr bwMode="auto">
          <a:xfrm>
            <a:off x="2388583" y="2274303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16"/>
          <p:cNvSpPr txBox="1">
            <a:spLocks noChangeArrowheads="1"/>
          </p:cNvSpPr>
          <p:nvPr/>
        </p:nvSpPr>
        <p:spPr bwMode="auto">
          <a:xfrm>
            <a:off x="4750783" y="275372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Freeform 17"/>
          <p:cNvSpPr>
            <a:spLocks/>
          </p:cNvSpPr>
          <p:nvPr/>
        </p:nvSpPr>
        <p:spPr bwMode="auto">
          <a:xfrm>
            <a:off x="3268058" y="2271128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Freeform 18"/>
          <p:cNvSpPr>
            <a:spLocks/>
          </p:cNvSpPr>
          <p:nvPr/>
        </p:nvSpPr>
        <p:spPr bwMode="auto">
          <a:xfrm>
            <a:off x="2388583" y="5725528"/>
            <a:ext cx="26955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698" y="0"/>
              </a:cxn>
            </a:cxnLst>
            <a:rect l="0" t="0" r="r" b="b"/>
            <a:pathLst>
              <a:path w="1698" h="4">
                <a:moveTo>
                  <a:pt x="0" y="4"/>
                </a:moveTo>
                <a:lnTo>
                  <a:pt x="1698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Oval 82"/>
          <p:cNvSpPr>
            <a:spLocks noChangeArrowheads="1"/>
          </p:cNvSpPr>
          <p:nvPr/>
        </p:nvSpPr>
        <p:spPr bwMode="auto">
          <a:xfrm>
            <a:off x="2317145" y="5703327"/>
            <a:ext cx="76200" cy="7620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" name="Oval 82"/>
          <p:cNvSpPr>
            <a:spLocks noChangeArrowheads="1"/>
          </p:cNvSpPr>
          <p:nvPr/>
        </p:nvSpPr>
        <p:spPr bwMode="auto">
          <a:xfrm>
            <a:off x="5103227" y="5703327"/>
            <a:ext cx="76200" cy="7620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" name="Oval 82"/>
          <p:cNvSpPr>
            <a:spLocks noChangeArrowheads="1"/>
          </p:cNvSpPr>
          <p:nvPr/>
        </p:nvSpPr>
        <p:spPr bwMode="auto">
          <a:xfrm>
            <a:off x="5960483" y="2274303"/>
            <a:ext cx="76200" cy="7620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" name="Freeform 41"/>
          <p:cNvSpPr>
            <a:spLocks/>
          </p:cNvSpPr>
          <p:nvPr/>
        </p:nvSpPr>
        <p:spPr bwMode="auto">
          <a:xfrm rot="11956316">
            <a:off x="2464644" y="5255340"/>
            <a:ext cx="2562522" cy="895974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 rot="8676488">
            <a:off x="4180594" y="2842198"/>
            <a:ext cx="2703135" cy="2325731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Freeform 41"/>
          <p:cNvSpPr>
            <a:spLocks/>
          </p:cNvSpPr>
          <p:nvPr/>
        </p:nvSpPr>
        <p:spPr bwMode="auto">
          <a:xfrm rot="9985853">
            <a:off x="2025372" y="2490939"/>
            <a:ext cx="1605681" cy="3092725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Freeform 41"/>
          <p:cNvSpPr>
            <a:spLocks/>
          </p:cNvSpPr>
          <p:nvPr/>
        </p:nvSpPr>
        <p:spPr bwMode="auto">
          <a:xfrm rot="12529277">
            <a:off x="3412274" y="1619528"/>
            <a:ext cx="2381774" cy="1302494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400" y="0"/>
              </a:cxn>
            </a:cxnLst>
            <a:rect l="0" t="0" r="r" b="b"/>
            <a:pathLst>
              <a:path w="1400" h="336">
                <a:moveTo>
                  <a:pt x="0" y="336"/>
                </a:moveTo>
                <a:lnTo>
                  <a:pt x="1400" y="0"/>
                </a:lnTo>
              </a:path>
            </a:pathLst>
          </a:cu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356764" y="1516194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прямоугольник;  </a:t>
            </a:r>
            <a:endParaRPr lang="ru-RU" sz="2800" dirty="0"/>
          </a:p>
        </p:txBody>
      </p:sp>
      <p:sp>
        <p:nvSpPr>
          <p:cNvPr id="54" name="TextBox 53"/>
          <p:cNvSpPr txBox="1"/>
          <p:nvPr/>
        </p:nvSpPr>
        <p:spPr>
          <a:xfrm>
            <a:off x="3460153" y="556045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674335" y="484607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59955" y="391737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471068" y="2172991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 = AB ∙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 </a:t>
            </a:r>
            <a:endParaRPr lang="ru-RU" sz="2800" dirty="0"/>
          </a:p>
        </p:txBody>
      </p:sp>
      <p:graphicFrame>
        <p:nvGraphicFramePr>
          <p:cNvPr id="58" name="Object 2"/>
          <p:cNvGraphicFramePr>
            <a:graphicFrameLocks noChangeAspect="1"/>
          </p:cNvGraphicFramePr>
          <p:nvPr/>
        </p:nvGraphicFramePr>
        <p:xfrm>
          <a:off x="7338001" y="2798764"/>
          <a:ext cx="3662815" cy="775709"/>
        </p:xfrm>
        <a:graphic>
          <a:graphicData uri="http://schemas.openxmlformats.org/presentationml/2006/ole">
            <p:oleObj spid="_x0000_s45058" name="Формула" r:id="rId5" imgW="1434960" imgH="291960" progId="">
              <p:embed/>
            </p:oleObj>
          </a:graphicData>
        </a:graphic>
      </p:graphicFrame>
      <p:graphicFrame>
        <p:nvGraphicFramePr>
          <p:cNvPr id="59" name="Object 3"/>
          <p:cNvGraphicFramePr>
            <a:graphicFrameLocks noChangeAspect="1"/>
          </p:cNvGraphicFramePr>
          <p:nvPr/>
        </p:nvGraphicFramePr>
        <p:xfrm>
          <a:off x="6764486" y="3712586"/>
          <a:ext cx="2721509" cy="817849"/>
        </p:xfrm>
        <a:graphic>
          <a:graphicData uri="http://schemas.openxmlformats.org/presentationml/2006/ole">
            <p:oleObj spid="_x0000_s45059" name="Формула" r:id="rId6" imgW="876240" imgH="253800" progId="">
              <p:embed/>
            </p:oleObj>
          </a:graphicData>
        </a:graphic>
      </p:graphicFrame>
      <p:graphicFrame>
        <p:nvGraphicFramePr>
          <p:cNvPr id="60" name="Object 4"/>
          <p:cNvGraphicFramePr>
            <a:graphicFrameLocks noChangeAspect="1"/>
          </p:cNvGraphicFramePr>
          <p:nvPr/>
        </p:nvGraphicFramePr>
        <p:xfrm>
          <a:off x="9481271" y="3796145"/>
          <a:ext cx="1510399" cy="696625"/>
        </p:xfrm>
        <a:graphic>
          <a:graphicData uri="http://schemas.openxmlformats.org/presentationml/2006/ole">
            <p:oleObj spid="_x0000_s45060" name="Формула" r:id="rId7" imgW="495000" imgH="228600" progId="">
              <p:embed/>
            </p:oleObj>
          </a:graphicData>
        </a:graphic>
      </p:graphicFrame>
      <p:graphicFrame>
        <p:nvGraphicFramePr>
          <p:cNvPr id="61" name="Object 5"/>
          <p:cNvGraphicFramePr>
            <a:graphicFrameLocks noChangeAspect="1"/>
          </p:cNvGraphicFramePr>
          <p:nvPr/>
        </p:nvGraphicFramePr>
        <p:xfrm>
          <a:off x="10998777" y="3830842"/>
          <a:ext cx="729462" cy="685740"/>
        </p:xfrm>
        <a:graphic>
          <a:graphicData uri="http://schemas.openxmlformats.org/presentationml/2006/ole">
            <p:oleObj spid="_x0000_s45061" name="Формула" r:id="rId8" imgW="215640" imgH="203040" progId="">
              <p:embed/>
            </p:oleObj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7427338" y="4789351"/>
            <a:ext cx="33930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 = 3 ∙13=</a:t>
            </a:r>
            <a:endParaRPr lang="ru-RU" sz="4400" dirty="0"/>
          </a:p>
        </p:txBody>
      </p:sp>
      <p:grpSp>
        <p:nvGrpSpPr>
          <p:cNvPr id="63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4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9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0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1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2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3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5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8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6" grpId="0" animBg="1" autoUpdateAnimBg="0"/>
      <p:bldP spid="47" grpId="0" animBg="1" autoUpdateAnimBg="0"/>
      <p:bldP spid="48" grpId="0" animBg="1" autoUpdateAnimBg="0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6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2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3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2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2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2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2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2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7" y="1376785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85728"/>
            <a:ext cx="1020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прямоугольный параллелепипед вписана сфера с радиусом 4. Найдите объём параллелепипеда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7446" y="2289883"/>
            <a:ext cx="3666591" cy="3651313"/>
          </a:xfrm>
          <a:prstGeom prst="rect">
            <a:avLst/>
          </a:prstGeom>
        </p:spPr>
      </p:pic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3842024" y="3861519"/>
            <a:ext cx="571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3" name="Group 61"/>
          <p:cNvGrpSpPr>
            <a:grpSpLocks/>
          </p:cNvGrpSpPr>
          <p:nvPr/>
        </p:nvGrpSpPr>
        <p:grpSpPr bwMode="auto">
          <a:xfrm>
            <a:off x="5950959" y="1038204"/>
            <a:ext cx="4267200" cy="950913"/>
            <a:chOff x="2880" y="960"/>
            <a:chExt cx="2688" cy="599"/>
          </a:xfrm>
        </p:grpSpPr>
        <p:sp>
          <p:nvSpPr>
            <p:cNvPr id="34" name="AutoShape 62"/>
            <p:cNvSpPr>
              <a:spLocks noChangeArrowheads="1"/>
            </p:cNvSpPr>
            <p:nvPr/>
          </p:nvSpPr>
          <p:spPr bwMode="auto">
            <a:xfrm>
              <a:off x="2880" y="960"/>
              <a:ext cx="2688" cy="576"/>
            </a:xfrm>
            <a:prstGeom prst="wedgeRectCallout">
              <a:avLst>
                <a:gd name="adj1" fmla="val -92028"/>
                <a:gd name="adj2" fmla="val 128644"/>
              </a:avLst>
            </a:prstGeom>
            <a:solidFill>
              <a:srgbClr val="FFFFCC"/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Прямоугольный параллелепипед, описанный вокруг сферы, является кубом.</a:t>
              </a:r>
              <a:endParaRPr lang="ru-RU" sz="20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5" name="Group 63"/>
            <p:cNvGrpSpPr>
              <a:grpSpLocks/>
            </p:cNvGrpSpPr>
            <p:nvPr/>
          </p:nvGrpSpPr>
          <p:grpSpPr bwMode="auto">
            <a:xfrm>
              <a:off x="5312" y="1232"/>
              <a:ext cx="239" cy="327"/>
              <a:chOff x="4792" y="2064"/>
              <a:chExt cx="239" cy="327"/>
            </a:xfrm>
          </p:grpSpPr>
          <p:sp>
            <p:nvSpPr>
              <p:cNvPr id="36" name="AutoShape 64"/>
              <p:cNvSpPr>
                <a:spLocks noChangeArrowheads="1"/>
              </p:cNvSpPr>
              <p:nvPr/>
            </p:nvSpPr>
            <p:spPr bwMode="auto">
              <a:xfrm>
                <a:off x="4848" y="2185"/>
                <a:ext cx="144" cy="144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b="1" i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Text Box 65"/>
              <p:cNvSpPr txBox="1">
                <a:spLocks noChangeArrowheads="1"/>
              </p:cNvSpPr>
              <p:nvPr/>
            </p:nvSpPr>
            <p:spPr bwMode="auto">
              <a:xfrm>
                <a:off x="4792" y="2064"/>
                <a:ext cx="23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800" b="1" i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</a:t>
                </a:r>
              </a:p>
            </p:txBody>
          </p:sp>
        </p:grpSp>
      </p:grpSp>
      <p:graphicFrame>
        <p:nvGraphicFramePr>
          <p:cNvPr id="38" name="Object 2"/>
          <p:cNvGraphicFramePr>
            <a:graphicFrameLocks noChangeAspect="1"/>
          </p:cNvGraphicFramePr>
          <p:nvPr/>
        </p:nvGraphicFramePr>
        <p:xfrm>
          <a:off x="7068849" y="2307419"/>
          <a:ext cx="2518495" cy="1106284"/>
        </p:xfrm>
        <a:graphic>
          <a:graphicData uri="http://schemas.openxmlformats.org/presentationml/2006/ole">
            <p:oleObj spid="_x0000_s46082" name="Формула" r:id="rId4" imgW="520560" imgH="228600" progId="">
              <p:embed/>
            </p:oleObj>
          </a:graphicData>
        </a:graphic>
      </p:graphicFrame>
      <p:sp>
        <p:nvSpPr>
          <p:cNvPr id="39" name="Text Box 20"/>
          <p:cNvSpPr txBox="1">
            <a:spLocks noChangeArrowheads="1"/>
          </p:cNvSpPr>
          <p:nvPr/>
        </p:nvSpPr>
        <p:spPr bwMode="auto">
          <a:xfrm>
            <a:off x="4985032" y="3861519"/>
            <a:ext cx="571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4985032" y="3504329"/>
            <a:ext cx="571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" name="Object 3"/>
          <p:cNvGraphicFramePr>
            <a:graphicFrameLocks noChangeAspect="1"/>
          </p:cNvGraphicFramePr>
          <p:nvPr/>
        </p:nvGraphicFramePr>
        <p:xfrm>
          <a:off x="6925252" y="3823855"/>
          <a:ext cx="2945426" cy="1153679"/>
        </p:xfrm>
        <a:graphic>
          <a:graphicData uri="http://schemas.openxmlformats.org/presentationml/2006/ole">
            <p:oleObj spid="_x0000_s46083" name="Формула" r:id="rId5" imgW="58392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3041" y="142852"/>
            <a:ext cx="10368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ребра прямоугольного параллелепипеда, выходящие из одной вершины, равны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Площадь поверхности этого параллелепипеда равна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 третье ребро параллелепипеда, выходящее из той же вершины.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Object 5"/>
          <p:cNvGraphicFramePr>
            <a:graphicFrameLocks noChangeAspect="1"/>
          </p:cNvGraphicFramePr>
          <p:nvPr/>
        </p:nvGraphicFramePr>
        <p:xfrm>
          <a:off x="1467687" y="2199836"/>
          <a:ext cx="3763962" cy="587375"/>
        </p:xfrm>
        <a:graphic>
          <a:graphicData uri="http://schemas.openxmlformats.org/presentationml/2006/ole">
            <p:oleObj spid="_x0000_s2050" name="Формула" r:id="rId3" imgW="1460160" imgH="228600" progId="">
              <p:embed/>
            </p:oleObj>
          </a:graphicData>
        </a:graphic>
      </p:graphicFrame>
      <p:pic>
        <p:nvPicPr>
          <p:cNvPr id="32" name="Рисунок 114" descr="MA.E10.B9.06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1069" y="2007986"/>
            <a:ext cx="247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7663765" y="496031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81109" y="380818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397333" y="388019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693843" y="501026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61029" y="251204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53117" y="157593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97333" y="157593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49261" y="272806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41149" y="510433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109301" y="438425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677253" y="352015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4" name="Object 6"/>
          <p:cNvGraphicFramePr>
            <a:graphicFrameLocks noChangeAspect="1"/>
          </p:cNvGraphicFramePr>
          <p:nvPr/>
        </p:nvGraphicFramePr>
        <p:xfrm>
          <a:off x="1359766" y="2914217"/>
          <a:ext cx="2551113" cy="587375"/>
        </p:xfrm>
        <a:graphic>
          <a:graphicData uri="http://schemas.openxmlformats.org/presentationml/2006/ole">
            <p:oleObj spid="_x0000_s2051" name="Формула" r:id="rId5" imgW="990360" imgH="228600" progId="">
              <p:embed/>
            </p:oleObj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825141" y="2842778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" name="Object 7"/>
          <p:cNvGraphicFramePr>
            <a:graphicFrameLocks noChangeAspect="1"/>
          </p:cNvGraphicFramePr>
          <p:nvPr/>
        </p:nvGraphicFramePr>
        <p:xfrm>
          <a:off x="1324811" y="3485720"/>
          <a:ext cx="3271837" cy="587375"/>
        </p:xfrm>
        <a:graphic>
          <a:graphicData uri="http://schemas.openxmlformats.org/presentationml/2006/ole">
            <p:oleObj spid="_x0000_s2052" name="Формула" r:id="rId6" imgW="1269720" imgH="228600" progId="">
              <p:embed/>
            </p:oleObj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4610959" y="3485720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94 – 24 =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54033" y="3485720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70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9" name="Object 8"/>
          <p:cNvGraphicFramePr>
            <a:graphicFrameLocks noChangeAspect="1"/>
          </p:cNvGraphicFramePr>
          <p:nvPr/>
        </p:nvGraphicFramePr>
        <p:xfrm>
          <a:off x="1396249" y="4200100"/>
          <a:ext cx="2322512" cy="588963"/>
        </p:xfrm>
        <a:graphic>
          <a:graphicData uri="http://schemas.openxmlformats.org/presentationml/2006/ole">
            <p:oleObj spid="_x0000_s2053" name="Формула" r:id="rId7" imgW="901440" imgH="228600" progId="">
              <p:embed/>
            </p:oleObj>
          </a:graphicData>
        </a:graphic>
      </p:graphicFrame>
      <p:graphicFrame>
        <p:nvGraphicFramePr>
          <p:cNvPr id="50" name="Object 9"/>
          <p:cNvGraphicFramePr>
            <a:graphicFrameLocks noChangeAspect="1"/>
          </p:cNvGraphicFramePr>
          <p:nvPr/>
        </p:nvGraphicFramePr>
        <p:xfrm>
          <a:off x="3682265" y="4200100"/>
          <a:ext cx="2584450" cy="588963"/>
        </p:xfrm>
        <a:graphic>
          <a:graphicData uri="http://schemas.openxmlformats.org/presentationml/2006/ole">
            <p:oleObj spid="_x0000_s2054" name="Формула" r:id="rId8" imgW="1002960" imgH="228600" progId="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6182595" y="412866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Object 10"/>
          <p:cNvGraphicFramePr>
            <a:graphicFrameLocks noChangeAspect="1"/>
          </p:cNvGraphicFramePr>
          <p:nvPr/>
        </p:nvGraphicFramePr>
        <p:xfrm>
          <a:off x="1539125" y="4985918"/>
          <a:ext cx="1700212" cy="523875"/>
        </p:xfrm>
        <a:graphic>
          <a:graphicData uri="http://schemas.openxmlformats.org/presentationml/2006/ole">
            <p:oleObj spid="_x0000_s2055" name="Формула" r:id="rId9" imgW="660240" imgH="203040" progId="">
              <p:embed/>
            </p:oleObj>
          </a:graphicData>
        </a:graphic>
      </p:graphicFrame>
      <p:graphicFrame>
        <p:nvGraphicFramePr>
          <p:cNvPr id="53" name="Object 11"/>
          <p:cNvGraphicFramePr>
            <a:graphicFrameLocks noChangeAspect="1"/>
          </p:cNvGraphicFramePr>
          <p:nvPr/>
        </p:nvGraphicFramePr>
        <p:xfrm>
          <a:off x="3467951" y="4985918"/>
          <a:ext cx="784225" cy="425450"/>
        </p:xfrm>
        <a:graphic>
          <a:graphicData uri="http://schemas.openxmlformats.org/presentationml/2006/ole">
            <p:oleObj spid="_x0000_s2056" name="Формула" r:id="rId10" imgW="304560" imgH="164880" progId="">
              <p:embed/>
            </p:oleObj>
          </a:graphicData>
        </a:graphic>
      </p:graphicFrame>
      <p:grpSp>
        <p:nvGrpSpPr>
          <p:cNvPr id="54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1" grpId="0"/>
      <p:bldP spid="42" grpId="0"/>
      <p:bldP spid="43" grpId="0"/>
      <p:bldP spid="45" grpId="0" autoUpdateAnimBg="0"/>
      <p:bldP spid="47" grpId="0" autoUpdateAnimBg="0"/>
      <p:bldP spid="48" grpId="0" autoUpdateAnimBg="0"/>
      <p:bldP spid="5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241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ребра прямоугольного параллелепипеда, выходящие из одной вершины, равны 1, 2. Площадь поверхности параллелепипеда равна 16. Найдите его диагональ.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reeform 3"/>
          <p:cNvSpPr>
            <a:spLocks/>
          </p:cNvSpPr>
          <p:nvPr/>
        </p:nvSpPr>
        <p:spPr bwMode="auto">
          <a:xfrm>
            <a:off x="3180897" y="1968201"/>
            <a:ext cx="2717800" cy="3070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12"/>
          <p:cNvSpPr>
            <a:spLocks noChangeArrowheads="1"/>
          </p:cNvSpPr>
          <p:nvPr/>
        </p:nvSpPr>
        <p:spPr bwMode="auto">
          <a:xfrm>
            <a:off x="2252203" y="1968201"/>
            <a:ext cx="3581400" cy="388937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2252203" y="5040035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609393" y="168244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5752665" y="175388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823575" y="261114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4538219" y="239682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252335" y="461140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5752665" y="461140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895013" y="561153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4966847" y="561153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42" name="Freeform 19"/>
          <p:cNvSpPr>
            <a:spLocks/>
          </p:cNvSpPr>
          <p:nvPr/>
        </p:nvSpPr>
        <p:spPr bwMode="auto">
          <a:xfrm rot="20644225" flipV="1">
            <a:off x="3735371" y="1862896"/>
            <a:ext cx="605564" cy="4125261"/>
          </a:xfrm>
          <a:custGeom>
            <a:avLst/>
            <a:gdLst/>
            <a:ahLst/>
            <a:cxnLst>
              <a:cxn ang="0">
                <a:pos x="819" y="0"/>
              </a:cxn>
              <a:cxn ang="0">
                <a:pos x="0" y="112"/>
              </a:cxn>
            </a:cxnLst>
            <a:rect l="0" t="0" r="r" b="b"/>
            <a:pathLst>
              <a:path w="819" h="112">
                <a:moveTo>
                  <a:pt x="819" y="0"/>
                </a:moveTo>
                <a:lnTo>
                  <a:pt x="0" y="11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3966715" y="353983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7724780" y="1553427"/>
          <a:ext cx="2717419" cy="530228"/>
        </p:xfrm>
        <a:graphic>
          <a:graphicData uri="http://schemas.openxmlformats.org/presentationml/2006/ole">
            <p:oleObj spid="_x0000_s3074" name="Формула" r:id="rId3" imgW="1041120" imgH="203040" progId="">
              <p:embed/>
            </p:oleObj>
          </a:graphicData>
        </a:graphic>
      </p:graphicFrame>
      <p:graphicFrame>
        <p:nvGraphicFramePr>
          <p:cNvPr id="45" name="Object 3"/>
          <p:cNvGraphicFramePr>
            <a:graphicFrameLocks noChangeAspect="1"/>
          </p:cNvGraphicFramePr>
          <p:nvPr/>
        </p:nvGraphicFramePr>
        <p:xfrm>
          <a:off x="7510466" y="2267807"/>
          <a:ext cx="3248025" cy="463550"/>
        </p:xfrm>
        <a:graphic>
          <a:graphicData uri="http://schemas.openxmlformats.org/presentationml/2006/ole">
            <p:oleObj spid="_x0000_s3075" name="Формула" r:id="rId4" imgW="1244520" imgH="177480" progId="">
              <p:embed/>
            </p:oleObj>
          </a:graphicData>
        </a:graphic>
      </p:graphicFrame>
      <p:graphicFrame>
        <p:nvGraphicFramePr>
          <p:cNvPr id="46" name="Object 4"/>
          <p:cNvGraphicFramePr>
            <a:graphicFrameLocks noChangeAspect="1"/>
          </p:cNvGraphicFramePr>
          <p:nvPr/>
        </p:nvGraphicFramePr>
        <p:xfrm>
          <a:off x="7224714" y="2839311"/>
          <a:ext cx="3976688" cy="463550"/>
        </p:xfrm>
        <a:graphic>
          <a:graphicData uri="http://schemas.openxmlformats.org/presentationml/2006/ole">
            <p:oleObj spid="_x0000_s3076" name="Формула" r:id="rId5" imgW="1523880" imgH="177480" progId="">
              <p:embed/>
            </p:oleObj>
          </a:graphicData>
        </a:graphic>
      </p:graphicFrame>
      <p:graphicFrame>
        <p:nvGraphicFramePr>
          <p:cNvPr id="47" name="Object 5"/>
          <p:cNvGraphicFramePr>
            <a:graphicFrameLocks noChangeAspect="1"/>
          </p:cNvGraphicFramePr>
          <p:nvPr/>
        </p:nvGraphicFramePr>
        <p:xfrm>
          <a:off x="7246938" y="3448916"/>
          <a:ext cx="2651125" cy="530225"/>
        </p:xfrm>
        <a:graphic>
          <a:graphicData uri="http://schemas.openxmlformats.org/presentationml/2006/ole">
            <p:oleObj spid="_x0000_s3077" name="Формула" r:id="rId6" imgW="1015920" imgH="203040" progId="">
              <p:embed/>
            </p:oleObj>
          </a:graphicData>
        </a:graphic>
      </p:graphicFrame>
      <p:graphicFrame>
        <p:nvGraphicFramePr>
          <p:cNvPr id="48" name="Object 6"/>
          <p:cNvGraphicFramePr>
            <a:graphicFrameLocks noChangeAspect="1"/>
          </p:cNvGraphicFramePr>
          <p:nvPr/>
        </p:nvGraphicFramePr>
        <p:xfrm>
          <a:off x="10010796" y="3482253"/>
          <a:ext cx="1358900" cy="528637"/>
        </p:xfrm>
        <a:graphic>
          <a:graphicData uri="http://schemas.openxmlformats.org/presentationml/2006/ole">
            <p:oleObj spid="_x0000_s3078" name="Формула" r:id="rId7" imgW="520560" imgH="203040" progId="">
              <p:embed/>
            </p:oleObj>
          </a:graphicData>
        </a:graphic>
      </p:graphicFrame>
      <p:graphicFrame>
        <p:nvGraphicFramePr>
          <p:cNvPr id="49" name="Object 7"/>
          <p:cNvGraphicFramePr>
            <a:graphicFrameLocks noChangeAspect="1"/>
          </p:cNvGraphicFramePr>
          <p:nvPr/>
        </p:nvGraphicFramePr>
        <p:xfrm>
          <a:off x="7367590" y="4196633"/>
          <a:ext cx="628650" cy="361950"/>
        </p:xfrm>
        <a:graphic>
          <a:graphicData uri="http://schemas.openxmlformats.org/presentationml/2006/ole">
            <p:oleObj spid="_x0000_s3079" name="Формула" r:id="rId8" imgW="241200" imgH="139680" progId="">
              <p:embed/>
            </p:oleObj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7939094" y="4053757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" name="Object 8"/>
          <p:cNvGraphicFramePr>
            <a:graphicFrameLocks noChangeAspect="1"/>
          </p:cNvGraphicFramePr>
          <p:nvPr/>
        </p:nvGraphicFramePr>
        <p:xfrm>
          <a:off x="7289800" y="4625254"/>
          <a:ext cx="3016250" cy="530225"/>
        </p:xfrm>
        <a:graphic>
          <a:graphicData uri="http://schemas.openxmlformats.org/presentationml/2006/ole">
            <p:oleObj spid="_x0000_s3080" name="Формула" r:id="rId9" imgW="1155600" imgH="203040" progId="">
              <p:embed/>
            </p:oleObj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10225110" y="4625261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" name="Object 9"/>
          <p:cNvGraphicFramePr>
            <a:graphicFrameLocks noChangeAspect="1"/>
          </p:cNvGraphicFramePr>
          <p:nvPr/>
        </p:nvGraphicFramePr>
        <p:xfrm>
          <a:off x="7423150" y="5361854"/>
          <a:ext cx="661988" cy="460375"/>
        </p:xfrm>
        <a:graphic>
          <a:graphicData uri="http://schemas.openxmlformats.org/presentationml/2006/ole">
            <p:oleObj spid="_x0000_s3081" name="Формула" r:id="rId10" imgW="253800" imgH="177480" progId="">
              <p:embed/>
            </p:oleObj>
          </a:graphicData>
        </a:graphic>
      </p:graphicFrame>
      <p:grpSp>
        <p:nvGrpSpPr>
          <p:cNvPr id="54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5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3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4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6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9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 animBg="1"/>
      <p:bldP spid="43" grpId="0"/>
      <p:bldP spid="50" grpId="0" autoUpdateAnimBg="0"/>
      <p:bldP spid="5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3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56306" y="136293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56044" y="283563"/>
            <a:ext cx="10034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Прямоугольный параллелепипед описан около сферы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радиуса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 его площадь поверхности.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6209" y="2179047"/>
            <a:ext cx="3666591" cy="3651313"/>
          </a:xfrm>
          <a:prstGeom prst="rect">
            <a:avLst/>
          </a:prstGeom>
        </p:spPr>
      </p:pic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4340787" y="3750683"/>
            <a:ext cx="571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3" name="Group 61"/>
          <p:cNvGrpSpPr>
            <a:grpSpLocks/>
          </p:cNvGrpSpPr>
          <p:nvPr/>
        </p:nvGrpSpPr>
        <p:grpSpPr bwMode="auto">
          <a:xfrm>
            <a:off x="6341051" y="1107477"/>
            <a:ext cx="4267200" cy="950913"/>
            <a:chOff x="2880" y="960"/>
            <a:chExt cx="2688" cy="599"/>
          </a:xfrm>
        </p:grpSpPr>
        <p:sp>
          <p:nvSpPr>
            <p:cNvPr id="34" name="AutoShape 62"/>
            <p:cNvSpPr>
              <a:spLocks noChangeArrowheads="1"/>
            </p:cNvSpPr>
            <p:nvPr/>
          </p:nvSpPr>
          <p:spPr bwMode="auto">
            <a:xfrm>
              <a:off x="2880" y="960"/>
              <a:ext cx="2688" cy="576"/>
            </a:xfrm>
            <a:prstGeom prst="wedgeRectCallout">
              <a:avLst>
                <a:gd name="adj1" fmla="val -92028"/>
                <a:gd name="adj2" fmla="val 128644"/>
              </a:avLst>
            </a:prstGeom>
            <a:solidFill>
              <a:srgbClr val="FFFFCC"/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Прямоугольный параллелепипед, описанный вокруг сферы, является кубом.</a:t>
              </a:r>
              <a:endParaRPr lang="ru-RU" sz="20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5" name="Group 63"/>
            <p:cNvGrpSpPr>
              <a:grpSpLocks/>
            </p:cNvGrpSpPr>
            <p:nvPr/>
          </p:nvGrpSpPr>
          <p:grpSpPr bwMode="auto">
            <a:xfrm>
              <a:off x="5312" y="1232"/>
              <a:ext cx="239" cy="327"/>
              <a:chOff x="4792" y="2064"/>
              <a:chExt cx="239" cy="327"/>
            </a:xfrm>
          </p:grpSpPr>
          <p:sp>
            <p:nvSpPr>
              <p:cNvPr id="36" name="AutoShape 64"/>
              <p:cNvSpPr>
                <a:spLocks noChangeArrowheads="1"/>
              </p:cNvSpPr>
              <p:nvPr/>
            </p:nvSpPr>
            <p:spPr bwMode="auto">
              <a:xfrm>
                <a:off x="4848" y="2185"/>
                <a:ext cx="144" cy="144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b="1" i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Text Box 65"/>
              <p:cNvSpPr txBox="1">
                <a:spLocks noChangeArrowheads="1"/>
              </p:cNvSpPr>
              <p:nvPr/>
            </p:nvSpPr>
            <p:spPr bwMode="auto">
              <a:xfrm>
                <a:off x="4792" y="2064"/>
                <a:ext cx="23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800" b="1" i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</a:t>
                </a:r>
              </a:p>
            </p:txBody>
          </p:sp>
        </p:grpSp>
      </p:grpSp>
      <p:graphicFrame>
        <p:nvGraphicFramePr>
          <p:cNvPr id="38" name="Object 3"/>
          <p:cNvGraphicFramePr>
            <a:graphicFrameLocks noChangeAspect="1"/>
          </p:cNvGraphicFramePr>
          <p:nvPr/>
        </p:nvGraphicFramePr>
        <p:xfrm>
          <a:off x="7603115" y="2637560"/>
          <a:ext cx="2681286" cy="1006185"/>
        </p:xfrm>
        <a:graphic>
          <a:graphicData uri="http://schemas.openxmlformats.org/presentationml/2006/ole">
            <p:oleObj spid="_x0000_s4098" name="Формула" r:id="rId4" imgW="609480" imgH="228600" progId="">
              <p:embed/>
            </p:oleObj>
          </a:graphicData>
        </a:graphic>
      </p:graphicFrame>
      <p:sp>
        <p:nvSpPr>
          <p:cNvPr id="39" name="Text Box 20"/>
          <p:cNvSpPr txBox="1">
            <a:spLocks noChangeArrowheads="1"/>
          </p:cNvSpPr>
          <p:nvPr/>
        </p:nvSpPr>
        <p:spPr bwMode="auto">
          <a:xfrm>
            <a:off x="5483795" y="3750683"/>
            <a:ext cx="571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5483795" y="3393493"/>
            <a:ext cx="571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" name="Object 4"/>
          <p:cNvGraphicFramePr>
            <a:graphicFrameLocks noChangeAspect="1"/>
          </p:cNvGraphicFramePr>
          <p:nvPr/>
        </p:nvGraphicFramePr>
        <p:xfrm>
          <a:off x="6892925" y="3886270"/>
          <a:ext cx="3636530" cy="1091264"/>
        </p:xfrm>
        <a:graphic>
          <a:graphicData uri="http://schemas.openxmlformats.org/presentationml/2006/ole">
            <p:oleObj spid="_x0000_s4099" name="Формула" r:id="rId5" imgW="761760" imgH="228600" progId="">
              <p:embed/>
            </p:oleObj>
          </a:graphicData>
        </a:graphic>
      </p:graphicFrame>
      <p:grpSp>
        <p:nvGrpSpPr>
          <p:cNvPr id="42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3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58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59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0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1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2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44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7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4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28597" y="1085841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145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грани прямоугольного параллелепипеда равна 12. Ребро, перпендикулярное этой грани, равно 4. Найдите объем параллелепипеда.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reeform 3"/>
          <p:cNvSpPr>
            <a:spLocks/>
          </p:cNvSpPr>
          <p:nvPr/>
        </p:nvSpPr>
        <p:spPr bwMode="auto">
          <a:xfrm>
            <a:off x="2654424" y="1940491"/>
            <a:ext cx="2717800" cy="3070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12"/>
          <p:cNvSpPr>
            <a:spLocks noChangeArrowheads="1"/>
          </p:cNvSpPr>
          <p:nvPr/>
        </p:nvSpPr>
        <p:spPr bwMode="auto">
          <a:xfrm>
            <a:off x="1725730" y="1940491"/>
            <a:ext cx="3581400" cy="388937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1725730" y="5012325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082920" y="165473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5226192" y="172617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297102" y="258343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4011746" y="236911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2725862" y="458369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5226192" y="4583697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368540" y="558382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4440374" y="558382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440374" y="401219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Object 11"/>
          <p:cNvGraphicFramePr>
            <a:graphicFrameLocks noChangeAspect="1"/>
          </p:cNvGraphicFramePr>
          <p:nvPr/>
        </p:nvGraphicFramePr>
        <p:xfrm>
          <a:off x="7218658" y="1704109"/>
          <a:ext cx="3136181" cy="927807"/>
        </p:xfrm>
        <a:graphic>
          <a:graphicData uri="http://schemas.openxmlformats.org/presentationml/2006/ole">
            <p:oleObj spid="_x0000_s5122" name="Формула" r:id="rId3" imgW="774360" imgH="228600" progId="">
              <p:embed/>
            </p:oleObj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368804" y="5012325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5" name="Object 12"/>
          <p:cNvGraphicFramePr>
            <a:graphicFrameLocks noChangeAspect="1"/>
          </p:cNvGraphicFramePr>
          <p:nvPr/>
        </p:nvGraphicFramePr>
        <p:xfrm>
          <a:off x="7316643" y="3671455"/>
          <a:ext cx="3122960" cy="783359"/>
        </p:xfrm>
        <a:graphic>
          <a:graphicData uri="http://schemas.openxmlformats.org/presentationml/2006/ole">
            <p:oleObj spid="_x0000_s5123" name="Формула" r:id="rId4" imgW="711000" imgH="177480" progId="">
              <p:embed/>
            </p:oleObj>
          </a:graphicData>
        </a:graphic>
      </p:graphicFrame>
      <p:grpSp>
        <p:nvGrpSpPr>
          <p:cNvPr id="46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7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48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1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5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28597" y="1099694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80" y="214290"/>
            <a:ext cx="10269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Объем прямоугольного параллелепипеда равен 24. Одно из его ребер равно 3. Найдите площадь грани параллелепипеда, перпендикулярной этому ребру.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reeform 3"/>
          <p:cNvSpPr>
            <a:spLocks/>
          </p:cNvSpPr>
          <p:nvPr/>
        </p:nvSpPr>
        <p:spPr bwMode="auto">
          <a:xfrm>
            <a:off x="3153187" y="2051327"/>
            <a:ext cx="2717800" cy="3070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12"/>
          <p:cNvSpPr>
            <a:spLocks noChangeArrowheads="1"/>
          </p:cNvSpPr>
          <p:nvPr/>
        </p:nvSpPr>
        <p:spPr bwMode="auto">
          <a:xfrm>
            <a:off x="2224493" y="2051327"/>
            <a:ext cx="3581400" cy="388937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2224493" y="5123161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581683" y="176557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5724955" y="183701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795865" y="2694269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4510509" y="247995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224625" y="469453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5724955" y="469453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867303" y="569466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4939137" y="5694665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39137" y="4123029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Object 11"/>
          <p:cNvGraphicFramePr>
            <a:graphicFrameLocks noChangeAspect="1"/>
          </p:cNvGraphicFramePr>
          <p:nvPr/>
        </p:nvGraphicFramePr>
        <p:xfrm>
          <a:off x="6781510" y="1648258"/>
          <a:ext cx="4535001" cy="997960"/>
        </p:xfrm>
        <a:graphic>
          <a:graphicData uri="http://schemas.openxmlformats.org/presentationml/2006/ole">
            <p:oleObj spid="_x0000_s6146" name="Формула" r:id="rId3" imgW="1041120" imgH="228600" progId="">
              <p:embed/>
            </p:oleObj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867567" y="5123161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5" name="Object 4"/>
          <p:cNvGraphicFramePr>
            <a:graphicFrameLocks noChangeAspect="1"/>
          </p:cNvGraphicFramePr>
          <p:nvPr/>
        </p:nvGraphicFramePr>
        <p:xfrm>
          <a:off x="7303949" y="3034137"/>
          <a:ext cx="3019777" cy="955972"/>
        </p:xfrm>
        <a:graphic>
          <a:graphicData uri="http://schemas.openxmlformats.org/presentationml/2006/ole">
            <p:oleObj spid="_x0000_s6147" name="Формула" r:id="rId4" imgW="723600" imgH="228600" progId="">
              <p:embed/>
            </p:oleObj>
          </a:graphicData>
        </a:graphic>
      </p:graphicFrame>
      <p:graphicFrame>
        <p:nvGraphicFramePr>
          <p:cNvPr id="46" name="Object 5"/>
          <p:cNvGraphicFramePr>
            <a:graphicFrameLocks noChangeAspect="1"/>
          </p:cNvGraphicFramePr>
          <p:nvPr/>
        </p:nvGraphicFramePr>
        <p:xfrm>
          <a:off x="7312601" y="4461164"/>
          <a:ext cx="1734417" cy="1009116"/>
        </p:xfrm>
        <a:graphic>
          <a:graphicData uri="http://schemas.openxmlformats.org/presentationml/2006/ole">
            <p:oleObj spid="_x0000_s6148" name="Формула" r:id="rId5" imgW="393480" imgH="228600" progId="">
              <p:embed/>
            </p:oleObj>
          </a:graphicData>
        </a:graphic>
      </p:graphicFrame>
      <p:grpSp>
        <p:nvGrpSpPr>
          <p:cNvPr id="47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4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6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31616" y="1030422"/>
            <a:ext cx="21172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79" y="214290"/>
            <a:ext cx="10241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Объем прямоугольного параллелепипеда равен 60. Площадь одной его грани равна 12. Найдите ребро параллелепипеда, перпендикулярное этой грани.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Freeform 3"/>
          <p:cNvSpPr>
            <a:spLocks/>
          </p:cNvSpPr>
          <p:nvPr/>
        </p:nvSpPr>
        <p:spPr bwMode="auto">
          <a:xfrm>
            <a:off x="2612861" y="2106746"/>
            <a:ext cx="2717800" cy="3070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" y="1664"/>
              </a:cxn>
              <a:cxn ang="0">
                <a:pos x="1712" y="1632"/>
              </a:cxn>
            </a:cxnLst>
            <a:rect l="0" t="0" r="r" b="b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12"/>
          <p:cNvSpPr>
            <a:spLocks noChangeArrowheads="1"/>
          </p:cNvSpPr>
          <p:nvPr/>
        </p:nvSpPr>
        <p:spPr bwMode="auto">
          <a:xfrm>
            <a:off x="1684167" y="2106746"/>
            <a:ext cx="3581400" cy="388937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Freeform 4"/>
          <p:cNvSpPr>
            <a:spLocks/>
          </p:cNvSpPr>
          <p:nvPr/>
        </p:nvSpPr>
        <p:spPr bwMode="auto">
          <a:xfrm>
            <a:off x="1684167" y="5178580"/>
            <a:ext cx="977900" cy="838200"/>
          </a:xfrm>
          <a:custGeom>
            <a:avLst/>
            <a:gdLst/>
            <a:ahLst/>
            <a:cxnLst>
              <a:cxn ang="0">
                <a:pos x="616" y="0"/>
              </a:cxn>
              <a:cxn ang="0">
                <a:pos x="0" y="528"/>
              </a:cxn>
            </a:cxnLst>
            <a:rect l="0" t="0" r="r" b="b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2041357" y="182099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5184629" y="1892432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255539" y="274968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3970183" y="253537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baseline="-2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2684299" y="4749952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5184629" y="4749952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326977" y="575008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4398811" y="575008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84365" y="517858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Object 11"/>
          <p:cNvGraphicFramePr>
            <a:graphicFrameLocks noChangeAspect="1"/>
          </p:cNvGraphicFramePr>
          <p:nvPr/>
        </p:nvGraphicFramePr>
        <p:xfrm>
          <a:off x="6545984" y="1662112"/>
          <a:ext cx="4472045" cy="984106"/>
        </p:xfrm>
        <a:graphic>
          <a:graphicData uri="http://schemas.openxmlformats.org/presentationml/2006/ole">
            <p:oleObj spid="_x0000_s7170" name="Формула" r:id="rId3" imgW="1041120" imgH="228600" progId="">
              <p:embed/>
            </p:oleObj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4398811" y="367838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5" name="Object 5"/>
          <p:cNvGraphicFramePr>
            <a:graphicFrameLocks noChangeAspect="1"/>
          </p:cNvGraphicFramePr>
          <p:nvPr/>
        </p:nvGraphicFramePr>
        <p:xfrm>
          <a:off x="7114317" y="2978727"/>
          <a:ext cx="3275366" cy="837037"/>
        </p:xfrm>
        <a:graphic>
          <a:graphicData uri="http://schemas.openxmlformats.org/presentationml/2006/ole">
            <p:oleObj spid="_x0000_s7171" name="Формула" r:id="rId4" imgW="698400" imgH="177480" progId="">
              <p:embed/>
            </p:oleObj>
          </a:graphicData>
        </a:graphic>
      </p:graphicFrame>
      <p:graphicFrame>
        <p:nvGraphicFramePr>
          <p:cNvPr id="46" name="Object 6"/>
          <p:cNvGraphicFramePr>
            <a:graphicFrameLocks noChangeAspect="1"/>
          </p:cNvGraphicFramePr>
          <p:nvPr/>
        </p:nvGraphicFramePr>
        <p:xfrm>
          <a:off x="7716981" y="4530436"/>
          <a:ext cx="1101653" cy="600509"/>
        </p:xfrm>
        <a:graphic>
          <a:graphicData uri="http://schemas.openxmlformats.org/presentationml/2006/ole">
            <p:oleObj spid="_x0000_s7172" name="Формула" r:id="rId5" imgW="304560" imgH="164880" progId="">
              <p:embed/>
            </p:oleObj>
          </a:graphicData>
        </a:graphic>
      </p:graphicFrame>
      <p:grpSp>
        <p:nvGrpSpPr>
          <p:cNvPr id="47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4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  <p:bldP spid="4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4780</TotalTime>
  <Words>1421</Words>
  <Application>Microsoft Office PowerPoint</Application>
  <PresentationFormat>Произвольный</PresentationFormat>
  <Paragraphs>684</Paragraphs>
  <Slides>34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Гринюк Любовь Викторовна</dc:creator>
  <cp:lastModifiedBy>Александр</cp:lastModifiedBy>
  <cp:revision>474</cp:revision>
  <dcterms:created xsi:type="dcterms:W3CDTF">2021-02-16T13:14:54Z</dcterms:created>
  <dcterms:modified xsi:type="dcterms:W3CDTF">2024-03-20T04:28:51Z</dcterms:modified>
</cp:coreProperties>
</file>