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8" r:id="rId3"/>
    <p:sldId id="279" r:id="rId4"/>
    <p:sldId id="276" r:id="rId5"/>
    <p:sldId id="260" r:id="rId6"/>
    <p:sldId id="262" r:id="rId7"/>
    <p:sldId id="264" r:id="rId8"/>
    <p:sldId id="265" r:id="rId9"/>
    <p:sldId id="267" r:id="rId10"/>
    <p:sldId id="268" r:id="rId11"/>
    <p:sldId id="271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3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3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8979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238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9574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15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599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02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01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3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2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70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2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48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47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7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90A61547-2555-4DE2-A37F-A53E54917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C2447E0-8F0D-479C-94E4-82BC8EB68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F943397-DCDD-44CB-BBA9-9510B7698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E2630ADC-31DB-4C48-AC4A-DAAE5A7B8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A5C44E-F54E-47E0-8989-4D8686B33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FF54E15E-830B-4375-A239-4C51954DE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CB37E322-FF7E-4872-BD6B-50A48CBEA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710D0C1E-D2F8-45B2-AE14-1AC8E976F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3216331B-17D0-4167-ABD2-B2198058C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A53A7A96-3806-4BB3-91DE-6EED48AC78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8C2B86C-EE71-466E-8991-503F9C9C1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948" y="484331"/>
            <a:ext cx="7569922" cy="70751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Раскрой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швейного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</a:rPr>
              <a:t>изделия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ÐÐ°ÑÑÐ¸Ð½ÐºÐ¸ Ð¿Ð¾ Ð·Ð°Ð¿ÑÐ¾ÑÑ ÑÐ°ÑÐºÑÐ¾Ð¹ Ð¿Ð»ÐµÑÐµÐ²Ð¾Ð³Ð¾ ÑÐ²ÐµÐ¹Ð½Ð¾Ð³Ð¾ Ð¸Ð·Ð´ÐµÐ»Ð¸Ñ">
            <a:extLst>
              <a:ext uri="{FF2B5EF4-FFF2-40B4-BE49-F238E27FC236}">
                <a16:creationId xmlns:a16="http://schemas.microsoft.com/office/drawing/2014/main" id="{7F695146-FFD8-4A6D-ADE7-141C5E705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13"/>
          <a:stretch/>
        </p:blipFill>
        <p:spPr bwMode="auto">
          <a:xfrm>
            <a:off x="1309106" y="1801632"/>
            <a:ext cx="5274450" cy="312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AE8030-DB28-4503-8218-7596619A3BFE}"/>
              </a:ext>
            </a:extLst>
          </p:cNvPr>
          <p:cNvSpPr txBox="1"/>
          <p:nvPr/>
        </p:nvSpPr>
        <p:spPr>
          <a:xfrm>
            <a:off x="5148064" y="5849246"/>
            <a:ext cx="2628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Учитель технологии МОБУ Лицея №59  </a:t>
            </a:r>
            <a:r>
              <a:rPr lang="ru-RU" dirty="0" err="1"/>
              <a:t>Тарасеева</a:t>
            </a:r>
            <a:r>
              <a:rPr lang="ru-RU" dirty="0"/>
              <a:t> Е.Д.</a:t>
            </a:r>
          </a:p>
        </p:txBody>
      </p:sp>
    </p:spTree>
    <p:extLst>
      <p:ext uri="{BB962C8B-B14F-4D97-AF65-F5344CB8AC3E}">
        <p14:creationId xmlns:p14="http://schemas.microsoft.com/office/powerpoint/2010/main" val="414786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После переноса всех линий на ткань, мы приступаем, к выкраиванию деталей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Book Antiqua" panose="02040602050305030304" pitchFamily="18" charset="0"/>
              </a:rPr>
              <a:t>по линии припусков.</a:t>
            </a:r>
          </a:p>
        </p:txBody>
      </p:sp>
      <p:pic>
        <p:nvPicPr>
          <p:cNvPr id="5124" name="Picture 4" descr="ÐÐ°ÑÑÐ¸Ð½ÐºÐ¸ Ð¿Ð¾ Ð·Ð°Ð¿ÑÐ¾ÑÑ ÑÐ°ÑÐºÑÐ¾Ð¹ Ð¿Ð»ÐµÑÐµÐ²Ð¾Ð³Ð¾ ÑÐ²ÐµÐ¹Ð½Ð¾Ð³Ð¾ Ð¸Ð·Ð´ÐµÐ»Ð¸Ñ">
            <a:extLst>
              <a:ext uri="{FF2B5EF4-FFF2-40B4-BE49-F238E27FC236}">
                <a16:creationId xmlns:a16="http://schemas.microsoft.com/office/drawing/2014/main" id="{F724F7D0-F0B4-4217-9CAE-7E97945B377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00" y="3140968"/>
            <a:ext cx="43501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Ð¸Ð½ÑÑÑÑÐ¼ÐµÐ½ÑÑ Ð´Ð»Ñ ÑÐ°ÑÐºÑÐ¾Ñ ÑÐºÐ°Ð½Ð¸">
            <a:extLst>
              <a:ext uri="{FF2B5EF4-FFF2-40B4-BE49-F238E27FC236}">
                <a16:creationId xmlns:a16="http://schemas.microsoft.com/office/drawing/2014/main" id="{DCB663AD-A3E3-4646-BED5-3962904BF5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44"/>
          <a:stretch/>
        </p:blipFill>
        <p:spPr bwMode="auto">
          <a:xfrm>
            <a:off x="5004048" y="3140968"/>
            <a:ext cx="403244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604686-8742-46D6-9DDF-FBECBF4695D3}"/>
              </a:ext>
            </a:extLst>
          </p:cNvPr>
          <p:cNvSpPr txBox="1"/>
          <p:nvPr/>
        </p:nvSpPr>
        <p:spPr>
          <a:xfrm>
            <a:off x="3563888" y="5877272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Всегда следи, чтобы нижнее лезвие ножниц не отрывалось от стола.</a:t>
            </a:r>
          </a:p>
        </p:txBody>
      </p:sp>
    </p:spTree>
    <p:extLst>
      <p:ext uri="{BB962C8B-B14F-4D97-AF65-F5344CB8AC3E}">
        <p14:creationId xmlns:p14="http://schemas.microsoft.com/office/powerpoint/2010/main" val="3244616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8FE12DFF-AFE2-4197-9F13-CC81A0F52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692697"/>
            <a:ext cx="6347714" cy="2736304"/>
          </a:xfrm>
        </p:spPr>
        <p:txBody>
          <a:bodyPr>
            <a:normAutofit fontScale="85000" lnSpcReduction="20000"/>
          </a:bodyPr>
          <a:lstStyle/>
          <a:p>
            <a:r>
              <a:rPr lang="ru-RU" sz="3800" dirty="0">
                <a:solidFill>
                  <a:schemeClr val="accent5">
                    <a:lumMod val="50000"/>
                  </a:schemeClr>
                </a:solidFill>
              </a:rPr>
              <a:t>После выкраивания мы  получаем</a:t>
            </a:r>
            <a:r>
              <a:rPr lang="ru-RU" sz="4800" dirty="0">
                <a:solidFill>
                  <a:schemeClr val="accent5">
                    <a:lumMod val="50000"/>
                  </a:schemeClr>
                </a:solidFill>
              </a:rPr>
              <a:t> детали кроя. </a:t>
            </a:r>
          </a:p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</a:rPr>
              <a:t>Можно приступать к изготовлению швейного изделия.</a:t>
            </a:r>
          </a:p>
        </p:txBody>
      </p:sp>
      <p:pic>
        <p:nvPicPr>
          <p:cNvPr id="4102" name="Picture 6" descr="ÐÐ°ÑÑÐ¸Ð½ÐºÐ¸ Ð¿Ð¾ Ð·Ð°Ð¿ÑÐ¾ÑÑ Ð¸Ð½ÑÑÑÑÐ¼ÐµÐ½ÑÑ Ð´Ð»Ñ ÑÐ°ÑÐºÑÐ¾Ñ ÑÐºÐ°Ð½Ð¸">
            <a:extLst>
              <a:ext uri="{FF2B5EF4-FFF2-40B4-BE49-F238E27FC236}">
                <a16:creationId xmlns:a16="http://schemas.microsoft.com/office/drawing/2014/main" id="{07992DE1-222C-49B3-8E40-642685C31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12976"/>
            <a:ext cx="4608512" cy="324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84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670B4-E32B-4D5A-A6D3-2588D50E2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ÐÐ°ÑÑÐ¸Ð½ÐºÐ¸ Ð¿Ð¾ Ð·Ð°Ð¿ÑÐ¾ÑÑ ÑÐµÑÐ½Ð¾Ð»Ð¾Ð³Ð¸ÑÐµÑÐºÐ¸Ð¹ Ð¿ÑÐ¾ÑÐµÑÑ Ð¸Ð·Ð³Ð¾ÑÐ¾Ð²Ð»ÐµÐ½Ð¸Ñ ÑÐ²ÐµÐ¹Ð½Ð¾Ð³Ð¾ Ð¸Ð·Ð´ÐµÐ»Ð¸Ñ">
            <a:extLst>
              <a:ext uri="{FF2B5EF4-FFF2-40B4-BE49-F238E27FC236}">
                <a16:creationId xmlns:a16="http://schemas.microsoft.com/office/drawing/2014/main" id="{7235C027-55B9-4B5B-B959-4CCF753DD9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7776864" cy="584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&quot;раскрой фартука без нагрудника&quot;">
            <a:extLst>
              <a:ext uri="{FF2B5EF4-FFF2-40B4-BE49-F238E27FC236}">
                <a16:creationId xmlns:a16="http://schemas.microsoft.com/office/drawing/2014/main" id="{D2AEA185-0F1A-4972-A885-0BCA0D8DD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7507"/>
            <a:ext cx="4126182" cy="231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408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A24F7-FA68-4444-93C2-CEBC87F42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ÐÐ°ÑÑÐ¸Ð½ÐºÐ¸ Ð¿Ð¾ Ð·Ð°Ð¿ÑÐ¾ÑÑ ÑÐµÑÐ½Ð¾Ð»Ð¾Ð³Ð¸ÑÐµÑÐºÐ¸Ð¹ Ð¿ÑÐ¾ÑÐµÑÑ Ð¸Ð·Ð³Ð¾ÑÐ¾Ð²Ð»ÐµÐ½Ð¸Ñ ÑÐ²ÐµÐ¹Ð½Ð¾Ð³Ð¾ Ð¸Ð·Ð´ÐµÐ»Ð¸Ñ">
            <a:extLst>
              <a:ext uri="{FF2B5EF4-FFF2-40B4-BE49-F238E27FC236}">
                <a16:creationId xmlns:a16="http://schemas.microsoft.com/office/drawing/2014/main" id="{F549ACDA-B72A-4E11-9F94-BCA0FDFF53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941" y="83673"/>
            <a:ext cx="7678092" cy="575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822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0486A5-1144-41FC-AC0E-D563177CE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7" y="609600"/>
            <a:ext cx="7488832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Раскрой</a:t>
            </a:r>
            <a:r>
              <a:rPr lang="ru-RU" dirty="0"/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– сложный и ответственный этап изготовления швейного изделия.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 раскрое нужна большая точность. Прежде чем начать резать материал, необходимо несколько раз проверить, правильно ли расположены на нём детали.</a:t>
            </a:r>
          </a:p>
        </p:txBody>
      </p:sp>
      <p:pic>
        <p:nvPicPr>
          <p:cNvPr id="4" name="Picture 4" descr="ÐÐ°ÑÑÐ¸Ð½ÐºÐ¸ Ð¿Ð¾ Ð·Ð°Ð¿ÑÐ¾ÑÑ Ð¸Ð½ÑÑÑÑÐ¼ÐµÐ½ÑÑ Ð´Ð»Ñ ÑÐ°ÑÐºÑÐ¾Ñ ÑÐºÐ°Ð½Ð¸">
            <a:extLst>
              <a:ext uri="{FF2B5EF4-FFF2-40B4-BE49-F238E27FC236}">
                <a16:creationId xmlns:a16="http://schemas.microsoft.com/office/drawing/2014/main" id="{9F492D32-C13E-40B8-BBA0-9FC5CF2AB8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67958"/>
            <a:ext cx="4824536" cy="267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44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4358D-D126-4E97-9A6C-0A69E1883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5977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Всегда помни и соблюдай!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Правила безопасной работы с иглами, булавками, ножницами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D615B0-3E5E-40F3-9F12-A9B5DA920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700808"/>
            <a:ext cx="7202762" cy="4824536"/>
          </a:xfrm>
        </p:spPr>
        <p:txBody>
          <a:bodyPr>
            <a:normAutofit fontScale="40000" lnSpcReduction="20000"/>
          </a:bodyPr>
          <a:lstStyle/>
          <a:p>
            <a:r>
              <a:rPr lang="ru-RU" sz="5100" dirty="0"/>
              <a:t>1. Приступая к работе  следует посчитать количество игл и булавок.</a:t>
            </a:r>
          </a:p>
          <a:p>
            <a:r>
              <a:rPr lang="ru-RU" sz="5100" dirty="0"/>
              <a:t>При шитье использовать наперсток.</a:t>
            </a:r>
          </a:p>
          <a:p>
            <a:r>
              <a:rPr lang="ru-RU" sz="5100" dirty="0"/>
              <a:t>Хранить иголки и булавки в игольнице.</a:t>
            </a:r>
          </a:p>
          <a:p>
            <a:r>
              <a:rPr lang="ru-RU" sz="5100" dirty="0"/>
              <a:t>Не брать иглы и булавки в рот, не вкалывать в одежду и мягкую мебель.</a:t>
            </a:r>
          </a:p>
          <a:p>
            <a:r>
              <a:rPr lang="ru-RU" sz="5100" dirty="0"/>
              <a:t>Аккуратно приколоть выкройки булавками, располагая их вдоль линии швов в одну сторону.</a:t>
            </a:r>
          </a:p>
          <a:p>
            <a:r>
              <a:rPr lang="ru-RU" sz="5100" dirty="0"/>
              <a:t>Сломанную иглу или булавку завернуть в бумагу и аккуратно положить в мусорную корзину.</a:t>
            </a:r>
          </a:p>
          <a:p>
            <a:r>
              <a:rPr lang="ru-RU" sz="5100" dirty="0"/>
              <a:t>После работы посчитать количество игл и булавок. Оно должно быть таким же, как до работы.</a:t>
            </a:r>
          </a:p>
          <a:p>
            <a:r>
              <a:rPr lang="ru-RU" sz="5100" dirty="0"/>
              <a:t>Передавая ножницы, их следует держать за сомкнутые лезвия.</a:t>
            </a:r>
          </a:p>
          <a:p>
            <a:r>
              <a:rPr lang="ru-RU" sz="5100" dirty="0"/>
              <a:t>Не поднимать ножницы при раскрое над столом.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0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1.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При раскрое швейных изделий нужно уметь определять направление долевой нити в ткани.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" y="2160588"/>
            <a:ext cx="6210299" cy="276701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97854F-5CE8-49EE-A6AF-362C68A897F9}"/>
              </a:ext>
            </a:extLst>
          </p:cNvPr>
          <p:cNvSpPr txBox="1"/>
          <p:nvPr/>
        </p:nvSpPr>
        <p:spPr>
          <a:xfrm>
            <a:off x="609599" y="5373216"/>
            <a:ext cx="7501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3C1A56"/>
                </a:solidFill>
              </a:rPr>
              <a:t>Как ее определить в ткани?</a:t>
            </a:r>
          </a:p>
        </p:txBody>
      </p:sp>
    </p:spTree>
    <p:extLst>
      <p:ext uri="{BB962C8B-B14F-4D97-AF65-F5344CB8AC3E}">
        <p14:creationId xmlns:p14="http://schemas.microsoft.com/office/powerpoint/2010/main" val="462331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208912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2.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Ткань имеет лицевую и изнаночную стороны. Для изготовления изделия нужно уметь различать их.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8920"/>
            <a:ext cx="7412480" cy="2304256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B3185C3-021C-46EB-B272-BDCB3CEFD13A}"/>
              </a:ext>
            </a:extLst>
          </p:cNvPr>
          <p:cNvSpPr/>
          <p:nvPr/>
        </p:nvSpPr>
        <p:spPr>
          <a:xfrm rot="10800000" flipV="1">
            <a:off x="1475656" y="5414446"/>
            <a:ext cx="7018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3C1A56"/>
                </a:solidFill>
              </a:rPr>
              <a:t>Как  определить  их в ткани?</a:t>
            </a:r>
          </a:p>
        </p:txBody>
      </p:sp>
    </p:spTree>
    <p:extLst>
      <p:ext uri="{BB962C8B-B14F-4D97-AF65-F5344CB8AC3E}">
        <p14:creationId xmlns:p14="http://schemas.microsoft.com/office/powerpoint/2010/main" val="2842925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3096" y="742268"/>
            <a:ext cx="6347713" cy="2686732"/>
          </a:xfrm>
        </p:spPr>
        <p:txBody>
          <a:bodyPr>
            <a:normAutofit fontScale="85000" lnSpcReduction="20000"/>
          </a:bodyPr>
          <a:lstStyle/>
          <a:p>
            <a:b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Раскраивать ткань лучше на большом столе.</a:t>
            </a:r>
          </a:p>
          <a:p>
            <a:b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35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Ткань складывают вдвое, лицевой стороной внутрь по долевой нити.</a:t>
            </a:r>
          </a:p>
        </p:txBody>
      </p:sp>
      <p:pic>
        <p:nvPicPr>
          <p:cNvPr id="7170" name="Picture 2" descr="ÐÐ°ÑÑÐ¸Ð½ÐºÐ¸ Ð¿Ð¾ Ð·Ð°Ð¿ÑÐ¾ÑÑ ÑÐ°ÑÐºÑÐ¾Ð¹ Ð¿Ð»ÐµÑÐµÐ²Ð¾Ð³Ð¾ ÑÐ²ÐµÐ¹Ð½Ð¾Ð³Ð¾ Ð¸Ð·Ð´ÐµÐ»Ð¸Ñ">
            <a:extLst>
              <a:ext uri="{FF2B5EF4-FFF2-40B4-BE49-F238E27FC236}">
                <a16:creationId xmlns:a16="http://schemas.microsoft.com/office/drawing/2014/main" id="{18B2D03F-7D58-4DDF-89C3-C98E5FD89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21" b="7626"/>
          <a:stretch/>
        </p:blipFill>
        <p:spPr bwMode="auto">
          <a:xfrm>
            <a:off x="2195737" y="4005063"/>
            <a:ext cx="4556148" cy="211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39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61753" cy="223224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Сначала раскладывают на ткани крупные детали, затем мелкие детали. Добивайтесь экономной раскладки выкроек на ткани.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К сгибу ткани помещайте детали, которые даны на выкройке в половинном размере. Края выкроек со словами «сгиб ткани» укладывают точно к сгибу.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 flipV="1">
            <a:off x="8028384" y="5942930"/>
            <a:ext cx="144016" cy="7835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2" name="Picture 4" descr="Картинки по запросу &quot;раскрой фартука без нагрудника&quot;">
            <a:extLst>
              <a:ext uri="{FF2B5EF4-FFF2-40B4-BE49-F238E27FC236}">
                <a16:creationId xmlns:a16="http://schemas.microsoft.com/office/drawing/2014/main" id="{9A0C92F7-0E84-4363-8AF0-14D68CC5D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7056784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827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208912" cy="1465232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Припуски на швы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– это величина, добавляемая к деталям выкройки для обработки швов изделия. Обычно при построении выкройки чертежа мы не учитываем припуски на швы и дорисовываем их при переносе выкройки на ткань.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140968"/>
            <a:ext cx="5000625" cy="3467100"/>
          </a:xfrm>
        </p:spPr>
      </p:pic>
    </p:spTree>
    <p:extLst>
      <p:ext uri="{BB962C8B-B14F-4D97-AF65-F5344CB8AC3E}">
        <p14:creationId xmlns:p14="http://schemas.microsoft.com/office/powerpoint/2010/main" val="275415234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358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Trebuchet MS</vt:lpstr>
      <vt:lpstr>Wingdings 3</vt:lpstr>
      <vt:lpstr>Аспект</vt:lpstr>
      <vt:lpstr>Раскрой  швейного  изделия</vt:lpstr>
      <vt:lpstr>Презентация PowerPoint</vt:lpstr>
      <vt:lpstr>Раскрой – сложный и ответственный этап изготовления швейного изделия. При раскрое нужна большая точность. Прежде чем начать резать материал, необходимо несколько раз проверить, правильно ли расположены на нём детали.</vt:lpstr>
      <vt:lpstr>Всегда помни и соблюдай!  Правила безопасной работы с иглами, булавками, ножницами</vt:lpstr>
      <vt:lpstr>1. При раскрое швейных изделий нужно уметь определять направление долевой нити в ткани. </vt:lpstr>
      <vt:lpstr>2. Ткань имеет лицевую и изнаночную стороны. Для изготовления изделия нужно уметь различать их.</vt:lpstr>
      <vt:lpstr> </vt:lpstr>
      <vt:lpstr>Сначала раскладывают на ткани крупные детали, затем мелкие детали. Добивайтесь экономной раскладки выкроек на ткани. К сгибу ткани помещайте детали, которые даны на выкройке в половинном размере. Края выкроек со словами «сгиб ткани» укладывают точно к сгибу.</vt:lpstr>
      <vt:lpstr>Припуски на швы – это величина, добавляемая к деталям выкройки для обработки швов изделия. Обычно при построении выкройки чертежа мы не учитываем припуски на швы и дорисовываем их при переносе выкройки на ткань.</vt:lpstr>
      <vt:lpstr>После переноса всех линий на ткань, мы приступаем, к выкраиванию деталей по линии припусков.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Раскрой плечевого изделия</dc:title>
  <dc:creator>elena taraseeva</dc:creator>
  <cp:lastModifiedBy>вст</cp:lastModifiedBy>
  <cp:revision>37</cp:revision>
  <dcterms:created xsi:type="dcterms:W3CDTF">2019-01-27T19:00:46Z</dcterms:created>
  <dcterms:modified xsi:type="dcterms:W3CDTF">2020-02-13T06:20:46Z</dcterms:modified>
</cp:coreProperties>
</file>