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67" r:id="rId3"/>
    <p:sldId id="270" r:id="rId4"/>
    <p:sldId id="272" r:id="rId5"/>
    <p:sldId id="269" r:id="rId6"/>
    <p:sldId id="273" r:id="rId7"/>
    <p:sldId id="276" r:id="rId8"/>
    <p:sldId id="275" r:id="rId9"/>
    <p:sldId id="268" r:id="rId10"/>
    <p:sldId id="27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27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90" d="100"/>
          <a:sy n="90" d="100"/>
        </p:scale>
        <p:origin x="-398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672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677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088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367" b="0" i="0">
                <a:solidFill>
                  <a:srgbClr val="524641"/>
                </a:solidFill>
                <a:latin typeface="Druk Cyr"/>
                <a:cs typeface="Druk Cy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50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734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276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51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30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622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79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841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84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EF299CD9-0723-4871-A21F-E9D4FB89F6E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B48FCFF-E33A-4CE4-9F4C-839793749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7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iteraturnaa-kopilka.webnode.ru/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nsportal.ru/yanina-bor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hyperlink" Target="https://ykt-co.obr.sakha.gov.ru/" TargetMode="External"/><Relationship Id="rId4" Type="http://schemas.openxmlformats.org/officeDocument/2006/relationships/hyperlink" Target="https://vk.com/id1275312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>
                <a:lumMod val="9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062" y="3516198"/>
            <a:ext cx="4707938" cy="3341802"/>
          </a:xfrm>
          <a:prstGeom prst="rect">
            <a:avLst/>
          </a:prstGeom>
        </p:spPr>
      </p:pic>
      <p:pic>
        <p:nvPicPr>
          <p:cNvPr id="13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745188" y="2407493"/>
            <a:ext cx="6972021" cy="3355996"/>
          </a:xfrm>
          <a:prstGeom prst="rect">
            <a:avLst/>
          </a:prstGeom>
        </p:spPr>
        <p:txBody>
          <a:bodyPr vert="horz" wrap="square" lIns="0" tIns="7316" rIns="0" bIns="0" rtlCol="0" anchor="ctr">
            <a:spAutoFit/>
          </a:bodyPr>
          <a:lstStyle/>
          <a:p>
            <a:pPr lvl="0" algn="ctr" fontAlgn="t"/>
            <a:r>
              <a:rPr lang="ru-RU" sz="40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>Борисова Янина Борисовна</a:t>
            </a:r>
            <a:r>
              <a:rPr lang="ru-RU" sz="36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/>
            </a:r>
            <a:br>
              <a:rPr lang="ru-RU" sz="36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</a:br>
            <a:r>
              <a:rPr lang="ru-RU" sz="28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/>
            </a:r>
            <a:br>
              <a:rPr lang="ru-RU" sz="28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</a:br>
            <a:r>
              <a:rPr lang="ru-RU" sz="24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>советник </a:t>
            </a:r>
            <a:r>
              <a:rPr lang="ru-RU" sz="2400" spc="-18" dirty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>директора по воспитанию и взаимодействию с детскими общественными </a:t>
            </a:r>
            <a:r>
              <a:rPr lang="ru-RU" sz="24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>объединениями, </a:t>
            </a:r>
            <a:br>
              <a:rPr lang="ru-RU" sz="24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</a:br>
            <a:r>
              <a:rPr lang="ru-RU" sz="24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/>
            </a:r>
            <a:br>
              <a:rPr lang="ru-RU" sz="24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</a:br>
            <a:r>
              <a:rPr lang="ru-RU" sz="24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>учитель </a:t>
            </a:r>
            <a:r>
              <a:rPr lang="ru-RU" sz="2400" spc="-18" dirty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>русского языка и литературы МОБУ «Центр образования» </a:t>
            </a:r>
            <a:br>
              <a:rPr lang="ru-RU" sz="2400" spc="-18" dirty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</a:br>
            <a:r>
              <a:rPr lang="ru-RU" sz="2400" spc="-18" dirty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>ГО «г. Якутск</a:t>
            </a:r>
            <a:r>
              <a:rPr lang="ru-RU" sz="24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>» </a:t>
            </a:r>
            <a:r>
              <a:rPr lang="ru-RU" sz="32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  <a:t/>
            </a:r>
            <a:br>
              <a:rPr lang="ru-RU" sz="3200" spc="-18" dirty="0" smtClean="0">
                <a:solidFill>
                  <a:srgbClr val="002060"/>
                </a:solidFill>
                <a:latin typeface="Neue Machina"/>
                <a:ea typeface="+mn-ea"/>
                <a:cs typeface="Neue Machina"/>
              </a:rPr>
            </a:br>
            <a:endParaRPr lang="ru-RU" sz="2000" spc="-18" dirty="0">
              <a:solidFill>
                <a:srgbClr val="002060"/>
              </a:solidFill>
              <a:latin typeface="Neue Machina"/>
              <a:ea typeface="+mn-ea"/>
              <a:cs typeface="Neue Machina"/>
            </a:endParaRPr>
          </a:p>
        </p:txBody>
      </p:sp>
      <p:pic>
        <p:nvPicPr>
          <p:cNvPr id="16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720" y="45762"/>
            <a:ext cx="3855200" cy="1770611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5"/>
          <a:stretch>
            <a:fillRect/>
          </a:stretch>
        </p:blipFill>
        <p:spPr>
          <a:xfrm>
            <a:off x="573194" y="1981202"/>
            <a:ext cx="3753274" cy="474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77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2235200"/>
            <a:ext cx="72305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Страница учителя или сайт (ссылка) </a:t>
            </a:r>
            <a:r>
              <a:rPr lang="ru-RU" u="sng" dirty="0">
                <a:hlinkClick r:id="rId2"/>
              </a:rPr>
              <a:t>https://</a:t>
            </a:r>
            <a:r>
              <a:rPr lang="ru-RU" u="sng" dirty="0" smtClean="0">
                <a:hlinkClick r:id="rId2"/>
              </a:rPr>
              <a:t>nsportal.ru/yanina-bor</a:t>
            </a:r>
            <a:endParaRPr lang="ru-RU" u="sng" dirty="0" smtClean="0"/>
          </a:p>
          <a:p>
            <a:r>
              <a:rPr lang="ru-RU" dirty="0" smtClean="0"/>
              <a:t>Литературная копилка </a:t>
            </a:r>
            <a:r>
              <a:rPr lang="ru-RU" u="sng" dirty="0">
                <a:hlinkClick r:id="rId3"/>
              </a:rPr>
              <a:t>Литературная копилка (webnode.ru)</a:t>
            </a:r>
            <a:endParaRPr lang="ru-RU" dirty="0" smtClean="0"/>
          </a:p>
          <a:p>
            <a:r>
              <a:rPr lang="ru-RU" u="sng" dirty="0" smtClean="0"/>
              <a:t>Аккаунт </a:t>
            </a:r>
            <a:r>
              <a:rPr lang="ru-RU" u="sng" dirty="0"/>
              <a:t>в контакте:</a:t>
            </a:r>
            <a:r>
              <a:rPr lang="ru-RU" dirty="0" smtClean="0"/>
              <a:t> </a:t>
            </a:r>
            <a:r>
              <a:rPr lang="ru-RU" u="sng" dirty="0">
                <a:hlinkClick r:id="rId4"/>
              </a:rPr>
              <a:t>https://vk.com/id12753122</a:t>
            </a:r>
            <a:r>
              <a:rPr lang="ru-RU" dirty="0"/>
              <a:t> </a:t>
            </a:r>
          </a:p>
          <a:p>
            <a:endParaRPr lang="ru-RU" dirty="0" smtClean="0"/>
          </a:p>
          <a:p>
            <a:r>
              <a:rPr lang="ru-RU" dirty="0" smtClean="0"/>
              <a:t>Ссылка на сайт школы   </a:t>
            </a:r>
            <a:r>
              <a:rPr lang="en-US" dirty="0">
                <a:hlinkClick r:id="rId5"/>
              </a:rPr>
              <a:t>https://ykt-co.obr.sakha.gov.ru</a:t>
            </a:r>
            <a:r>
              <a:rPr lang="en-US" dirty="0" smtClean="0">
                <a:hlinkClick r:id="rId5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65177" y="887568"/>
            <a:ext cx="4478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Ссылка в контакте Центра образования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810" y="4869766"/>
            <a:ext cx="1735455" cy="173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51467" y="4080934"/>
            <a:ext cx="4478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Ссылка на книгу Центра </a:t>
            </a:r>
            <a:r>
              <a:rPr lang="ru-RU" dirty="0">
                <a:solidFill>
                  <a:srgbClr val="002060"/>
                </a:solidFill>
              </a:rPr>
              <a:t>образования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«Вечёрка длиною в жизнь»</a:t>
            </a:r>
            <a:endParaRPr lang="ru-RU" dirty="0"/>
          </a:p>
        </p:txBody>
      </p:sp>
      <p:sp>
        <p:nvSpPr>
          <p:cNvPr id="7" name="AutoShape 5" descr="blob:https://web.whatsapp.com/405263f7-5a2d-4ab6-8471-4a4e6552b4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811" y="1356100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7920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>
                <a:lumMod val="9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062" y="3516198"/>
            <a:ext cx="4707938" cy="3341802"/>
          </a:xfrm>
          <a:prstGeom prst="rect">
            <a:avLst/>
          </a:prstGeom>
        </p:spPr>
      </p:pic>
      <p:pic>
        <p:nvPicPr>
          <p:cNvPr id="13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6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720" y="45762"/>
            <a:ext cx="3855200" cy="177061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891" y="1168399"/>
            <a:ext cx="4642909" cy="6426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dirty="0" smtClean="0">
                <a:solidFill>
                  <a:schemeClr val="tx1"/>
                </a:solidFill>
                <a:latin typeface="Neue Machina"/>
              </a:rPr>
              <a:t>Янина </a:t>
            </a:r>
            <a:r>
              <a:rPr lang="ru-RU" sz="2800" dirty="0">
                <a:solidFill>
                  <a:schemeClr val="tx1"/>
                </a:solidFill>
                <a:latin typeface="Neue Machina"/>
              </a:rPr>
              <a:t>Борисовна - </a:t>
            </a:r>
            <a:r>
              <a:rPr lang="ru-RU" sz="28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2800" dirty="0" smtClean="0">
                <a:solidFill>
                  <a:schemeClr val="tx1"/>
                </a:solidFill>
                <a:latin typeface="Neue Machina"/>
              </a:rPr>
              <a:t>это </a:t>
            </a:r>
            <a:r>
              <a:rPr lang="ru-RU" sz="2800" dirty="0">
                <a:solidFill>
                  <a:schemeClr val="tx1"/>
                </a:solidFill>
                <a:latin typeface="Neue Machina"/>
              </a:rPr>
              <a:t>грамотный, высококвалифицированный </a:t>
            </a:r>
            <a:r>
              <a:rPr lang="ru-RU" sz="2800" dirty="0" smtClean="0">
                <a:solidFill>
                  <a:schemeClr val="tx1"/>
                </a:solidFill>
                <a:latin typeface="Neue Machina"/>
              </a:rPr>
              <a:t>педагог. Она защищает честь школы не только на различных конкурсах, сессиях, проектах, где необходимо представить педагогическое мастерство и опыт, но и в спортивных мероприятиях.</a:t>
            </a:r>
            <a:r>
              <a:rPr lang="ru-RU" altLang="ru-RU" sz="3200" dirty="0"/>
              <a:t/>
            </a:r>
            <a:br>
              <a:rPr lang="ru-RU" altLang="ru-RU" sz="3200" dirty="0"/>
            </a:br>
            <a:endParaRPr lang="ru-RU" sz="32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799" y="1081479"/>
            <a:ext cx="6959962" cy="521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295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>
                <a:lumMod val="9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062" y="3516198"/>
            <a:ext cx="4707938" cy="3341802"/>
          </a:xfrm>
          <a:prstGeom prst="rect">
            <a:avLst/>
          </a:prstGeom>
        </p:spPr>
      </p:pic>
      <p:pic>
        <p:nvPicPr>
          <p:cNvPr id="13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6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720" y="45762"/>
            <a:ext cx="3855200" cy="177061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17799" y="1134532"/>
            <a:ext cx="9474201" cy="592666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>2020  </a:t>
            </a:r>
            <a:r>
              <a:rPr lang="ru-RU" sz="1800" dirty="0">
                <a:solidFill>
                  <a:schemeClr val="tx1"/>
                </a:solidFill>
                <a:latin typeface="Neue Machina"/>
              </a:rPr>
              <a:t>АОУ РС (Я) ДПО «Институт развития образования и повышения квалификации им. С.Н. Донского» Образовательное законодательство  и его практико-применение в новых условиях, проблемные курсы, 72 часа; </a:t>
            </a: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>	</a:t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>2020 </a:t>
            </a:r>
            <a:r>
              <a:rPr lang="ru-RU" sz="1800" dirty="0">
                <a:solidFill>
                  <a:schemeClr val="tx1"/>
                </a:solidFill>
                <a:latin typeface="Neue Machina"/>
              </a:rPr>
              <a:t>АОУ РС (Я) ДПО «Институт развития образования и повышения квалификации им. С.Н. Донского» "Фундаментальные курсы учителей русского языка и литературы", 120 часов, </a:t>
            </a: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>2021 </a:t>
            </a:r>
            <a:r>
              <a:rPr lang="ru-RU" sz="1800" dirty="0">
                <a:solidFill>
                  <a:schemeClr val="tx1"/>
                </a:solidFill>
                <a:latin typeface="Neue Machina"/>
              </a:rPr>
              <a:t>АОУ РС (Я) ДПО «Институт развития образования и повышения квалификации им. С.Н. Донского»  Новая дидактика современного урока русского языка и литературы в условиях реализации ФГОС ООО, проблемные курсы, 72 часа; </a:t>
            </a: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>2021 </a:t>
            </a:r>
            <a:r>
              <a:rPr lang="ru-RU" sz="1800" dirty="0">
                <a:solidFill>
                  <a:schemeClr val="tx1"/>
                </a:solidFill>
                <a:latin typeface="Neue Machina"/>
              </a:rPr>
              <a:t>АНПОО «Многопрофильная Академия непрерывного образования» «Педагогическое образование: английский язык в образовательных организациях в условиях реализации ФГОС» профессиональная переподготовка; </a:t>
            </a: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>2022 АНОДПО «Центр опережающей профессиональной подготовки РС (Я)» дополнительная профессиональная программа «Современные методы </a:t>
            </a:r>
            <a:r>
              <a:rPr lang="ru-RU" sz="1800" dirty="0" err="1">
                <a:solidFill>
                  <a:schemeClr val="tx1"/>
                </a:solidFill>
                <a:latin typeface="Neue Machina"/>
              </a:rPr>
              <a:t>профориентационной</a:t>
            </a:r>
            <a:r>
              <a:rPr lang="ru-RU" sz="1800" dirty="0">
                <a:solidFill>
                  <a:schemeClr val="tx1"/>
                </a:solidFill>
                <a:latin typeface="Neue Machina"/>
              </a:rPr>
              <a:t> работы» 72 ч. </a:t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>2023 АОУ РС (Я) ДПО «Институт развития образования и повышения квалификации им. С.Н. Донского»  курсы повышения квалификации советников директора по воспитанию и взаимодействию с детскими общественными объединениями «Навигаторы детства: новая философия воспитания»</a:t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endParaRPr lang="ru-RU" sz="1800" dirty="0">
              <a:solidFill>
                <a:schemeClr val="tx1"/>
              </a:solidFill>
              <a:latin typeface="Neue Machina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4487334" y="45762"/>
            <a:ext cx="7027332" cy="165819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367" b="0" i="0" kern="1200" spc="-120" baseline="0">
                <a:solidFill>
                  <a:srgbClr val="524641"/>
                </a:solidFill>
                <a:latin typeface="Druk Cyr"/>
                <a:ea typeface="+mj-ea"/>
                <a:cs typeface="Druk Cyr"/>
              </a:defRPr>
            </a:lvl1pPr>
          </a:lstStyle>
          <a:p>
            <a:r>
              <a:rPr lang="ru-RU" sz="5400" dirty="0" smtClean="0">
                <a:solidFill>
                  <a:schemeClr val="tx1"/>
                </a:solidFill>
                <a:latin typeface="Neue Machina"/>
              </a:rPr>
              <a:t>Курсы повышения квалификации</a:t>
            </a:r>
            <a:endParaRPr lang="ru-RU" sz="5400" dirty="0">
              <a:solidFill>
                <a:schemeClr val="tx1"/>
              </a:solidFill>
              <a:latin typeface="Neue Machina"/>
            </a:endParaRPr>
          </a:p>
        </p:txBody>
      </p:sp>
    </p:spTree>
    <p:extLst>
      <p:ext uri="{BB962C8B-B14F-4D97-AF65-F5344CB8AC3E}">
        <p14:creationId xmlns:p14="http://schemas.microsoft.com/office/powerpoint/2010/main" val="422391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>
                <a:lumMod val="9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062" y="3516198"/>
            <a:ext cx="4707938" cy="3341802"/>
          </a:xfrm>
          <a:prstGeom prst="rect">
            <a:avLst/>
          </a:prstGeom>
        </p:spPr>
      </p:pic>
      <p:pic>
        <p:nvPicPr>
          <p:cNvPr id="13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67734" y="-1"/>
            <a:ext cx="12192000" cy="6858001"/>
          </a:xfrm>
          <a:prstGeom prst="rect">
            <a:avLst/>
          </a:prstGeom>
        </p:spPr>
      </p:pic>
      <p:pic>
        <p:nvPicPr>
          <p:cNvPr id="16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720" y="45762"/>
            <a:ext cx="3855200" cy="177061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75000" y="2006600"/>
            <a:ext cx="8339668" cy="4614333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Система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воспитательной работы классного руководителя МОБУ "Центр образования " ГО "город Якутск" Борисовой Я.Б; </a:t>
            </a: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Публичное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представление собственного инновационного педагогического опыта учителя русского языка и литературы МОБУ "Центр образования " ГО "город Якутск" Борисовой Янины Борисовны; </a:t>
            </a: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6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Самоанализ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по использованию технологий в педагогической деятельности учителя русского языка и литературы МОБУ "Центр образования " ГО "город Якутск"; </a:t>
            </a: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6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План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работы творческой группы учителей русского языка и литературы МОБУ "Центр образования </a:t>
            </a: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";</a:t>
            </a:r>
            <a:br>
              <a:rPr lang="ru-RU" sz="16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Изучение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фразеологизмов с помощью проектной деятельности; План подготовки к ЕГЭ по русскому языку; </a:t>
            </a:r>
            <a:br>
              <a:rPr lang="ru-RU" sz="1600" dirty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План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работы со слабоуспевающими обучающимися по русскому языку и литературе;  "Школьное увлечение - дорога к успеху" статья в газете "Эхо столицы" стр. 32 № 48 (2677) от 6.12.2018; </a:t>
            </a: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6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статья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"Творческая группа учителей русского языка и литературы МОБУ "Центр образования "; </a:t>
            </a:r>
            <a:br>
              <a:rPr lang="ru-RU" sz="1600" dirty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статья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"О любимом наставнике Наталье Ивановне </a:t>
            </a:r>
            <a:r>
              <a:rPr lang="ru-RU" sz="1600" dirty="0" err="1">
                <a:solidFill>
                  <a:schemeClr val="tx1"/>
                </a:solidFill>
                <a:latin typeface="Neue Machina"/>
              </a:rPr>
              <a:t>Ивайловской</a:t>
            </a: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";</a:t>
            </a:r>
            <a:br>
              <a:rPr lang="ru-RU" sz="16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6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публикации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на сайте школы и управления образования;</a:t>
            </a:r>
            <a:br>
              <a:rPr lang="ru-RU" sz="1600" dirty="0">
                <a:solidFill>
                  <a:schemeClr val="tx1"/>
                </a:solidFill>
                <a:latin typeface="Neue Machina"/>
              </a:rPr>
            </a:br>
            <a:r>
              <a:rPr lang="ru-RU" sz="1600" dirty="0" smtClean="0">
                <a:solidFill>
                  <a:schemeClr val="tx1"/>
                </a:solidFill>
                <a:latin typeface="Neue Machina"/>
              </a:rPr>
              <a:t>публикации 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в сети </a:t>
            </a:r>
            <a:r>
              <a:rPr lang="ru-RU" sz="1600" dirty="0" err="1">
                <a:solidFill>
                  <a:schemeClr val="tx1"/>
                </a:solidFill>
                <a:latin typeface="Neue Machina"/>
              </a:rPr>
              <a:t>youtube</a:t>
            </a:r>
            <a:r>
              <a:rPr lang="ru-RU" sz="1600" dirty="0">
                <a:solidFill>
                  <a:schemeClr val="tx1"/>
                </a:solidFill>
                <a:latin typeface="Neue Machina"/>
              </a:rPr>
              <a:t> по проекту «Фразеологизмы»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4622801" y="101968"/>
            <a:ext cx="7027332" cy="165819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367" b="0" i="0" kern="1200" spc="-120" baseline="0">
                <a:solidFill>
                  <a:srgbClr val="524641"/>
                </a:solidFill>
                <a:latin typeface="Druk Cyr"/>
                <a:ea typeface="+mj-ea"/>
                <a:cs typeface="Druk Cyr"/>
              </a:defRPr>
            </a:lvl1pPr>
          </a:lstStyle>
          <a:p>
            <a:r>
              <a:rPr lang="ru-RU" dirty="0" smtClean="0">
                <a:solidFill>
                  <a:schemeClr val="tx1"/>
                </a:solidFill>
              </a:rPr>
              <a:t>Публикации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08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>
                <a:lumMod val="9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062" y="3516198"/>
            <a:ext cx="4707938" cy="3341802"/>
          </a:xfrm>
          <a:prstGeom prst="rect">
            <a:avLst/>
          </a:prstGeom>
        </p:spPr>
      </p:pic>
      <p:pic>
        <p:nvPicPr>
          <p:cNvPr id="13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5038"/>
            <a:ext cx="12192000" cy="6858001"/>
          </a:xfrm>
          <a:prstGeom prst="rect">
            <a:avLst/>
          </a:prstGeom>
        </p:spPr>
      </p:pic>
      <p:pic>
        <p:nvPicPr>
          <p:cNvPr id="16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720" y="45762"/>
            <a:ext cx="3855200" cy="177061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34934" y="296333"/>
            <a:ext cx="7027332" cy="165819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Neue Machina"/>
              </a:rPr>
              <a:t>Участие учителя в конкурсах и НПК</a:t>
            </a:r>
            <a:endParaRPr lang="ru-RU" dirty="0">
              <a:solidFill>
                <a:schemeClr val="tx1"/>
              </a:solidFill>
              <a:latin typeface="Neue Machin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60464" y="2260599"/>
            <a:ext cx="884719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latin typeface="Neue Machina"/>
              </a:rPr>
              <a:t>2022 Диплом победителя I степени Всероссийского тестирования "</a:t>
            </a:r>
            <a:r>
              <a:rPr lang="ru-RU" dirty="0" err="1" smtClean="0">
                <a:latin typeface="Neue Machina"/>
              </a:rPr>
              <a:t>Росконкурс</a:t>
            </a:r>
            <a:r>
              <a:rPr lang="ru-RU" dirty="0" smtClean="0">
                <a:latin typeface="Neue Machina"/>
              </a:rPr>
              <a:t>". "Организация проектной деятельности в школе как способ достижения </a:t>
            </a:r>
            <a:r>
              <a:rPr lang="ru-RU" dirty="0" err="1" smtClean="0">
                <a:latin typeface="Neue Machina"/>
              </a:rPr>
              <a:t>метапредметных</a:t>
            </a:r>
            <a:r>
              <a:rPr lang="ru-RU" dirty="0" smtClean="0">
                <a:latin typeface="Neue Machina"/>
              </a:rPr>
              <a:t> образовательных результатов учащихся; </a:t>
            </a:r>
          </a:p>
          <a:p>
            <a:pPr lvl="0"/>
            <a:endParaRPr lang="ru-RU" dirty="0" smtClean="0">
              <a:latin typeface="Neue Machina"/>
            </a:endParaRPr>
          </a:p>
          <a:p>
            <a:pPr lvl="0"/>
            <a:r>
              <a:rPr lang="ru-RU" dirty="0" smtClean="0">
                <a:latin typeface="Neue Machina"/>
              </a:rPr>
              <a:t>2022 </a:t>
            </a:r>
            <a:r>
              <a:rPr lang="ru-RU" dirty="0">
                <a:latin typeface="Neue Machina"/>
              </a:rPr>
              <a:t>Диплом III степени в муниципальном этапе Республиканского конкурса «Классный руководитель-2022»; </a:t>
            </a:r>
            <a:endParaRPr lang="ru-RU" dirty="0" smtClean="0">
              <a:latin typeface="Neue Machina"/>
            </a:endParaRPr>
          </a:p>
          <a:p>
            <a:pPr lvl="0"/>
            <a:endParaRPr lang="ru-RU" dirty="0">
              <a:latin typeface="Neue Machina"/>
            </a:endParaRPr>
          </a:p>
          <a:p>
            <a:pPr lvl="0"/>
            <a:r>
              <a:rPr lang="ru-RU" dirty="0">
                <a:latin typeface="Neue Machina"/>
              </a:rPr>
              <a:t>2022 Диплом 1 место во Всероссийском профессиональном педагогическом конкурсе «Эссе «Страницы педагогического опыта» в рамках федерального проекта Современная школа» АНО «Научно-образовательный центр педагогических проектов»;  </a:t>
            </a:r>
            <a:endParaRPr lang="ru-RU" dirty="0" smtClean="0">
              <a:latin typeface="Neue Machina"/>
            </a:endParaRPr>
          </a:p>
          <a:p>
            <a:pPr lvl="0"/>
            <a:endParaRPr lang="ru-RU" dirty="0">
              <a:latin typeface="Neue Machina"/>
            </a:endParaRPr>
          </a:p>
          <a:p>
            <a:pPr lvl="0"/>
            <a:r>
              <a:rPr lang="ru-RU" dirty="0">
                <a:latin typeface="Neue Machina"/>
              </a:rPr>
              <a:t>2023 Диплом III степени на 57 Педагогических чтениях «Педагогические традиции и инновации как средство повышения качества столичного образования, эффективности учебно-воспитательного процесса в ОО».</a:t>
            </a:r>
            <a:endParaRPr lang="ru-RU" dirty="0">
              <a:latin typeface="Neue Machina"/>
            </a:endParaRPr>
          </a:p>
        </p:txBody>
      </p:sp>
    </p:spTree>
    <p:extLst>
      <p:ext uri="{BB962C8B-B14F-4D97-AF65-F5344CB8AC3E}">
        <p14:creationId xmlns:p14="http://schemas.microsoft.com/office/powerpoint/2010/main" val="121330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>
                <a:lumMod val="9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062" y="3516198"/>
            <a:ext cx="4707938" cy="3341802"/>
          </a:xfrm>
          <a:prstGeom prst="rect">
            <a:avLst/>
          </a:prstGeom>
        </p:spPr>
      </p:pic>
      <p:pic>
        <p:nvPicPr>
          <p:cNvPr id="13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2"/>
            <a:ext cx="12192000" cy="6858001"/>
          </a:xfrm>
          <a:prstGeom prst="rect">
            <a:avLst/>
          </a:prstGeom>
        </p:spPr>
      </p:pic>
      <p:pic>
        <p:nvPicPr>
          <p:cNvPr id="16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720" y="45762"/>
            <a:ext cx="3855200" cy="177061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43400" y="279400"/>
            <a:ext cx="7027332" cy="165819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Neue Machina"/>
              </a:rPr>
              <a:t>Участие обучающихся в конкурсах и НПК</a:t>
            </a:r>
            <a:endParaRPr lang="ru-RU" sz="5400" dirty="0">
              <a:solidFill>
                <a:schemeClr val="tx1"/>
              </a:solidFill>
              <a:latin typeface="Neue Machin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25798" y="2362200"/>
            <a:ext cx="884719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latin typeface="Neue Machina"/>
              </a:rPr>
              <a:t> </a:t>
            </a:r>
            <a:r>
              <a:rPr lang="ru-RU" dirty="0" smtClean="0">
                <a:latin typeface="Neue Machina"/>
              </a:rPr>
              <a:t>Обучающиеся Янины Борисовны постоянно занимают призовые места и являются победителями таких конкурсов как: Кириллица, Я-лингвист , республиканская </a:t>
            </a:r>
            <a:r>
              <a:rPr lang="ru-RU" dirty="0">
                <a:latin typeface="Neue Machina"/>
              </a:rPr>
              <a:t>олимпиада среди вечерних </a:t>
            </a:r>
            <a:r>
              <a:rPr lang="ru-RU" dirty="0" smtClean="0">
                <a:latin typeface="Neue Machina"/>
              </a:rPr>
              <a:t>школ.</a:t>
            </a:r>
            <a:endParaRPr lang="ru-RU" dirty="0">
              <a:latin typeface="Neue Machina"/>
            </a:endParaRPr>
          </a:p>
          <a:p>
            <a:endParaRPr lang="ru-RU" dirty="0" smtClean="0">
              <a:latin typeface="Neue Machina"/>
            </a:endParaRPr>
          </a:p>
          <a:p>
            <a:r>
              <a:rPr lang="ru-RU" dirty="0" smtClean="0">
                <a:latin typeface="Neue Machina"/>
              </a:rPr>
              <a:t>Ребята постоянно участвуют в олимпиадах ведущих университетов: </a:t>
            </a:r>
            <a:r>
              <a:rPr lang="ru-RU" dirty="0">
                <a:latin typeface="Neue Machina"/>
              </a:rPr>
              <a:t>2022 4 участника олимпиады СПбГУ по филологии; 5 участников олимпиады «Океан знаний» по русскому языку; 4 участника Плехановской олимпиады по русскому языку; 3 участника олимпиады РГГУ для школьников по русскому </a:t>
            </a:r>
            <a:r>
              <a:rPr lang="ru-RU" dirty="0" smtClean="0">
                <a:latin typeface="Neue Machina"/>
              </a:rPr>
              <a:t>языку. </a:t>
            </a:r>
          </a:p>
          <a:p>
            <a:endParaRPr lang="ru-RU" dirty="0">
              <a:latin typeface="Neue Machina"/>
            </a:endParaRPr>
          </a:p>
          <a:p>
            <a:r>
              <a:rPr lang="ru-RU" dirty="0" smtClean="0">
                <a:latin typeface="Neue Machina"/>
              </a:rPr>
              <a:t>Занимают призовые места и побеждают и в других конкурсах:</a:t>
            </a:r>
            <a:endParaRPr lang="ru-RU" dirty="0">
              <a:latin typeface="Neue Machina"/>
            </a:endParaRPr>
          </a:p>
          <a:p>
            <a:pPr lvl="0"/>
            <a:r>
              <a:rPr lang="ru-RU" dirty="0" smtClean="0">
                <a:latin typeface="Neue Machina"/>
              </a:rPr>
              <a:t>2021 второй муниципальный этап конкурса литературных календарей "Календаря ожившие страницы" проекта "Литература и жизнь" в рамках </a:t>
            </a:r>
            <a:r>
              <a:rPr lang="ru-RU" dirty="0" err="1" smtClean="0">
                <a:latin typeface="Neue Machina"/>
              </a:rPr>
              <a:t>подпроекта</a:t>
            </a:r>
            <a:r>
              <a:rPr lang="ru-RU" dirty="0" smtClean="0">
                <a:latin typeface="Neue Machina"/>
              </a:rPr>
              <a:t> "Читающий Якутск"(дипломанты 3 ст. – 3); </a:t>
            </a:r>
          </a:p>
          <a:p>
            <a:pPr lvl="0"/>
            <a:endParaRPr lang="ru-RU" dirty="0" smtClean="0">
              <a:latin typeface="Neue Machina"/>
            </a:endParaRP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99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>
                <a:lumMod val="9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062" y="3516198"/>
            <a:ext cx="4707938" cy="3341802"/>
          </a:xfrm>
          <a:prstGeom prst="rect">
            <a:avLst/>
          </a:prstGeom>
        </p:spPr>
      </p:pic>
      <p:pic>
        <p:nvPicPr>
          <p:cNvPr id="13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25403"/>
            <a:ext cx="12192000" cy="6858001"/>
          </a:xfrm>
          <a:prstGeom prst="rect">
            <a:avLst/>
          </a:prstGeom>
        </p:spPr>
      </p:pic>
      <p:pic>
        <p:nvPicPr>
          <p:cNvPr id="16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720" y="45762"/>
            <a:ext cx="3855200" cy="177061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68800" y="158175"/>
            <a:ext cx="7027332" cy="165819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Neue Machina"/>
              </a:rPr>
              <a:t>Участие обучающихся в конкурсах и НПК</a:t>
            </a:r>
            <a:endParaRPr lang="ru-RU" sz="5400" dirty="0">
              <a:solidFill>
                <a:schemeClr val="tx1"/>
              </a:solidFill>
              <a:latin typeface="Neue Machin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51666" y="1947332"/>
            <a:ext cx="92540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>
              <a:latin typeface="Neue Machina"/>
            </a:endParaRPr>
          </a:p>
          <a:p>
            <a:r>
              <a:rPr lang="ru-RU" dirty="0">
                <a:latin typeface="Neue Machina"/>
              </a:rPr>
              <a:t>2021 НПК "Шаг в будущее" в секции "Русская филология" (дипломант муниципального уровня 2 ст., участник республиканского конкурса); </a:t>
            </a:r>
          </a:p>
          <a:p>
            <a:pPr lvl="0"/>
            <a:endParaRPr lang="ru-RU" dirty="0" smtClean="0">
              <a:latin typeface="Neue Machina"/>
            </a:endParaRPr>
          </a:p>
          <a:p>
            <a:pPr lvl="0"/>
            <a:r>
              <a:rPr lang="ru-RU" dirty="0" smtClean="0">
                <a:latin typeface="Neue Machina"/>
              </a:rPr>
              <a:t>2021 </a:t>
            </a:r>
            <a:r>
              <a:rPr lang="ru-RU" dirty="0">
                <a:latin typeface="Neue Machina"/>
              </a:rPr>
              <a:t>второй муниципальный этап конкурса литературных календарей "Календаря ожившие страницы" проекта "Литература и жизнь" в рамках </a:t>
            </a:r>
            <a:r>
              <a:rPr lang="ru-RU" dirty="0" err="1">
                <a:latin typeface="Neue Machina"/>
              </a:rPr>
              <a:t>подпроекта</a:t>
            </a:r>
            <a:r>
              <a:rPr lang="ru-RU" dirty="0">
                <a:latin typeface="Neue Machina"/>
              </a:rPr>
              <a:t> "Читающий Якутск</a:t>
            </a:r>
            <a:r>
              <a:rPr lang="ru-RU" dirty="0" smtClean="0">
                <a:latin typeface="Neue Machina"/>
              </a:rPr>
              <a:t>" (дипломанты 3 ст. – 3уч.);</a:t>
            </a:r>
          </a:p>
          <a:p>
            <a:pPr lvl="0"/>
            <a:endParaRPr lang="ru-RU" dirty="0" smtClean="0">
              <a:latin typeface="Neue Machina"/>
            </a:endParaRPr>
          </a:p>
          <a:p>
            <a:pPr lvl="0"/>
            <a:r>
              <a:rPr lang="ru-RU" dirty="0" smtClean="0">
                <a:latin typeface="Neue Machina"/>
              </a:rPr>
              <a:t>2023 муниципальный конкурс «</a:t>
            </a:r>
            <a:r>
              <a:rPr lang="ru-RU" dirty="0">
                <a:latin typeface="Neue Machina"/>
              </a:rPr>
              <a:t>Литературный </a:t>
            </a:r>
            <a:r>
              <a:rPr lang="ru-RU" dirty="0" smtClean="0">
                <a:latin typeface="Neue Machina"/>
              </a:rPr>
              <a:t>веб-</a:t>
            </a:r>
            <a:r>
              <a:rPr lang="ru-RU" dirty="0" err="1" smtClean="0">
                <a:latin typeface="Neue Machina"/>
              </a:rPr>
              <a:t>квест</a:t>
            </a:r>
            <a:r>
              <a:rPr lang="ru-RU" dirty="0">
                <a:latin typeface="Neue Machina"/>
              </a:rPr>
              <a:t>» </a:t>
            </a:r>
            <a:r>
              <a:rPr lang="ru-RU" dirty="0" smtClean="0">
                <a:latin typeface="Neue Machina"/>
              </a:rPr>
              <a:t>в </a:t>
            </a:r>
            <a:r>
              <a:rPr lang="ru-RU" dirty="0">
                <a:latin typeface="Neue Machina"/>
              </a:rPr>
              <a:t>рамках проекта «Литература и жизнь», </a:t>
            </a:r>
            <a:r>
              <a:rPr lang="ru-RU" dirty="0" smtClean="0">
                <a:latin typeface="Neue Machina"/>
              </a:rPr>
              <a:t> </a:t>
            </a:r>
            <a:r>
              <a:rPr lang="ru-RU" dirty="0" err="1">
                <a:latin typeface="Neue Machina"/>
              </a:rPr>
              <a:t>подпроект</a:t>
            </a:r>
            <a:r>
              <a:rPr lang="ru-RU" dirty="0">
                <a:latin typeface="Neue Machina"/>
              </a:rPr>
              <a:t> «Парад литературных героев» (дипломанты </a:t>
            </a:r>
            <a:r>
              <a:rPr lang="ru-RU" dirty="0" smtClean="0">
                <a:latin typeface="Neue Machina"/>
              </a:rPr>
              <a:t>2 </a:t>
            </a:r>
            <a:r>
              <a:rPr lang="ru-RU" dirty="0">
                <a:latin typeface="Neue Machina"/>
              </a:rPr>
              <a:t>ст. – 3уч</a:t>
            </a:r>
            <a:r>
              <a:rPr lang="ru-RU" dirty="0" smtClean="0">
                <a:latin typeface="Neue Machina"/>
              </a:rPr>
              <a:t>.);</a:t>
            </a:r>
          </a:p>
          <a:p>
            <a:pPr lvl="0"/>
            <a:r>
              <a:rPr lang="ru-RU" dirty="0" smtClean="0"/>
              <a:t> </a:t>
            </a:r>
            <a:r>
              <a:rPr lang="ru-RU" dirty="0" smtClean="0">
                <a:latin typeface="Neue Machina"/>
              </a:rPr>
              <a:t>2023 городской литературно-музыкальный фестиваль «Театральная весна» (</a:t>
            </a:r>
            <a:r>
              <a:rPr lang="ru-RU" dirty="0">
                <a:latin typeface="Neue Machina"/>
              </a:rPr>
              <a:t>2 </a:t>
            </a:r>
            <a:r>
              <a:rPr lang="ru-RU" dirty="0" smtClean="0">
                <a:latin typeface="Neue Machina"/>
              </a:rPr>
              <a:t>обучающихся стали обладателями ГРАН-ПРИ)</a:t>
            </a:r>
            <a:endParaRPr lang="ru-RU" dirty="0">
              <a:latin typeface="Neue Machina"/>
            </a:endParaRPr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07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>
                <a:lumMod val="9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062" y="3516198"/>
            <a:ext cx="4707938" cy="3341802"/>
          </a:xfrm>
          <a:prstGeom prst="rect">
            <a:avLst/>
          </a:prstGeom>
        </p:spPr>
      </p:pic>
      <p:pic>
        <p:nvPicPr>
          <p:cNvPr id="13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651933" y="380998"/>
            <a:ext cx="12192000" cy="6858001"/>
          </a:xfrm>
          <a:prstGeom prst="rect">
            <a:avLst/>
          </a:prstGeom>
        </p:spPr>
      </p:pic>
      <p:pic>
        <p:nvPicPr>
          <p:cNvPr id="16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720" y="45762"/>
            <a:ext cx="3855200" cy="177061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32200" y="2019298"/>
            <a:ext cx="8102601" cy="52197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>Работа руководителем творческой группы учителей русского языка и литературы;</a:t>
            </a:r>
            <a:br>
              <a:rPr lang="ru-RU" sz="1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>2020  Работа куратором в проекте «Первая профессия» с Центром опережающей профессиональной подготовки</a:t>
            </a: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>;</a:t>
            </a:r>
            <a:br>
              <a:rPr lang="ru-RU" sz="1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>2021 </a:t>
            </a: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>– 2022 Работа </a:t>
            </a:r>
            <a:r>
              <a:rPr lang="ru-RU" sz="1800" dirty="0">
                <a:solidFill>
                  <a:schemeClr val="tx1"/>
                </a:solidFill>
                <a:latin typeface="Neue Machina"/>
              </a:rPr>
              <a:t>в проекте ЦОПП   курирующим педагогом в рамках сотрудничества по реализации проекта, выигравшего Президентский грант  "Траектория карьеры" (всего 83 обучающихся</a:t>
            </a: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>);</a:t>
            </a:r>
            <a:br>
              <a:rPr lang="ru-RU" sz="1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>2023 Работа составителем и корректором книги «Вечерка длиною в жизнь», изданной МОБУ «Центр образования ГО «г. Якутск</a:t>
            </a:r>
            <a:r>
              <a:rPr lang="ru-RU" sz="1800" dirty="0" smtClean="0">
                <a:solidFill>
                  <a:schemeClr val="tx1"/>
                </a:solidFill>
                <a:latin typeface="Neue Machina"/>
              </a:rPr>
              <a:t>»;</a:t>
            </a:r>
            <a:br>
              <a:rPr lang="ru-RU" sz="1800" dirty="0" smtClean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Neue Machina"/>
              </a:rPr>
            </a:br>
            <a:r>
              <a:rPr lang="ru-RU" sz="1800" dirty="0">
                <a:solidFill>
                  <a:schemeClr val="tx1"/>
                </a:solidFill>
                <a:latin typeface="Neue Machina"/>
              </a:rPr>
              <a:t>Куратор сайта «Литературная копилка МОБУ "Центр образования" ГО "город Якутск"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4707468" y="987274"/>
            <a:ext cx="7027332" cy="16581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367" b="0" i="0" kern="1200" spc="-120" baseline="0">
                <a:solidFill>
                  <a:srgbClr val="524641"/>
                </a:solidFill>
                <a:latin typeface="Druk Cyr"/>
                <a:ea typeface="+mj-ea"/>
                <a:cs typeface="Druk Cyr"/>
              </a:defRPr>
            </a:lvl1pPr>
          </a:lstStyle>
          <a:p>
            <a:pPr>
              <a:lnSpc>
                <a:spcPct val="105000"/>
              </a:lnSpc>
            </a:pPr>
            <a:r>
              <a:rPr lang="ru-RU" sz="5400" dirty="0">
                <a:solidFill>
                  <a:schemeClr val="tx1"/>
                </a:solidFill>
                <a:latin typeface="Neue Machina"/>
              </a:rPr>
              <a:t>Общественная </a:t>
            </a:r>
            <a:r>
              <a:rPr lang="ru-RU" sz="5400" dirty="0" smtClean="0">
                <a:solidFill>
                  <a:schemeClr val="tx1"/>
                </a:solidFill>
                <a:latin typeface="Neue Machina"/>
              </a:rPr>
              <a:t>деятельность</a:t>
            </a:r>
            <a:r>
              <a:rPr lang="ru-RU" sz="5400" dirty="0">
                <a:solidFill>
                  <a:schemeClr val="tx1"/>
                </a:solidFill>
                <a:latin typeface="Neue Machina"/>
              </a:rPr>
              <a:t/>
            </a:r>
            <a:br>
              <a:rPr lang="ru-RU" sz="5400" dirty="0">
                <a:solidFill>
                  <a:schemeClr val="tx1"/>
                </a:solidFill>
                <a:latin typeface="Neue Machina"/>
              </a:rPr>
            </a:br>
            <a:r>
              <a:rPr lang="ru-RU" sz="5400" dirty="0" smtClean="0">
                <a:solidFill>
                  <a:schemeClr val="tx1"/>
                </a:solidFill>
                <a:latin typeface="Neue Machina"/>
              </a:rPr>
              <a:t>   </a:t>
            </a:r>
            <a:endParaRPr lang="ru-RU" sz="5400" dirty="0">
              <a:solidFill>
                <a:schemeClr val="tx1"/>
              </a:solidFill>
              <a:latin typeface="Neue Machina"/>
            </a:endParaRPr>
          </a:p>
        </p:txBody>
      </p:sp>
    </p:spTree>
    <p:extLst>
      <p:ext uri="{BB962C8B-B14F-4D97-AF65-F5344CB8AC3E}">
        <p14:creationId xmlns:p14="http://schemas.microsoft.com/office/powerpoint/2010/main" val="379657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2">
                <a:lumMod val="90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062" y="3516198"/>
            <a:ext cx="4707938" cy="3341802"/>
          </a:xfrm>
          <a:prstGeom prst="rect">
            <a:avLst/>
          </a:prstGeom>
        </p:spPr>
      </p:pic>
      <p:pic>
        <p:nvPicPr>
          <p:cNvPr id="13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5600" y="-262467"/>
            <a:ext cx="11438468" cy="6858001"/>
          </a:xfrm>
          <a:prstGeom prst="rect">
            <a:avLst/>
          </a:prstGeom>
        </p:spPr>
      </p:pic>
      <p:pic>
        <p:nvPicPr>
          <p:cNvPr id="16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720" y="45762"/>
            <a:ext cx="3855200" cy="177061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95801" y="236800"/>
            <a:ext cx="6299200" cy="122666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Neue Machina"/>
              </a:rPr>
              <a:t>Награды учителя</a:t>
            </a:r>
            <a:endParaRPr lang="ru-RU" sz="5400" dirty="0">
              <a:solidFill>
                <a:srgbClr val="002060"/>
              </a:solidFill>
              <a:latin typeface="Neue Machin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59667" y="1617132"/>
            <a:ext cx="853440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latin typeface="Neue Machina"/>
              </a:rPr>
              <a:t>2018 Нагрудный знак "Отличник молодежной политики РС (Я</a:t>
            </a:r>
            <a:r>
              <a:rPr lang="ru-RU" dirty="0" smtClean="0">
                <a:latin typeface="Neue Machina"/>
              </a:rPr>
              <a:t>)";</a:t>
            </a:r>
          </a:p>
          <a:p>
            <a:pPr lvl="0"/>
            <a:endParaRPr lang="ru-RU" dirty="0">
              <a:latin typeface="Neue Machina"/>
            </a:endParaRPr>
          </a:p>
          <a:p>
            <a:pPr lvl="0"/>
            <a:r>
              <a:rPr lang="ru-RU" dirty="0">
                <a:latin typeface="Neue Machina"/>
              </a:rPr>
              <a:t>2018 Нагрудный знак 2010г. "За верность профессии" МОБУ "Центр образования";  </a:t>
            </a:r>
          </a:p>
          <a:p>
            <a:pPr lvl="0"/>
            <a:r>
              <a:rPr lang="ru-RU" dirty="0" smtClean="0">
                <a:latin typeface="Neue Machina"/>
              </a:rPr>
              <a:t>2019 </a:t>
            </a:r>
            <a:r>
              <a:rPr lang="ru-RU" dirty="0">
                <a:latin typeface="Neue Machina"/>
              </a:rPr>
              <a:t>Почетная грамота от военного комиссариата РС (Я);  </a:t>
            </a:r>
            <a:endParaRPr lang="ru-RU" dirty="0" smtClean="0">
              <a:latin typeface="Neue Machina"/>
            </a:endParaRPr>
          </a:p>
          <a:p>
            <a:pPr lvl="0"/>
            <a:endParaRPr lang="ru-RU" dirty="0">
              <a:latin typeface="Neue Machina"/>
            </a:endParaRPr>
          </a:p>
          <a:p>
            <a:pPr lvl="0"/>
            <a:r>
              <a:rPr lang="ru-RU" dirty="0">
                <a:latin typeface="Neue Machina"/>
              </a:rPr>
              <a:t>2019 Благодарность МОБУ «Центр образования» за работу эксперта в гуманитарной секции в рамках семинара вечерних школ "</a:t>
            </a:r>
            <a:r>
              <a:rPr lang="ru-RU" dirty="0" err="1">
                <a:latin typeface="Neue Machina"/>
              </a:rPr>
              <a:t>Гуманизация</a:t>
            </a:r>
            <a:r>
              <a:rPr lang="ru-RU" dirty="0">
                <a:latin typeface="Neue Machina"/>
              </a:rPr>
              <a:t> образования</a:t>
            </a:r>
            <a:r>
              <a:rPr lang="ru-RU" dirty="0" smtClean="0">
                <a:latin typeface="Neue Machina"/>
              </a:rPr>
              <a:t>";</a:t>
            </a:r>
          </a:p>
          <a:p>
            <a:pPr lvl="0"/>
            <a:endParaRPr lang="ru-RU" dirty="0">
              <a:latin typeface="Neue Machina"/>
            </a:endParaRPr>
          </a:p>
          <a:p>
            <a:pPr lvl="0" fontAlgn="t"/>
            <a:r>
              <a:rPr lang="ru-RU" dirty="0" smtClean="0">
                <a:latin typeface="Neue Machina"/>
              </a:rPr>
              <a:t>2021 </a:t>
            </a:r>
            <a:r>
              <a:rPr lang="ru-RU" dirty="0">
                <a:latin typeface="Neue Machina"/>
              </a:rPr>
              <a:t>Благодарственное письмо от ГБПОУ РС (Я) Якутского индустриально-педагогического колледжа</a:t>
            </a:r>
            <a:r>
              <a:rPr lang="ru-RU" dirty="0" smtClean="0">
                <a:latin typeface="Neue Machina"/>
              </a:rPr>
              <a:t>;</a:t>
            </a:r>
          </a:p>
          <a:p>
            <a:pPr lvl="0" fontAlgn="t"/>
            <a:endParaRPr lang="ru-RU" dirty="0" smtClean="0">
              <a:latin typeface="Neue Machina"/>
            </a:endParaRPr>
          </a:p>
          <a:p>
            <a:pPr lvl="0" fontAlgn="t"/>
            <a:r>
              <a:rPr lang="ru-RU" dirty="0" smtClean="0">
                <a:latin typeface="Neue Machina"/>
              </a:rPr>
              <a:t>2022 </a:t>
            </a:r>
            <a:r>
              <a:rPr lang="ru-RU" dirty="0">
                <a:latin typeface="Neue Machina"/>
              </a:rPr>
              <a:t>Благодарственное письмо АНОДПО «ЦОПП» РС (Я) за реализацию проекта «Траектория карьеры</a:t>
            </a:r>
            <a:r>
              <a:rPr lang="ru-RU" dirty="0" smtClean="0">
                <a:latin typeface="Neue Machina"/>
              </a:rPr>
              <a:t>»;</a:t>
            </a:r>
          </a:p>
          <a:p>
            <a:pPr lvl="0" fontAlgn="t"/>
            <a:endParaRPr lang="ru-RU" dirty="0" smtClean="0">
              <a:latin typeface="Neue Machina"/>
            </a:endParaRPr>
          </a:p>
          <a:p>
            <a:pPr fontAlgn="t"/>
            <a:r>
              <a:rPr lang="ru-RU" dirty="0">
                <a:latin typeface="Neue Machina"/>
              </a:rPr>
              <a:t>2022 Почетная грамота Управления образования Окружной администрации города </a:t>
            </a:r>
            <a:r>
              <a:rPr lang="ru-RU" dirty="0" smtClean="0">
                <a:latin typeface="Neue Machina"/>
              </a:rPr>
              <a:t>Якутска</a:t>
            </a:r>
            <a:endParaRPr lang="ru-RU" dirty="0">
              <a:latin typeface="Neue Machina"/>
            </a:endParaRPr>
          </a:p>
          <a:p>
            <a:pPr lvl="0" fontAlgn="t"/>
            <a:endParaRPr lang="ru-RU" sz="2000" dirty="0"/>
          </a:p>
          <a:p>
            <a:pPr lvl="0" fontAlgn="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2745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0941A018-FB9B-4401-A32C-7E04526866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816</TotalTime>
  <Words>513</Words>
  <Application>Microsoft Office PowerPoint</Application>
  <PresentationFormat>Произвольный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Метрополия</vt:lpstr>
      <vt:lpstr>Борисова Янина Борисовна  советник директора по воспитанию и взаимодействию с детскими общественными объединениями,   учитель русского языка и литературы МОБУ «Центр образования»  ГО «г. Якутск»  </vt:lpstr>
      <vt:lpstr>Янина Борисовна -  это грамотный, высококвалифицированный педагог. Она защищает честь школы не только на различных конкурсах, сессиях, проектах, где необходимо представить педагогическое мастерство и опыт, но и в спортивных мероприятиях. </vt:lpstr>
      <vt:lpstr>  2020  АОУ РС (Я) ДПО «Институт развития образования и повышения квалификации им. С.Н. Донского» Образовательное законодательство  и его практико-применение в новых условиях, проблемные курсы, 72 часа;    2020 АОУ РС (Я) ДПО «Институт развития образования и повышения квалификации им. С.Н. Донского» "Фундаментальные курсы учителей русского языка и литературы", 120 часов,   2021 АОУ РС (Я) ДПО «Институт развития образования и повышения квалификации им. С.Н. Донского»  Новая дидактика современного урока русского языка и литературы в условиях реализации ФГОС ООО, проблемные курсы, 72 часа;   2021 АНПОО «Многопрофильная Академия непрерывного образования» «Педагогическое образование: английский язык в образовательных организациях в условиях реализации ФГОС» профессиональная переподготовка;   2022 АНОДПО «Центр опережающей профессиональной подготовки РС (Я)» дополнительная профессиональная программа «Современные методы профориентационной работы» 72 ч.   2023 АОУ РС (Я) ДПО «Институт развития образования и повышения квалификации им. С.Н. Донского»  курсы повышения квалификации советников директора по воспитанию и взаимодействию с детскими общественными объединениями «Навигаторы детства: новая философия воспитания» </vt:lpstr>
      <vt:lpstr>Система воспитательной работы классного руководителя МОБУ "Центр образования " ГО "город Якутск" Борисовой Я.Б;   Публичное представление собственного инновационного педагогического опыта учителя русского языка и литературы МОБУ "Центр образования " ГО "город Якутск" Борисовой Янины Борисовны;   Самоанализ по использованию технологий в педагогической деятельности учителя русского языка и литературы МОБУ "Центр образования " ГО "город Якутск";   План работы творческой группы учителей русского языка и литературы МОБУ "Центр образования ";   Изучение фразеологизмов с помощью проектной деятельности; План подготовки к ЕГЭ по русскому языку;  План работы со слабоуспевающими обучающимися по русскому языку и литературе;  "Школьное увлечение - дорога к успеху" статья в газете "Эхо столицы" стр. 32 № 48 (2677) от 6.12.2018;   статья "Творческая группа учителей русского языка и литературы МОБУ "Центр образования ";  статья "О любимом наставнике Наталье Ивановне Ивайловской";  публикации на сайте школы и управления образования; публикации в сети youtube по проекту «Фразеологизмы»</vt:lpstr>
      <vt:lpstr>Участие учителя в конкурсах и НПК</vt:lpstr>
      <vt:lpstr>Участие обучающихся в конкурсах и НПК</vt:lpstr>
      <vt:lpstr>Участие обучающихся в конкурсах и НПК</vt:lpstr>
      <vt:lpstr>Работа руководителем творческой группы учителей русского языка и литературы;  2020  Работа куратором в проекте «Первая профессия» с Центром опережающей профессиональной подготовки;  2021 – 2022 Работа в проекте ЦОПП   курирующим педагогом в рамках сотрудничества по реализации проекта, выигравшего Президентский грант  "Траектория карьеры" (всего 83 обучающихся);  2023 Работа составителем и корректором книги «Вечерка длиною в жизнь», изданной МОБУ «Центр образования ГО «г. Якутск»;  Куратор сайта «Литературная копилка МОБУ "Центр образования" ГО "город Якутск"    </vt:lpstr>
      <vt:lpstr>Награды учителя</vt:lpstr>
      <vt:lpstr>Ссылки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ЦОС1</cp:lastModifiedBy>
  <cp:revision>70</cp:revision>
  <dcterms:created xsi:type="dcterms:W3CDTF">2023-04-25T05:21:44Z</dcterms:created>
  <dcterms:modified xsi:type="dcterms:W3CDTF">2023-11-27T11:48:01Z</dcterms:modified>
</cp:coreProperties>
</file>