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25"/>
  </p:notesMasterIdLst>
  <p:sldIdLst>
    <p:sldId id="330" r:id="rId2"/>
    <p:sldId id="321" r:id="rId3"/>
    <p:sldId id="318" r:id="rId4"/>
    <p:sldId id="312" r:id="rId5"/>
    <p:sldId id="317" r:id="rId6"/>
    <p:sldId id="305" r:id="rId7"/>
    <p:sldId id="306" r:id="rId8"/>
    <p:sldId id="308" r:id="rId9"/>
    <p:sldId id="309" r:id="rId10"/>
    <p:sldId id="313" r:id="rId11"/>
    <p:sldId id="307" r:id="rId12"/>
    <p:sldId id="311" r:id="rId13"/>
    <p:sldId id="314" r:id="rId14"/>
    <p:sldId id="316" r:id="rId15"/>
    <p:sldId id="315" r:id="rId16"/>
    <p:sldId id="319" r:id="rId17"/>
    <p:sldId id="327" r:id="rId18"/>
    <p:sldId id="320" r:id="rId19"/>
    <p:sldId id="328" r:id="rId20"/>
    <p:sldId id="326" r:id="rId21"/>
    <p:sldId id="323" r:id="rId22"/>
    <p:sldId id="329" r:id="rId23"/>
    <p:sldId id="33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509" autoAdjust="0"/>
  </p:normalViewPr>
  <p:slideViewPr>
    <p:cSldViewPr>
      <p:cViewPr varScale="1">
        <p:scale>
          <a:sx n="72" d="100"/>
          <a:sy n="72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EF891-57E6-4BB9-A8D6-B97B05210471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746C7-5E2A-4780-BC8E-64E63E2280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0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9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75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4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6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5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5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02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1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89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50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33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image" Target="../media/image27.png"/><Relationship Id="rId4" Type="http://schemas.openxmlformats.org/officeDocument/2006/relationships/tags" Target="../tags/tag13.xml"/><Relationship Id="rId9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36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tags" Target="../tags/tag3.xml"/><Relationship Id="rId21" Type="http://schemas.openxmlformats.org/officeDocument/2006/relationships/image" Target="../media/image16.jpeg"/><Relationship Id="rId7" Type="http://schemas.openxmlformats.org/officeDocument/2006/relationships/tags" Target="../tags/tag7.xml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tags" Target="../tags/tag2.xml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.jpeg"/><Relationship Id="rId5" Type="http://schemas.openxmlformats.org/officeDocument/2006/relationships/tags" Target="../tags/tag5.xml"/><Relationship Id="rId15" Type="http://schemas.openxmlformats.org/officeDocument/2006/relationships/image" Target="../media/image10.jpeg"/><Relationship Id="rId23" Type="http://schemas.openxmlformats.org/officeDocument/2006/relationships/image" Target="../media/image18.jpe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4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9.jpeg"/><Relationship Id="rId22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57200" y="9087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«Звук и буква Щ»</a:t>
            </a:r>
          </a:p>
          <a:p>
            <a:pPr marL="0" indent="0" algn="ctr">
              <a:buFont typeface="Arial" pitchFamily="34" charset="0"/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pitchFamily="34" charset="0"/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pitchFamily="34" charset="0"/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pitchFamily="34" charset="0"/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Составила воспитатель :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Громова И.В.</a:t>
            </a:r>
          </a:p>
        </p:txBody>
      </p:sp>
    </p:spTree>
    <p:extLst>
      <p:ext uri="{BB962C8B-B14F-4D97-AF65-F5344CB8AC3E}">
        <p14:creationId xmlns:p14="http://schemas.microsoft.com/office/powerpoint/2010/main" val="809875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034" y="34018"/>
            <a:ext cx="8215370" cy="11387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Упражнение «Посчитай».</a:t>
            </a:r>
            <a:r>
              <a:rPr lang="ru-RU" sz="1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 К золотой рыбке приплыли гости. Посчитай щук, лещей. </a:t>
            </a:r>
            <a:r>
              <a:rPr lang="ru-RU" sz="16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Образец: один лещ, два леща... </a:t>
            </a:r>
            <a:r>
              <a:rPr lang="ru-RU" sz="1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Кого приплыло больше? Кого — меньше? Посчитай рыб в обратном порядке. </a:t>
            </a:r>
            <a:r>
              <a:rPr lang="ru-RU" sz="1600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Образец: шесть лещей, пять лещей...</a:t>
            </a:r>
            <a:endParaRPr lang="ru-RU" sz="1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2" descr="http://www.studfiles.ru/html/2706/186/html_i_bqQQ7rel.nGrS/htmlconvd-qsud_A_html_m1d81d8f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785" y="1340768"/>
            <a:ext cx="821537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8106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7"/>
          <p:cNvSpPr txBox="1">
            <a:spLocks noChangeArrowheads="1"/>
          </p:cNvSpPr>
          <p:nvPr/>
        </p:nvSpPr>
        <p:spPr bwMode="auto">
          <a:xfrm>
            <a:off x="2124075" y="404812"/>
            <a:ext cx="49688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Собери слова!</a:t>
            </a:r>
          </a:p>
        </p:txBody>
      </p:sp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1657042" y="1212850"/>
            <a:ext cx="876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565149" y="2492896"/>
            <a:ext cx="1198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7"/>
          <p:cNvSpPr>
            <a:spLocks noChangeArrowheads="1"/>
          </p:cNvSpPr>
          <p:nvPr/>
        </p:nvSpPr>
        <p:spPr bwMode="auto">
          <a:xfrm>
            <a:off x="2124560" y="2348880"/>
            <a:ext cx="8175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58787" y="4327525"/>
            <a:ext cx="14112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нок </a:t>
            </a:r>
          </a:p>
        </p:txBody>
      </p:sp>
      <p:sp>
        <p:nvSpPr>
          <p:cNvPr id="11" name="Прямоугольник 2"/>
          <p:cNvSpPr>
            <a:spLocks noChangeArrowheads="1"/>
          </p:cNvSpPr>
          <p:nvPr/>
        </p:nvSpPr>
        <p:spPr bwMode="auto">
          <a:xfrm>
            <a:off x="2410310" y="3677005"/>
            <a:ext cx="1063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627313" y="5157788"/>
            <a:ext cx="1198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4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2363" y="1628775"/>
            <a:ext cx="30956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рощ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14842" y="2967038"/>
            <a:ext cx="30956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14842" y="4499645"/>
            <a:ext cx="3095625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щенок</a:t>
            </a:r>
          </a:p>
        </p:txBody>
      </p:sp>
    </p:spTree>
    <p:extLst>
      <p:ext uri="{BB962C8B-B14F-4D97-AF65-F5344CB8AC3E}">
        <p14:creationId xmlns:p14="http://schemas.microsoft.com/office/powerpoint/2010/main" val="301399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277" y="-99392"/>
            <a:ext cx="864344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0C1307"/>
                </a:solidFill>
                <a:effectLst/>
              </a:rPr>
              <a:t>Почини забор и спаси Василису. Соединяй пары слов по смыслу.</a:t>
            </a:r>
          </a:p>
        </p:txBody>
      </p:sp>
      <p:pic>
        <p:nvPicPr>
          <p:cNvPr id="6" name="Picture 8" descr="Всероссийский дистанционный конкурс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756" y="1268112"/>
            <a:ext cx="1584434" cy="472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ятиугольник 6"/>
          <p:cNvSpPr/>
          <p:nvPr/>
        </p:nvSpPr>
        <p:spPr>
          <a:xfrm>
            <a:off x="0" y="963720"/>
            <a:ext cx="2325169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СТЕНА</a:t>
            </a:r>
          </a:p>
        </p:txBody>
      </p:sp>
      <p:sp>
        <p:nvSpPr>
          <p:cNvPr id="8" name="Нашивка 7">
            <a:hlinkClick r:id="" action="ppaction://macro?name=DragandDrop"/>
          </p:cNvPr>
          <p:cNvSpPr/>
          <p:nvPr>
            <p:custDataLst>
              <p:tags r:id="rId1"/>
            </p:custDataLst>
          </p:nvPr>
        </p:nvSpPr>
        <p:spPr>
          <a:xfrm>
            <a:off x="4644009" y="977826"/>
            <a:ext cx="4032447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КОЖАНОЕ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4548" y="1779074"/>
            <a:ext cx="2325169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ПЛАЩ</a:t>
            </a:r>
          </a:p>
        </p:txBody>
      </p:sp>
      <p:sp>
        <p:nvSpPr>
          <p:cNvPr id="10" name="Нашивка 9">
            <a:hlinkClick r:id="" action="ppaction://macro?name=DragandDrop"/>
          </p:cNvPr>
          <p:cNvSpPr/>
          <p:nvPr>
            <p:custDataLst>
              <p:tags r:id="rId2"/>
            </p:custDataLst>
          </p:nvPr>
        </p:nvSpPr>
        <p:spPr>
          <a:xfrm>
            <a:off x="4644008" y="1768073"/>
            <a:ext cx="4055363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ЖЕЛЕЗНАЯ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6824" y="2566912"/>
            <a:ext cx="2322893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КОСИЛКА</a:t>
            </a:r>
          </a:p>
        </p:txBody>
      </p:sp>
      <p:sp>
        <p:nvSpPr>
          <p:cNvPr id="12" name="Нашивка 11">
            <a:hlinkClick r:id="" action="ppaction://macro?name=DragandDrop"/>
          </p:cNvPr>
          <p:cNvSpPr/>
          <p:nvPr>
            <p:custDataLst>
              <p:tags r:id="rId3"/>
            </p:custDataLst>
          </p:nvPr>
        </p:nvSpPr>
        <p:spPr>
          <a:xfrm>
            <a:off x="4644009" y="2564904"/>
            <a:ext cx="4024414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КАМЕННАЯ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17710" y="3294747"/>
            <a:ext cx="2312007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КЛЕЩИ</a:t>
            </a:r>
          </a:p>
        </p:txBody>
      </p:sp>
      <p:sp>
        <p:nvSpPr>
          <p:cNvPr id="14" name="Нашивка 13">
            <a:hlinkClick r:id="" action="ppaction://macro?name=DragandDrop"/>
          </p:cNvPr>
          <p:cNvSpPr/>
          <p:nvPr>
            <p:custDataLst>
              <p:tags r:id="rId4"/>
            </p:custDataLst>
          </p:nvPr>
        </p:nvSpPr>
        <p:spPr>
          <a:xfrm>
            <a:off x="4644009" y="3320017"/>
            <a:ext cx="4055362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ШЁЛКОВЫЙ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6824" y="4072196"/>
            <a:ext cx="2295678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ЯЩИК</a:t>
            </a:r>
          </a:p>
        </p:txBody>
      </p:sp>
      <p:sp>
        <p:nvSpPr>
          <p:cNvPr id="16" name="Нашивка 15">
            <a:hlinkClick r:id="" action="ppaction://macro?name=DragandDrop"/>
          </p:cNvPr>
          <p:cNvSpPr/>
          <p:nvPr>
            <p:custDataLst>
              <p:tags r:id="rId5"/>
            </p:custDataLst>
          </p:nvPr>
        </p:nvSpPr>
        <p:spPr>
          <a:xfrm>
            <a:off x="4644009" y="4077072"/>
            <a:ext cx="4055362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ШЕРСТЯНЫЕ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17915" y="4833361"/>
            <a:ext cx="2273907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СЕДЛО</a:t>
            </a:r>
          </a:p>
        </p:txBody>
      </p:sp>
      <p:sp>
        <p:nvSpPr>
          <p:cNvPr id="18" name="Нашивка 17">
            <a:hlinkClick r:id="" action="ppaction://macro?name=DragandDrop"/>
          </p:cNvPr>
          <p:cNvSpPr/>
          <p:nvPr>
            <p:custDataLst>
              <p:tags r:id="rId6"/>
            </p:custDataLst>
          </p:nvPr>
        </p:nvSpPr>
        <p:spPr>
          <a:xfrm>
            <a:off x="4644009" y="4869160"/>
            <a:ext cx="4044982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ДЕРЕВЯННЫЙ</a:t>
            </a:r>
          </a:p>
        </p:txBody>
      </p:sp>
      <p:sp>
        <p:nvSpPr>
          <p:cNvPr id="19" name="Пятиугольник 18"/>
          <p:cNvSpPr/>
          <p:nvPr/>
        </p:nvSpPr>
        <p:spPr>
          <a:xfrm>
            <a:off x="23359" y="5561987"/>
            <a:ext cx="2268463" cy="580572"/>
          </a:xfrm>
          <a:prstGeom prst="homePlat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ВЕЩИ</a:t>
            </a:r>
          </a:p>
        </p:txBody>
      </p:sp>
      <p:sp>
        <p:nvSpPr>
          <p:cNvPr id="20" name="Нашивка 19">
            <a:hlinkClick r:id="" action="ppaction://macro?name=DragandDrop"/>
          </p:cNvPr>
          <p:cNvSpPr/>
          <p:nvPr>
            <p:custDataLst>
              <p:tags r:id="rId7"/>
            </p:custDataLst>
          </p:nvPr>
        </p:nvSpPr>
        <p:spPr>
          <a:xfrm>
            <a:off x="4644008" y="5556725"/>
            <a:ext cx="4055363" cy="580572"/>
          </a:xfrm>
          <a:prstGeom prst="chevron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МЕТАЛЛИЧЕСКИЕ</a:t>
            </a:r>
          </a:p>
        </p:txBody>
      </p:sp>
    </p:spTree>
    <p:extLst>
      <p:ext uri="{BB962C8B-B14F-4D97-AF65-F5344CB8AC3E}">
        <p14:creationId xmlns:p14="http://schemas.microsoft.com/office/powerpoint/2010/main" val="89221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3136E-6 L -0.28299 -0.231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49" y="-115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94265E-6 L -0.27673 -0.225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37" y="-11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47919E-6 L -0.27673 0.115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37" y="5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36818E-6 L -0.27673 -0.331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37" y="-165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2858E-6 L -0.2842 -0.115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-5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6087E-6 L -0.29132 0.5666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28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53377E-6 L -0.29253 0.2199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35" y="109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813" y="-387350"/>
            <a:ext cx="7010400" cy="1527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Исправь ошибки</a:t>
            </a:r>
            <a:endParaRPr lang="ru-RU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979613" y="948531"/>
            <a:ext cx="6500812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На щеке есть лицо.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  <a:latin typeface="Arial" charset="0"/>
              </a:rPr>
              <a:t>Из борща готовят овощи.</a:t>
            </a:r>
          </a:p>
          <a:p>
            <a:pPr algn="r"/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3600" b="1" dirty="0">
                <a:solidFill>
                  <a:srgbClr val="FF3300"/>
                </a:solidFill>
                <a:latin typeface="Arial" charset="0"/>
              </a:rPr>
              <a:t>Ящик лежит в клещах.</a:t>
            </a:r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 algn="r"/>
            <a:r>
              <a:rPr lang="ru-RU" sz="3600" b="1" dirty="0">
                <a:solidFill>
                  <a:srgbClr val="009900"/>
                </a:solidFill>
                <a:latin typeface="Arial" charset="0"/>
              </a:rPr>
              <a:t>Щётка тащит щенка.</a:t>
            </a:r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 algn="r"/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Плащ надевает Катю. 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  <a:latin typeface="Arial" charset="0"/>
              </a:rPr>
              <a:t>Роща поёт в щегле.</a:t>
            </a:r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 algn="r"/>
            <a:r>
              <a:rPr lang="ru-RU" sz="3600" b="1" dirty="0">
                <a:solidFill>
                  <a:srgbClr val="009900"/>
                </a:solidFill>
                <a:latin typeface="Arial" charset="0"/>
              </a:rPr>
              <a:t>Вещи ищут Вову.</a:t>
            </a:r>
          </a:p>
        </p:txBody>
      </p:sp>
      <p:pic>
        <p:nvPicPr>
          <p:cNvPr id="7" name="Picture 4" descr="щенок с ботинком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41663"/>
            <a:ext cx="3417888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809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51520" y="0"/>
            <a:ext cx="7010400" cy="1224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Помоги Коле составить предложения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5" r="62449" b="17062"/>
          <a:stretch/>
        </p:blipFill>
        <p:spPr bwMode="auto">
          <a:xfrm>
            <a:off x="790452" y="1536700"/>
            <a:ext cx="2460748" cy="374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2372" y="5653066"/>
            <a:ext cx="144016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2372" y="5283734"/>
            <a:ext cx="141064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5681784"/>
            <a:ext cx="144016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97809" y="5705566"/>
            <a:ext cx="144016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652120" y="5851464"/>
            <a:ext cx="180020" cy="213072"/>
          </a:xfrm>
          <a:prstGeom prst="flowChartConnecto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49263"/>
            <a:ext cx="2024509" cy="175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10331426_0picture922_13375986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145" y="2688926"/>
            <a:ext cx="1840682" cy="160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image10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3" t="5115" r="9583" b="4802"/>
          <a:stretch/>
        </p:blipFill>
        <p:spPr bwMode="auto">
          <a:xfrm>
            <a:off x="4620729" y="3725769"/>
            <a:ext cx="1634480" cy="1134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i2.wp.com/ae01.alicdn.com/kf/HTB1ou0NlDdYBeNkSmLyq6xfnVXai/6-veya-8-Kulak-S%C4%B1kma-O-Klipleri-Hava-Yak%C4%B1t-Hortum-Boru-Kelep%C3%A7eleri-Pense-K%C4%B1v%C4%B1r%C4%B1c%C4%B1lar-Kerpeten-F%C4%B1nd%C4%B1kk%C4%B1ran.jpg_200x20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809" y="1365599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52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3" y="-102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30696" y="0"/>
            <a:ext cx="701040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Помоги Оле составить предложения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1" t="23238" r="64236" b="19619"/>
          <a:stretch/>
        </p:blipFill>
        <p:spPr bwMode="auto">
          <a:xfrm>
            <a:off x="161511" y="1533107"/>
            <a:ext cx="2052228" cy="358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1541" y="5573712"/>
            <a:ext cx="151216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5573712"/>
            <a:ext cx="151216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9895" y="5542478"/>
            <a:ext cx="151216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5542478"/>
            <a:ext cx="151216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32391" y="5204380"/>
            <a:ext cx="180019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7295120" y="5757265"/>
            <a:ext cx="216024" cy="184665"/>
          </a:xfrm>
          <a:prstGeom prst="flowChartConnector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8757" y="1987424"/>
            <a:ext cx="248761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http://savepic.net/616489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092280" y="1412776"/>
            <a:ext cx="1720061" cy="2446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Объект 3"/>
          <p:cNvPicPr>
            <a:picLocks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36196" y="-102704"/>
            <a:ext cx="2584450" cy="1905000"/>
          </a:xfrm>
          <a:prstGeom prst="rect">
            <a:avLst/>
          </a:prstGeom>
        </p:spPr>
      </p:pic>
      <p:pic>
        <p:nvPicPr>
          <p:cNvPr id="17" name="Picture 7" descr="759188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29" y="3309821"/>
            <a:ext cx="1292225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26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10731E-6 L 0.29653 -0.00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653 -0.00023 L 0.48542 0.1255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08036" y="0"/>
            <a:ext cx="8185052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Игра «Подбери предлог»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1071546"/>
            <a:ext cx="70009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Надя  убегает               щенка.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Ваня  наступил            щетку.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Мама  купила  капусту               щей.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Щеглята  будут              щеглов.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Слезы  бегут              щекам.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Ветер  дует               щели.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69260" y="1263153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29809" y="1988839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27311" y="2665457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5832" y="3473219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29809" y="4078185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27311" y="4662959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853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1.17484E-6 C -0.0191 -0.00809 0.00139 -1.17484E-6 -0.04827 -0.00393 C -0.0533 -0.00462 -0.05938 -0.00856 -0.06459 -0.01017 C -0.06875 -0.01387 -0.07361 -0.01734 -0.07813 -0.01989 C -0.08108 -0.02174 -0.08716 -0.02382 -0.08716 -0.02359 C -0.08802 -0.02544 -0.08889 -0.02706 -0.09011 -0.02798 C -0.09288 -0.03006 -0.09913 -0.03191 -0.09913 -0.03168 C -0.1007 -0.0333 -0.10191 -0.03492 -0.10365 -0.03585 C -0.10504 -0.037 -0.10677 -0.037 -0.10799 -0.03793 C -0.11788 -0.04556 -0.10382 -0.03862 -0.11563 -0.04394 C -0.11858 -0.04556 -0.12466 -0.04787 -0.12466 -0.04764 C -0.14827 -0.06892 -0.18091 -0.06475 -0.20695 -0.06591 C -0.21493 -0.06522 -0.22309 -0.06475 -0.23108 -0.06383 C -0.23455 -0.06337 -0.23785 -0.0599 -0.24132 -0.05967 C -0.26337 -0.05851 -0.28525 -0.05851 -0.30729 -0.05782 C -0.3257 -0.05481 -0.34427 -0.05342 -0.36285 -0.0518 C -0.3908 -0.04648 -0.41841 -0.04556 -0.4467 -0.04394 C -0.45677 -0.04486 -0.46667 -0.0444 -0.47656 -0.04602 C -0.49028 -0.04787 -0.5033 -0.06383 -0.51406 -0.07377 C -0.51788 -0.08881 -0.5125 -0.07123 -0.51997 -0.08372 C -0.52292 -0.08857 -0.52257 -0.09482 -0.52604 -0.09968 C -0.52552 -0.10176 -0.52466 -0.10546 -0.52466 -0.10523 " pathEditMode="relative" rAng="0" ptsTypes="fffffffffffffffffffffA">
                                      <p:cBhvr>
                                        <p:cTn id="6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15" y="-5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2 0.00255 C -0.06944 0.00324 -0.08923 0.00255 -0.10885 0.0044 C -0.11024 0.00463 -0.11059 0.00717 -0.1118 0.0081 C -0.11475 0.01041 -0.1243 0.0118 -0.12586 0.01203 C -0.12864 0.01318 -0.13177 0.01365 -0.1342 0.01573 C -0.13559 0.01688 -0.13698 0.0185 -0.13854 0.01943 C -0.14114 0.02105 -0.14409 0.02197 -0.14687 0.02313 C -0.14826 0.02382 -0.15121 0.02498 -0.15121 0.02498 C -0.15607 0.03192 -0.1526 0.02822 -0.1625 0.03261 C -0.16388 0.0333 -0.16666 0.03446 -0.16666 0.03446 C -0.16823 0.0407 -0.17222 0.04972 -0.17517 0.05504 C -0.17621 0.05897 -0.17673 0.06337 -0.17934 0.06637 C -0.18194 0.06938 -0.18784 0.07378 -0.18784 0.07378 C -0.20052 0.07308 -0.21319 0.07308 -0.22586 0.07193 C -0.23715 0.071 -0.24861 0.06476 -0.25954 0.06082 C -0.2677 0.05805 -0.27552 0.05481 -0.2835 0.05134 C -0.29479 0.04649 -0.28107 0.0525 -0.29201 0.04764 C -0.2934 0.04695 -0.29618 0.04579 -0.29618 0.04579 C -0.3026 0.03724 -0.29513 0.04602 -0.30329 0.04001 C -0.31076 0.03469 -0.31649 0.0266 -0.32448 0.02313 C -0.33073 0.01064 -0.34201 0.00555 -0.34982 -0.00486 C -0.35312 -0.00925 -0.36111 -0.01619 -0.36111 -0.01619 C -0.36406 -0.0222 -0.37135 -0.02891 -0.37656 -0.03122 C -0.39045 -0.04972 -0.4184 -0.05481 -0.43715 -0.0555 C -0.46666 -0.05666 -0.49635 -0.05689 -0.52586 -0.05758 C -0.52448 -0.09505 -0.52448 -0.08141 -0.52448 -0.09875 " pathEditMode="relative" ptsTypes="fffffffffffffffffffffffffA">
                                      <p:cBhvr>
                                        <p:cTn id="10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99 0.00046 C -0.06527 -0.00463 -0.07882 0.00208 -0.09062 0.00439 C -0.12135 0.0104 -0.15069 0.01387 -0.18211 0.01549 C -0.22673 0.01457 -0.24253 0.01803 -0.27517 0.01179 C -0.29652 0.00786 -0.31718 -0.00232 -0.33854 -0.00694 C -0.35243 -0.00995 -0.35434 -0.00926 -0.37222 -0.01064 C -0.3809 -0.01203 -0.38906 -0.01411 -0.39757 -0.01642 C -0.40312 -0.01781 -0.41458 -0.02012 -0.41458 -0.02012 C -0.43368 -0.02868 -0.46875 -0.02406 -0.49201 -0.02753 C -0.49809 -0.02961 -0.50434 -0.03076 -0.51024 -0.03331 C -0.51302 -0.04348 -0.51753 -0.05088 -0.52013 -0.06129 C -0.521 -0.06499 -0.52291 -0.07262 -0.52291 -0.07262 C -0.52066 -0.09112 -0.51961 -0.11541 -0.50885 -0.12882 C -0.50694 -0.13691 -0.50347 -0.14339 -0.49913 -0.14963 C -0.49479 -0.1649 -0.50121 -0.14547 -0.4934 -0.15889 C -0.49253 -0.1605 -0.49288 -0.16305 -0.49201 -0.16467 C -0.4901 -0.1679 -0.48628 -0.16906 -0.4835 -0.17022 C -0.47882 -0.17646 -0.47378 -0.17924 -0.46805 -0.1834 C -0.46215 -0.18779 -0.45798 -0.19404 -0.4526 -0.19843 C -0.4434 -0.20606 -0.42586 -0.2137 -0.41458 -0.21716 C -0.40468 -0.22017 -0.39461 -0.22202 -0.38489 -0.22642 C -0.37986 -0.22873 -0.36944 -0.2322 -0.36944 -0.2322 C -0.36805 -0.23335 -0.36632 -0.23428 -0.36527 -0.2359 C -0.36302 -0.23914 -0.35954 -0.247 -0.35954 -0.247 C -0.3559 -0.26203 -0.35677 -0.2544 -0.35677 -0.26966 " pathEditMode="relative" ptsTypes="ffffffffffffffff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7 -0.00625 C -0.06823 -0.00694 -0.08229 -0.00694 -0.09636 -0.0081 C -0.10677 -0.00879 -0.11702 -0.0155 -0.12743 -0.01758 C -0.15868 -0.02405 -0.19011 -0.03122 -0.2217 -0.03446 C -0.23906 -0.03909 -0.25643 -0.0444 -0.27396 -0.04764 C -0.28316 -0.0518 -0.29375 -0.05319 -0.30347 -0.05504 C -0.31545 -0.06036 -0.30903 -0.05828 -0.32309 -0.06059 C -0.3342 -0.06568 -0.34549 -0.06637 -0.35695 -0.07008 C -0.36788 -0.07354 -0.3783 -0.07724 -0.38941 -0.07956 C -0.39844 -0.08349 -0.40816 -0.08673 -0.41754 -0.08881 C -0.42639 -0.09274 -0.43646 -0.09459 -0.44566 -0.09644 C -0.45295 -0.09968 -0.46059 -0.1006 -0.46823 -0.10199 C -0.4783 -0.0932 -0.47084 -0.08395 -0.48091 -0.07956 C -0.4875 -0.08164 -0.5007 -0.08511 -0.5007 -0.08511 C -0.50573 -0.0895 -0.5033 -0.08788 -0.50764 -0.09066 " pathEditMode="relative" ptsTypes="fffffffff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47 -0.00255 C -0.09635 0.00208 -0.13854 0.00693 -0.1816 0.00855 C -0.20243 0.01457 -0.22205 0.02243 -0.24219 0.03122 C -0.26059 0.03908 -0.28073 0.03422 -0.3 0.03492 C -0.31545 0.03677 -0.3309 0.03954 -0.34635 0.04047 C -0.37361 0.04209 -0.42812 0.0444 -0.42812 0.0444 C -0.46805 0.04301 -0.50295 0.04047 -0.54219 0.04232 C -0.5467 0.04463 -0.5493 0.0481 -0.55347 0.0518 C -0.5585 0.07169 -0.55052 0.04139 -0.55764 0.06313 C -0.56423 0.08325 -0.56041 0.0969 -0.56041 0.12303 " pathEditMode="relative" ptsTypes="fffffffff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-0.01087 C -0.06059 -0.02497 -0.07136 -0.02706 -0.08108 -0.0296 C -0.0934 -0.02636 -0.09531 -0.01757 -0.10365 -0.00717 C -0.10452 -0.00347 -0.10556 0.00046 -0.10643 0.00416 C -0.10695 0.00601 -0.10781 0.00972 -0.10781 0.00972 C -0.10972 0.04163 -0.11007 0.0784 -0.11771 0.10916 C -0.12084 0.1346 -0.12188 0.1605 -0.12327 0.18617 C -0.12379 0.21994 -0.12431 0.2537 -0.12465 0.28747 C -0.12483 0.30065 -0.11771 0.38599 -0.129 0.42623 C -0.13195 0.46138 -0.1375 0.49422 -0.14584 0.52752 C -0.14688 0.53192 -0.15209 0.537 -0.15434 0.54071 C -0.15955 0.54903 -0.16337 0.55782 -0.17118 0.56129 C -0.17483 0.56638 -0.17795 0.56776 -0.18247 0.57077 C -0.19618 0.57979 -0.20504 0.58233 -0.22049 0.58395 C -0.31823 0.58326 -0.45035 0.59968 -0.55712 0.56522 C -0.55799 0.56383 -0.55868 0.56221 -0.5599 0.56129 C -0.56111 0.56036 -0.56302 0.56083 -0.56406 0.55944 C -0.56459 0.55874 -0.56667 0.54926 -0.56702 0.54834 C -0.56771 0.54672 -0.56962 0.54626 -0.56979 0.54441 C -0.57049 0.53885 -0.56979 0.53307 -0.56979 0.52752 L -0.56702 0.53885 " pathEditMode="relative" ptsTypes="fffffffffffffffffff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755650" y="214313"/>
            <a:ext cx="7931150" cy="785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/>
              <a:t>Посчитай предметы.</a:t>
            </a:r>
            <a:br>
              <a:rPr lang="ru-RU" sz="3200"/>
            </a:br>
            <a:endParaRPr lang="ru-RU" sz="3200" dirty="0"/>
          </a:p>
        </p:txBody>
      </p:sp>
      <p:pic>
        <p:nvPicPr>
          <p:cNvPr id="6" name="Picture 5" descr="0a2b847cadea7ad1c3c4fc302c57e2b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238125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46047826_lesch_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50" y="2924944"/>
            <a:ext cx="24003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e8e80ca055106939d194b9fac83d336d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56" y="4653136"/>
            <a:ext cx="251142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10331426_0picture922_13375986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836712"/>
            <a:ext cx="234473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5fcc43b31c88a73c0bae26c90b024265-500x50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429000"/>
            <a:ext cx="17335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572000" y="1714488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3214686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797152"/>
            <a:ext cx="569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1378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857250" y="274638"/>
            <a:ext cx="8143875" cy="796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Собери слова из слогов. </a:t>
            </a:r>
            <a:br>
              <a:rPr lang="ru-RU" sz="3200" dirty="0"/>
            </a:br>
            <a:r>
              <a:rPr lang="ru-RU" sz="3200" dirty="0"/>
              <a:t>Найди слово, которое соответствует схеме.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026454" y="1376163"/>
            <a:ext cx="874440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6364007" y="1366635"/>
            <a:ext cx="1276123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КЛЕ</a:t>
            </a: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2240909" y="1384298"/>
            <a:ext cx="1276123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ЩЁТ</a:t>
            </a: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4929187" y="1366633"/>
            <a:ext cx="1038696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ЩИ</a:t>
            </a: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086231" y="3151433"/>
            <a:ext cx="1224137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НОК</a:t>
            </a: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74716" y="3134168"/>
            <a:ext cx="1038696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355523" y="3429000"/>
            <a:ext cx="1038696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ЩИ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6606990" y="3421703"/>
            <a:ext cx="1038696" cy="676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85080" y="5152896"/>
            <a:ext cx="357188" cy="3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1849200" y="5112628"/>
            <a:ext cx="457200" cy="457200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504567" y="5170398"/>
            <a:ext cx="357188" cy="3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" name="Блок-схема: узел 29"/>
          <p:cNvSpPr/>
          <p:nvPr/>
        </p:nvSpPr>
        <p:spPr>
          <a:xfrm>
            <a:off x="3059832" y="5097398"/>
            <a:ext cx="457200" cy="457200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55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0.02187 -0.03496 C 0.02656 -0.04283 0.03333 -0.04653 0.04062 -0.04653 C 0.04896 -0.04653 0.05556 -0.04283 0.06024 -0.03496 L 0.08264 3.33333E-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2" y="-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05 -0.00115 L -0.09636 0.02362 C -0.10122 0.02963 -0.10868 0.03287 -0.11667 0.03287 C -0.12552 0.03287 -0.13264 0.02963 -0.13768 0.02362 L -0.16129 -0.00115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62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694 L 0.02483 0.04167 C 0.03021 0.04954 0.03802 0.05394 0.04618 0.05394 C 0.05539 0.05394 0.06285 0.04954 0.06823 0.04167 L 0.09323 0.00694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3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73 0.00694 L -0.09965 -0.0632 C -0.10451 -0.07801 -0.11128 -0.08357 -0.1184 -0.0838 C -0.12587 -0.08334 -0.13177 -0.07662 -0.13576 -0.06088 L -0.15417 0.0081 " pathEditMode="relative" rAng="5271278" ptsTypes="FffFF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3" y="-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02708 0.05416 C 0.03281 0.06643 0.04132 0.07338 0.05017 0.07338 C 0.06042 0.07338 0.0684 0.06643 0.07431 0.05416 L 0.10174 3.33333E-6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00255 L -0.04948 -0.0618 C -0.05851 -0.07639 -0.07153 -0.08356 -0.08525 -0.08356 C -0.10122 -0.08356 -0.11354 -0.07639 -0.12275 -0.0618 L -0.16372 0.00255 " pathEditMode="relative" rAng="5400000" ptsTypes="FffFF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30" y="-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02674 0.12061 C 0.03281 0.14838 0.04149 0.16482 0.05035 0.16482 C 0.06094 0.16482 0.06979 0.14838 0.07552 0.12061 L 0.10434 -3.7037E-6 " pathEditMode="relative" rAng="0" ptsTypes="FffFF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3333E-6 L -0.02604 -0.09051 C -0.0316 -0.11273 -0.04045 -0.12385 -0.04966 -0.12778 C -0.0599 -0.12385 -0.06823 -0.11158 -0.07518 -0.09051 L -0.10209 3.33333E-6 " pathEditMode="relative" rAng="16200000" ptsTypes="FffFF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4" y="-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45816 -0.1731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99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0.44601 -0.173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92" y="-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4349 -0.17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36" y="-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0.42396 -0.1715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98" y="-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457200" y="0"/>
            <a:ext cx="85439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Слова рассыпались. Собери слова из букв.</a:t>
            </a:r>
            <a:br>
              <a:rPr lang="ru-RU" sz="3200" dirty="0"/>
            </a:br>
            <a:r>
              <a:rPr lang="ru-RU" sz="3200" dirty="0"/>
              <a:t> Составь с данными словами предложения.</a:t>
            </a:r>
          </a:p>
        </p:txBody>
      </p:sp>
      <p:pic>
        <p:nvPicPr>
          <p:cNvPr id="6" name="Рисунок 5" descr="46047826_lesch_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4993"/>
            <a:ext cx="354171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303039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2696"/>
            <a:ext cx="3294062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69797640_49bb99274544500a0cfc336069e_prev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45" y="3367594"/>
            <a:ext cx="3051340" cy="186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79512" y="3152981"/>
            <a:ext cx="340920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 </a:t>
            </a: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щ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63779" y="2497222"/>
            <a:ext cx="32383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о </a:t>
            </a: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щ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27788" y="5232008"/>
            <a:ext cx="314945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</a:t>
            </a: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а </a:t>
            </a: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щ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755576" y="3367594"/>
            <a:ext cx="2026568" cy="6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ЛЕЩ</a:t>
            </a: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778816" y="2620551"/>
            <a:ext cx="2808312" cy="6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ОВОЩИ</a:t>
            </a: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603701" y="5355337"/>
            <a:ext cx="2250921" cy="6766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РОЩА</a:t>
            </a:r>
          </a:p>
        </p:txBody>
      </p:sp>
    </p:spTree>
    <p:extLst>
      <p:ext uri="{BB962C8B-B14F-4D97-AF65-F5344CB8AC3E}">
        <p14:creationId xmlns:p14="http://schemas.microsoft.com/office/powerpoint/2010/main" val="154208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" y="-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468313" y="836613"/>
            <a:ext cx="8445500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dirty="0">
                <a:latin typeface="Arial" charset="0"/>
              </a:rPr>
              <a:t>Произнесите первый  звук, с которого начинаются слова:</a:t>
            </a:r>
          </a:p>
          <a:p>
            <a:pPr>
              <a:buFont typeface="Wingdings 2" pitchFamily="18" charset="2"/>
              <a:buNone/>
            </a:pPr>
            <a:r>
              <a:rPr lang="ru-RU" dirty="0">
                <a:latin typeface="Arial" charset="0"/>
              </a:rPr>
              <a:t>        щётка                 щенок                  щит </a:t>
            </a:r>
          </a:p>
          <a:p>
            <a:pPr>
              <a:buFont typeface="Wingdings 2" pitchFamily="18" charset="2"/>
              <a:buNone/>
            </a:pPr>
            <a:endParaRPr lang="ru-RU" dirty="0">
              <a:latin typeface="Arial" charset="0"/>
            </a:endParaRPr>
          </a:p>
        </p:txBody>
      </p:sp>
      <p:pic>
        <p:nvPicPr>
          <p:cNvPr id="7" name="Picture 10" descr="http://zaiushka.ru/_pu/2/4834163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852738"/>
            <a:ext cx="2268537" cy="250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3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11560" y="2852738"/>
            <a:ext cx="2584450" cy="1905000"/>
          </a:xfrm>
          <a:prstGeom prst="rect">
            <a:avLst/>
          </a:prstGeom>
        </p:spPr>
      </p:pic>
      <p:pic>
        <p:nvPicPr>
          <p:cNvPr id="10" name="Picture 12" descr="http://savepic.net/616489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31032" y="2928934"/>
            <a:ext cx="1720061" cy="2446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0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10731E-6 L 0.29653 -0.000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653 -0.00023 L 0.48542 0.1255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457200" y="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/>
              <a:t>Назови картинки маленькими и огромными.</a:t>
            </a:r>
            <a:endParaRPr lang="ru-RU" sz="2800" dirty="0"/>
          </a:p>
        </p:txBody>
      </p:sp>
      <p:pic>
        <p:nvPicPr>
          <p:cNvPr id="6" name="Picture 7" descr="39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0728"/>
            <a:ext cx="1851025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5e391f86f8f25858c312c9b590e61d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4"/>
            <a:ext cx="3101975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0b1b666944659080181cd0eac2669c9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000125"/>
            <a:ext cx="2614613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eea15d36c546be01f9c47127d770794f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86125"/>
            <a:ext cx="2235200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post-2-114603124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94" y="3852863"/>
            <a:ext cx="1614487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943448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143250"/>
            <a:ext cx="21082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0006-004-Anakonda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4964113"/>
            <a:ext cx="27384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87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/>
              <a:t>Произнеси предложения</a:t>
            </a:r>
            <a:endParaRPr lang="ru-RU" sz="4000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900113" y="1600200"/>
            <a:ext cx="82438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folHlink"/>
                </a:solidFill>
              </a:rPr>
              <a:t>На                         сидел</a:t>
            </a:r>
            <a:r>
              <a:rPr lang="ru-RU" dirty="0"/>
              <a:t>                               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accent2"/>
                </a:solidFill>
              </a:rPr>
              <a:t>Мама почистила</a:t>
            </a:r>
            <a:r>
              <a:rPr lang="ru-RU" dirty="0"/>
              <a:t>                                            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folHlink"/>
                </a:solidFill>
              </a:rPr>
              <a:t>Папа поймал большую</a:t>
            </a:r>
            <a:r>
              <a:rPr lang="ru-RU" dirty="0"/>
              <a:t>                       .</a:t>
            </a:r>
          </a:p>
        </p:txBody>
      </p:sp>
      <p:pic>
        <p:nvPicPr>
          <p:cNvPr id="7" name="Picture 5" descr="0a2b847cadea7ad1c3c4fc302c57e2b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341438"/>
            <a:ext cx="1800225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057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75918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924175"/>
            <a:ext cx="1292225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schyotka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997200"/>
            <a:ext cx="1617662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1322615370_rggr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68" y="4725743"/>
            <a:ext cx="1560513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472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1116013" y="214313"/>
            <a:ext cx="7772400" cy="785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/>
              <a:t>Составь предложения из слов.</a:t>
            </a:r>
            <a:br>
              <a:rPr lang="ru-RU" sz="3200"/>
            </a:b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03423"/>
            <a:ext cx="89289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Письма, ящик, опускают, в, почтовый.</a:t>
            </a:r>
          </a:p>
          <a:p>
            <a:pPr>
              <a:defRPr/>
            </a:pP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Для, погоды, дождливой, мама, плащ,</a:t>
            </a:r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купила.</a:t>
            </a:r>
          </a:p>
          <a:p>
            <a:pPr>
              <a:defRPr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Мы, овощи,  собирали,  на,  огороде, сочные.</a:t>
            </a:r>
          </a:p>
          <a:p>
            <a:pPr>
              <a:defRPr/>
            </a:pP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В, щебет, лесу, птичий, раздавался. </a:t>
            </a:r>
          </a:p>
          <a:p>
            <a:pPr>
              <a:defRPr/>
            </a:pP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Туристы, ущелье,  вошли, в, чудесное.</a:t>
            </a:r>
          </a:p>
        </p:txBody>
      </p:sp>
    </p:spTree>
    <p:extLst>
      <p:ext uri="{BB962C8B-B14F-4D97-AF65-F5344CB8AC3E}">
        <p14:creationId xmlns:p14="http://schemas.microsoft.com/office/powerpoint/2010/main" val="4077095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dirty="0"/>
              <a:t>- Написать печатными буквами большую и маленькую букву «Щ».</a:t>
            </a:r>
          </a:p>
          <a:p>
            <a:pPr marL="0" indent="0">
              <a:buFont typeface="Arial" pitchFamily="34" charset="0"/>
              <a:buNone/>
            </a:pPr>
            <a:r>
              <a:rPr lang="ru-RU" sz="3600" dirty="0"/>
              <a:t>- Написать маленькими буквами слоги и слова: «ЩА», «ЩУ», «ЩУКА», «РОЩА».</a:t>
            </a:r>
          </a:p>
          <a:p>
            <a:pPr marL="0" indent="0">
              <a:buFont typeface="Arial" pitchFamily="34" charset="0"/>
              <a:buNone/>
            </a:pPr>
            <a:r>
              <a:rPr lang="ru-RU" sz="3600" dirty="0"/>
              <a:t>- Написать предложение: «Миша ловит щуку.»</a:t>
            </a:r>
          </a:p>
        </p:txBody>
      </p:sp>
    </p:spTree>
    <p:extLst>
      <p:ext uri="{BB962C8B-B14F-4D97-AF65-F5344CB8AC3E}">
        <p14:creationId xmlns:p14="http://schemas.microsoft.com/office/powerpoint/2010/main" val="108750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8" y="9622"/>
            <a:ext cx="110527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http://readik.ru/bukvy/schris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71" y="980728"/>
            <a:ext cx="3881196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AutoShape 4"/>
          <p:cNvCxnSpPr>
            <a:cxnSpLocks noChangeShapeType="1"/>
          </p:cNvCxnSpPr>
          <p:nvPr/>
        </p:nvCxnSpPr>
        <p:spPr bwMode="auto">
          <a:xfrm>
            <a:off x="5292080" y="2564904"/>
            <a:ext cx="854889" cy="0"/>
          </a:xfrm>
          <a:prstGeom prst="straightConnector1">
            <a:avLst/>
          </a:prstGeom>
          <a:noFill/>
          <a:ln w="63360" cap="rnd">
            <a:solidFill>
              <a:srgbClr val="00B05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372200" y="2180679"/>
            <a:ext cx="1368152" cy="771623"/>
          </a:xfrm>
          <a:prstGeom prst="rect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 b="1" dirty="0">
                <a:solidFill>
                  <a:srgbClr val="00B050"/>
                </a:solidFill>
                <a:latin typeface="Calibri" pitchFamily="34" charset="0"/>
              </a:rPr>
              <a:t>[</a:t>
            </a:r>
            <a:r>
              <a:rPr lang="ru-RU" sz="4400" b="1" dirty="0">
                <a:solidFill>
                  <a:srgbClr val="008000"/>
                </a:solidFill>
                <a:latin typeface="Calibri" pitchFamily="34" charset="0"/>
              </a:rPr>
              <a:t>щ</a:t>
            </a:r>
            <a:r>
              <a:rPr lang="en-US" sz="4400" b="1" dirty="0">
                <a:solidFill>
                  <a:srgbClr val="00B050"/>
                </a:solidFill>
                <a:latin typeface="Calibri" pitchFamily="34" charset="0"/>
              </a:rPr>
              <a:t>’]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811539" y="3429000"/>
            <a:ext cx="19288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008000"/>
                </a:solidFill>
                <a:latin typeface="Calibri" pitchFamily="34" charset="0"/>
              </a:rPr>
              <a:t>согласный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872856" y="4149080"/>
            <a:ext cx="13096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008000"/>
                </a:solidFill>
                <a:latin typeface="Calibri" pitchFamily="34" charset="0"/>
              </a:rPr>
              <a:t>мягкий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97923" y="4869160"/>
            <a:ext cx="122713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008000"/>
                </a:solidFill>
                <a:latin typeface="Calibri" pitchFamily="34" charset="0"/>
              </a:rPr>
              <a:t>глухой</a:t>
            </a:r>
          </a:p>
        </p:txBody>
      </p:sp>
    </p:spTree>
    <p:extLst>
      <p:ext uri="{BB962C8B-B14F-4D97-AF65-F5344CB8AC3E}">
        <p14:creationId xmlns:p14="http://schemas.microsoft.com/office/powerpoint/2010/main" val="276284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utoUpdateAnimBg="0"/>
      <p:bldP spid="9" grpId="0" autoUpdateAnimBg="0"/>
      <p:bldP spid="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02" y="-2246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9082" y="285719"/>
            <a:ext cx="76399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Верните Кощею только те предметы,</a:t>
            </a:r>
          </a:p>
          <a:p>
            <a:pPr algn="ctr"/>
            <a:r>
              <a:rPr lang="ru-RU" sz="3600" b="1" cap="none" spc="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в названии которых есть звук </a:t>
            </a:r>
            <a:r>
              <a:rPr lang="en-US" sz="3600" b="1" cap="none" spc="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[</a:t>
            </a:r>
            <a:r>
              <a:rPr lang="ru-RU" sz="3600" b="1" cap="none" spc="0" dirty="0" err="1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щ</a:t>
            </a:r>
            <a:r>
              <a:rPr lang="en-US" sz="3600" b="1" cap="none" spc="0" dirty="0">
                <a:ln w="10541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]</a:t>
            </a:r>
            <a:endParaRPr lang="ru-RU" sz="3600" b="1" cap="none" spc="0" dirty="0">
              <a:ln w="10541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6" name="Picture 10" descr="http://www.intelkot.ru/pics_import/Tovar/12921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566" y="335486"/>
            <a:ext cx="680891" cy="115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06896" y="1630018"/>
            <a:ext cx="8162754" cy="202758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0" descr="http://kachestvo.ru/netcat_files/Image/%D1%89%D0%B5%D0%BD%D0%BE%D0%BA.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3" y="4105835"/>
            <a:ext cx="708143" cy="106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kotikit.ru/wp-content/uploads/2012/01/pochemu_yasheritsa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068" y="3793015"/>
            <a:ext cx="830181" cy="84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club-fish.ru/images/stories/content2/club-fish.ru_364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85" y="4027608"/>
            <a:ext cx="1074723" cy="79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n-l-d.ru/files/pticy/full/23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348" y="3828708"/>
            <a:ext cx="766965" cy="98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www.zooclub.ru/skat/img.php?w=700&amp;h=700&amp;img=./attach/12000/12566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 rotWithShape="1">
          <a:blip r:embed="rId17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3" t="4494" r="16962" b="5687"/>
          <a:stretch/>
        </p:blipFill>
        <p:spPr bwMode="auto">
          <a:xfrm>
            <a:off x="5940152" y="3849196"/>
            <a:ext cx="1094853" cy="132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2" descr="http://allforchildren.ru/birds/img/bird25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96336" y="4105835"/>
            <a:ext cx="703339" cy="83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www.timeboil.ru/img/site/12969313911307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0486" y="5650290"/>
            <a:ext cx="859972" cy="96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http://www.ixodes.ru/pic/persulcatus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0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39351" y="5466476"/>
            <a:ext cx="1153451" cy="72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s://encrypted-tbn1.gstatic.com/images?q=tbn:ANd9GcTnvPuDR2G4TBKhth-J8H4lwdzt4vj6QtOTGkht6sUc-ndoqBIE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10966" y="4757293"/>
            <a:ext cx="878072" cy="17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http://skazka-uyt.ru/images/karas.jpg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497" y="5325541"/>
            <a:ext cx="1157100" cy="106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rybalka.ru/sites/default/files/09.04/fish/main/514-261.jpg?1309096775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33" y="5325541"/>
            <a:ext cx="2092178" cy="85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31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6.47549E-7 L 0.04861 -0.280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-140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951E-7 L 0.05503 -0.241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-120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8.23312E-7 L 0.12135 -0.281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-140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6827E-6 L 0.05503 -0.256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-128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5634E-6 L 0.05938 -0.4646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-232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68085E-6 L 0.07083 -0.472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236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47549E-7 L 0.03941 -0.4405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-220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4DA0A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4DA0A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4DA0A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4DA0A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35567" y="0"/>
            <a:ext cx="8470804" cy="1362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Игра «Где спрятался звук?»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8217264" cy="4643446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2857496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857496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429520" y="2857496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5214950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5214950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5143512"/>
            <a:ext cx="428628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studfiles.ru/html/2706/186/html_i_bqQQ7rel.nGrS/htmlconvd-qsud_A_html_546d8c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45020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2786050" y="1071546"/>
            <a:ext cx="928694" cy="10715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29190" y="2000240"/>
            <a:ext cx="1143008" cy="178595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00034" y="4714883"/>
            <a:ext cx="778674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spc="50" normalizeH="0" baseline="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Упражнение «Четвёртый — лишний». </a:t>
            </a:r>
            <a:r>
              <a:rPr kumimoji="0" lang="ru-RU" sz="1600" b="1" i="0" u="none" strike="noStrike" spc="50" normalizeH="0" baseline="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Найди в каждой рамочке лишнюю картинку. Объясни свой выбор. Назови лишние картинки, чётко произнося звук Щ.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spc="50" normalizeH="0" baseline="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596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-243408"/>
            <a:ext cx="72866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щука</a:t>
            </a:r>
          </a:p>
        </p:txBody>
      </p:sp>
      <p:pic>
        <p:nvPicPr>
          <p:cNvPr id="6" name="Picture 2" descr="C:\Users\User\Desktop\ФГОС СЕМИНАР\картинки\img18.jpg"/>
          <p:cNvPicPr>
            <a:picLocks noChangeAspect="1" noChangeArrowheads="1"/>
          </p:cNvPicPr>
          <p:nvPr/>
        </p:nvPicPr>
        <p:blipFill rotWithShape="1">
          <a:blip r:embed="rId3" cstate="print"/>
          <a:srcRect l="16250" t="22334" r="36894" b="20000"/>
          <a:stretch/>
        </p:blipFill>
        <p:spPr bwMode="auto">
          <a:xfrm>
            <a:off x="7213327" y="188640"/>
            <a:ext cx="1896716" cy="17507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3571876"/>
            <a:ext cx="1571636" cy="150019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3571876"/>
            <a:ext cx="1500198" cy="15001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3571876"/>
            <a:ext cx="1571636" cy="1500198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71876"/>
            <a:ext cx="1500198" cy="15001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000364" y="4357694"/>
            <a:ext cx="2571768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306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7224" y="0"/>
            <a:ext cx="6609502" cy="5232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11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Calibri" pitchFamily="34" charset="0"/>
              </a:rPr>
              <a:t>Упражнение «Подружим звуки»</a:t>
            </a:r>
          </a:p>
        </p:txBody>
      </p:sp>
      <p:pic>
        <p:nvPicPr>
          <p:cNvPr id="6" name="Picture 12" descr="http://savepic.net/616489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571480"/>
            <a:ext cx="4214842" cy="5994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WordArt 12"/>
          <p:cNvSpPr>
            <a:spLocks noChangeArrowheads="1" noChangeShapeType="1" noTextEdit="1"/>
          </p:cNvSpPr>
          <p:nvPr/>
        </p:nvSpPr>
        <p:spPr bwMode="auto">
          <a:xfrm>
            <a:off x="4581962" y="2135115"/>
            <a:ext cx="638175" cy="10080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Arial"/>
                <a:cs typeface="Arial"/>
              </a:rPr>
              <a:t>Щ</a:t>
            </a:r>
          </a:p>
        </p:txBody>
      </p:sp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7164288" y="600793"/>
            <a:ext cx="928694" cy="41036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</a:rPr>
              <a:t>А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</a:rPr>
              <a:t>И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</a:rPr>
              <a:t>у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</a:rPr>
              <a:t>Ё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</a:rPr>
              <a:t>Е</a:t>
            </a: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5385795" y="836712"/>
            <a:ext cx="1714512" cy="1373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5447475" y="1604141"/>
            <a:ext cx="1714512" cy="7858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5447475" y="2626446"/>
            <a:ext cx="1524000" cy="2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483987" y="2837649"/>
            <a:ext cx="1616320" cy="73105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5389777" y="3012269"/>
            <a:ext cx="1714512" cy="128588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294321" y="5702323"/>
            <a:ext cx="571504" cy="863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Bookman Old Style" pitchFamily="18" charset="0"/>
                <a:cs typeface="Arial"/>
              </a:rPr>
              <a:t>Щ</a:t>
            </a:r>
          </a:p>
        </p:txBody>
      </p:sp>
      <p:sp>
        <p:nvSpPr>
          <p:cNvPr id="15" name="WordArt 22"/>
          <p:cNvSpPr>
            <a:spLocks noChangeArrowheads="1" noChangeShapeType="1" noTextEdit="1"/>
          </p:cNvSpPr>
          <p:nvPr/>
        </p:nvSpPr>
        <p:spPr bwMode="auto">
          <a:xfrm>
            <a:off x="954271" y="5702323"/>
            <a:ext cx="571504" cy="7921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  <a:cs typeface="Arial"/>
              </a:rPr>
              <a:t>А</a:t>
            </a:r>
          </a:p>
        </p:txBody>
      </p:sp>
      <p:pic>
        <p:nvPicPr>
          <p:cNvPr id="16" name="Picture 32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5911" y="5445224"/>
            <a:ext cx="1582626" cy="166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WordArt 19"/>
          <p:cNvSpPr>
            <a:spLocks noChangeArrowheads="1" noChangeShapeType="1" noTextEdit="1"/>
          </p:cNvSpPr>
          <p:nvPr/>
        </p:nvSpPr>
        <p:spPr bwMode="auto">
          <a:xfrm>
            <a:off x="2039361" y="5621846"/>
            <a:ext cx="574676" cy="863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Bookman Old Style" pitchFamily="18" charset="0"/>
                <a:ea typeface="BatangChe" pitchFamily="49" charset="-127"/>
                <a:cs typeface="Arial"/>
              </a:rPr>
              <a:t>Щ</a:t>
            </a:r>
          </a:p>
        </p:txBody>
      </p:sp>
      <p:sp>
        <p:nvSpPr>
          <p:cNvPr id="18" name="WordArt 20"/>
          <p:cNvSpPr>
            <a:spLocks noChangeArrowheads="1" noChangeShapeType="1" noTextEdit="1"/>
          </p:cNvSpPr>
          <p:nvPr/>
        </p:nvSpPr>
        <p:spPr bwMode="auto">
          <a:xfrm>
            <a:off x="2629190" y="5621846"/>
            <a:ext cx="571504" cy="7207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  <a:cs typeface="Arial"/>
              </a:rPr>
              <a:t>И</a:t>
            </a:r>
          </a:p>
        </p:txBody>
      </p:sp>
      <p:pic>
        <p:nvPicPr>
          <p:cNvPr id="19" name="Picture 32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716874" y="5299907"/>
            <a:ext cx="1582626" cy="166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WordArt 18"/>
          <p:cNvSpPr>
            <a:spLocks noChangeArrowheads="1" noChangeShapeType="1" noTextEdit="1"/>
          </p:cNvSpPr>
          <p:nvPr/>
        </p:nvSpPr>
        <p:spPr bwMode="auto">
          <a:xfrm>
            <a:off x="3714743" y="5618828"/>
            <a:ext cx="647701" cy="863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Bookman Old Style" pitchFamily="18" charset="0"/>
                <a:cs typeface="Arial"/>
              </a:rPr>
              <a:t>Щ</a:t>
            </a:r>
          </a:p>
        </p:txBody>
      </p:sp>
      <p:sp>
        <p:nvSpPr>
          <p:cNvPr id="21" name="WordArt 17"/>
          <p:cNvSpPr>
            <a:spLocks noChangeArrowheads="1" noChangeShapeType="1" noTextEdit="1"/>
          </p:cNvSpPr>
          <p:nvPr/>
        </p:nvSpPr>
        <p:spPr bwMode="auto">
          <a:xfrm>
            <a:off x="4429124" y="5621846"/>
            <a:ext cx="642942" cy="7921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  <a:cs typeface="Arial"/>
              </a:rPr>
              <a:t>у</a:t>
            </a:r>
          </a:p>
        </p:txBody>
      </p:sp>
      <p:pic>
        <p:nvPicPr>
          <p:cNvPr id="22" name="Picture 32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60846" y="5219430"/>
            <a:ext cx="1582626" cy="166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WordArt 16"/>
          <p:cNvSpPr>
            <a:spLocks noChangeArrowheads="1" noChangeShapeType="1" noTextEdit="1"/>
          </p:cNvSpPr>
          <p:nvPr/>
        </p:nvSpPr>
        <p:spPr bwMode="auto">
          <a:xfrm>
            <a:off x="5451035" y="5615810"/>
            <a:ext cx="576263" cy="7921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Bookman Old Style" pitchFamily="18" charset="0"/>
                <a:cs typeface="Arial"/>
              </a:rPr>
              <a:t>Щ</a:t>
            </a:r>
          </a:p>
        </p:txBody>
      </p:sp>
      <p:sp>
        <p:nvSpPr>
          <p:cNvPr id="24" name="WordArt 15"/>
          <p:cNvSpPr>
            <a:spLocks noChangeArrowheads="1" noChangeShapeType="1" noTextEdit="1"/>
          </p:cNvSpPr>
          <p:nvPr/>
        </p:nvSpPr>
        <p:spPr bwMode="auto">
          <a:xfrm>
            <a:off x="6150756" y="5558715"/>
            <a:ext cx="571504" cy="7207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  <a:cs typeface="Arial"/>
              </a:rPr>
              <a:t>Ё</a:t>
            </a:r>
          </a:p>
        </p:txBody>
      </p:sp>
      <p:pic>
        <p:nvPicPr>
          <p:cNvPr id="25" name="Picture 32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205777" y="5155738"/>
            <a:ext cx="1643042" cy="1732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WordArt 14"/>
          <p:cNvSpPr>
            <a:spLocks noChangeArrowheads="1" noChangeShapeType="1" noTextEdit="1"/>
          </p:cNvSpPr>
          <p:nvPr/>
        </p:nvSpPr>
        <p:spPr bwMode="auto">
          <a:xfrm>
            <a:off x="7341297" y="5528289"/>
            <a:ext cx="574676" cy="863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Bookman Old Style" pitchFamily="18" charset="0"/>
                <a:cs typeface="Arial"/>
              </a:rPr>
              <a:t>Щ</a:t>
            </a:r>
          </a:p>
        </p:txBody>
      </p:sp>
      <p:sp>
        <p:nvSpPr>
          <p:cNvPr id="27" name="WordArt 13"/>
          <p:cNvSpPr>
            <a:spLocks noChangeArrowheads="1" noChangeShapeType="1" noTextEdit="1"/>
          </p:cNvSpPr>
          <p:nvPr/>
        </p:nvSpPr>
        <p:spPr bwMode="auto">
          <a:xfrm>
            <a:off x="8013118" y="5528289"/>
            <a:ext cx="357189" cy="7207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Bookman Old Style" pitchFamily="18" charset="0"/>
                <a:cs typeface="Arial"/>
              </a:rPr>
              <a:t>Е</a:t>
            </a:r>
          </a:p>
        </p:txBody>
      </p:sp>
      <p:pic>
        <p:nvPicPr>
          <p:cNvPr id="28" name="Picture 32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014454" y="5122000"/>
            <a:ext cx="1589974" cy="1676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180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23774E-7 L -0.34914 -0.003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7872E-6 L -0.53021 -0.0060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1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L -0.74028 -0.0104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14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2222E-6 L -0.92934 -0.0104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76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68085E-6 L -1.09462 -0.010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40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e2/d6/bf/e2d6bf6a4cb868bf9d75a28f4b8e94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12" y="-392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studfiles.ru/html/2706/186/html_i_bqQQ7rel.nGrS/htmlconvd-qsud_A_html_64ee387e.gif"/>
          <p:cNvPicPr>
            <a:picLocks noChangeAspect="1" noChangeArrowheads="1"/>
          </p:cNvPicPr>
          <p:nvPr/>
        </p:nvPicPr>
        <p:blipFill rotWithShape="1">
          <a:blip r:embed="rId3"/>
          <a:srcRect b="9069"/>
          <a:stretch/>
        </p:blipFill>
        <p:spPr bwMode="auto">
          <a:xfrm>
            <a:off x="3281272" y="660515"/>
            <a:ext cx="5857916" cy="619268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43808" y="-3929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«Подбери слова на слоги». </a:t>
            </a:r>
          </a:p>
        </p:txBody>
      </p:sp>
      <p:pic>
        <p:nvPicPr>
          <p:cNvPr id="12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673124" y="-3929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63824" y="1052736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73396" y="2276872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35508" y="3284984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15616" y="4586733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2" descr="http://savepic.net/616489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2640" y="4909340"/>
            <a:ext cx="1830584" cy="26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Объект 2"/>
          <p:cNvSpPr txBox="1">
            <a:spLocks/>
          </p:cNvSpPr>
          <p:nvPr/>
        </p:nvSpPr>
        <p:spPr>
          <a:xfrm>
            <a:off x="-13828" y="226903"/>
            <a:ext cx="2314600" cy="2404863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Прочитай слоги. Найдите картинки, названия ко­торых начинаются на эти слоги. Назови эти картинки. Вам помогут стрелки. Сколь­ко стрелок идёт от слога, столько и картинок начинается на данный слог.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Образец: ща — щавель.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7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0.21354 -3.7037E-6 C 0.30938 -3.7037E-6 0.42726 0.18496 0.42726 0.33588 L 0.42726 0.6719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4" y="3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0.32413 -2.59259E-6 C 0.46927 -2.59259E-6 0.64826 0.05463 0.64826 0.09931 L 0.64826 0.19861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13" y="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0.23316 3.33333E-6 C 0.33802 3.33333E-6 0.46667 -0.02917 0.46667 -0.05255 L 0.46667 -0.10486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33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6227 L 0.26372 0.06227 C 0.38212 0.06227 0.52761 -0.08843 0.52761 -0.21065 L 0.52761 -0.4831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72" y="-2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3415 4.07407E-6 C 0.4948 4.07407E-6 0.68316 -0.17686 0.68316 -0.32037 L 0.68316 -0.64051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49" y="-3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2755 L 0.40208 -0.02755 C 0.58246 -0.02755 0.80486 -0.01482 0.80486 -0.00348 L 0.80486 0.02083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43" y="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23,2941;40,84976"/>
  <p:tag name="КОНЕЧНОЕ ПОЛОЖЕНИЕ" val="136,0628;548,00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99,09362;566,4435"/>
  <p:tag name="КОНЕЧНОЕ ПОЛОЖЕНИЕ" val="408,4369;183,83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60,6109;568,3547"/>
  <p:tag name="КОНЕЧНОЕ ПОЛОЖЕНИЕ" val="218,5546;217,56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19,0149;569,6945"/>
  <p:tag name="КОНЕЧНОЕ ПОЛОЖЕНИЕ" val="89,37811;180,285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79,5665;578,7587"/>
  <p:tag name="КОНЕЧНОЕ ПОЛОЖЕНИЕ" val="152,9075;176,907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34,6995;573,5174"/>
  <p:tag name="КОНЕЧНОЕ ПОЛОЖЕНИЕ" val="472,6722;183,463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89,7339;579,7242"/>
  <p:tag name="КОНЕЧНОЕ ПОЛОЖЕНИЕ" val="347,0251;176,669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49,3005;555,3103"/>
  <p:tag name="КОНЕЧНОЕ ПОЛОЖЕНИЕ" val="283,4958;177,018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98,6626;132,1856"/>
  <p:tag name="КОНЕЧНОЕ ПОЛОЖЕНИЕ" val="192,0743;541,597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99,9172;272,5252"/>
  <p:tag name="КОНЕЧНОЕ ПОЛОЖЕНИЕ" val="112,1525;625,466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99,1454;488,4452"/>
  <p:tag name="КОНЕЧНОЕ ПОЛОЖЕНИЕ" val="186,91;637,386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09,1924;195,3061"/>
  <p:tag name="КОНЕЧНОЕ ПОЛОЖЕНИЕ" val="150,4424;306,762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345,7234;847,0588"/>
  <p:tag name="КОНЕЧНОЕ ПОЛОЖЕНИЕ" val="127,2525;127,987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15,6044;40,58827"/>
  <p:tag name="КОНЕЧНОЕ ПОЛОЖЕНИЕ" val="183,6605;136,65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414,7096;343,9609"/>
  <p:tag name="КОНЕЧНОЕ ПОЛОЖЕНИЕ" val="112,51;815,76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71,6987;677,1783"/>
  <p:tag name="КОНЕЧНОЕ ПОЛОЖЕНИЕ" val="117,4798;46,482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618</TotalTime>
  <Words>499</Words>
  <Application>Microsoft Office PowerPoint</Application>
  <PresentationFormat>Экран (4:3)</PresentationFormat>
  <Paragraphs>126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Bookman Old Style</vt:lpstr>
      <vt:lpstr>Calibri</vt:lpstr>
      <vt:lpstr>Calibri Light</vt:lpstr>
      <vt:lpstr>Times New Roman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andrey gromov</cp:lastModifiedBy>
  <cp:revision>42</cp:revision>
  <dcterms:created xsi:type="dcterms:W3CDTF">2020-05-24T18:41:57Z</dcterms:created>
  <dcterms:modified xsi:type="dcterms:W3CDTF">2024-04-09T19:07:53Z</dcterms:modified>
</cp:coreProperties>
</file>