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dirty="0" smtClean="0">
                <a:latin typeface="Monotype Corsiva" pitchFamily="66" charset="0"/>
              </a:rPr>
              <a:t>Сказка о Веселом Язычке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Подготовила :</a:t>
            </a:r>
          </a:p>
          <a:p>
            <a:pPr algn="ctr">
              <a:buNone/>
            </a:pPr>
            <a:r>
              <a:rPr lang="ru-RU" dirty="0" smtClean="0"/>
              <a:t> учитель-логопед </a:t>
            </a:r>
          </a:p>
          <a:p>
            <a:pPr algn="ctr">
              <a:buNone/>
            </a:pPr>
            <a:r>
              <a:rPr lang="ru-RU" dirty="0" smtClean="0"/>
              <a:t>Труфанова Наталья Алексеевна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Артикуляционная гимнастика для формирования правильного произношения звуков [</a:t>
            </a:r>
            <a:r>
              <a:rPr lang="ru-RU" dirty="0" err="1" smtClean="0"/>
              <a:t>р</a:t>
            </a:r>
            <a:r>
              <a:rPr lang="ru-RU" dirty="0" smtClean="0"/>
              <a:t>],[</a:t>
            </a:r>
            <a:r>
              <a:rPr lang="ru-RU" dirty="0" err="1" smtClean="0"/>
              <a:t>р</a:t>
            </a:r>
            <a:r>
              <a:rPr lang="ru-RU" dirty="0" smtClean="0"/>
              <a:t>']</a:t>
            </a:r>
            <a:endParaRPr lang="ru-RU" dirty="0"/>
          </a:p>
        </p:txBody>
      </p:sp>
      <p:pic>
        <p:nvPicPr>
          <p:cNvPr id="12290" name="Рисунок 1" descr="C:\Documents and Settings\йцук\Мои документы\логопед\Дыхание, моторика, артикуляция\ГИМНАСТИКА В СТИХАХ\1264516196_screenshot020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 l="12500" t="18056" r="24561"/>
          <a:stretch>
            <a:fillRect/>
          </a:stretch>
        </p:blipFill>
        <p:spPr bwMode="auto">
          <a:xfrm>
            <a:off x="3143240" y="2786058"/>
            <a:ext cx="2659084" cy="183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Язычок наш кончил дело. </a:t>
            </a:r>
          </a:p>
          <a:p>
            <a:pPr>
              <a:buNone/>
            </a:pPr>
            <a:r>
              <a:rPr lang="ru-RU" dirty="0" smtClean="0"/>
              <a:t>Отдыхать он может смело,</a:t>
            </a:r>
          </a:p>
          <a:p>
            <a:pPr>
              <a:buNone/>
            </a:pPr>
            <a:r>
              <a:rPr lang="ru-RU" dirty="0" smtClean="0"/>
              <a:t> —Я с лошадкой погуляю, </a:t>
            </a:r>
          </a:p>
          <a:p>
            <a:pPr>
              <a:buNone/>
            </a:pPr>
            <a:r>
              <a:rPr lang="ru-RU" dirty="0" smtClean="0"/>
              <a:t>На гармошке ей сыграю. </a:t>
            </a:r>
          </a:p>
          <a:p>
            <a:pPr>
              <a:buNone/>
            </a:pPr>
            <a:r>
              <a:rPr lang="ru-RU" dirty="0" smtClean="0"/>
              <a:t>Погоняю я в футбол </a:t>
            </a:r>
          </a:p>
          <a:p>
            <a:pPr>
              <a:buNone/>
            </a:pPr>
            <a:r>
              <a:rPr lang="ru-RU" dirty="0" smtClean="0"/>
              <a:t>И забью в ворота гол. </a:t>
            </a:r>
          </a:p>
          <a:p>
            <a:pPr>
              <a:buNone/>
            </a:pPr>
            <a:r>
              <a:rPr lang="ru-RU" dirty="0" smtClean="0"/>
              <a:t>Очень сложная задача — </a:t>
            </a:r>
          </a:p>
          <a:p>
            <a:pPr>
              <a:buNone/>
            </a:pPr>
            <a:r>
              <a:rPr lang="ru-RU" dirty="0" smtClean="0"/>
              <a:t>Загонять в ворота мячик.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«Лошадка», «Гармошка», «Футбол»</a:t>
            </a:r>
            <a:endParaRPr lang="ru-RU" dirty="0"/>
          </a:p>
        </p:txBody>
      </p:sp>
      <p:pic>
        <p:nvPicPr>
          <p:cNvPr id="7170" name="Рисунок 27" descr="артикуляционная гимнастика (лошадка)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000760" y="1214422"/>
            <a:ext cx="27543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18" descr="C:\Documents and Settings\йцук\Мои документы\Мои рисунки\1264516182_screenshot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786190"/>
            <a:ext cx="3427430" cy="242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Рисунок 1" descr="C:\Documents and Settings\йцук\Мои документы\логопед\рисунки, фото\фото арт гимн\грибок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720725" y="1460500"/>
            <a:ext cx="3968750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/>
          <p:cNvPicPr>
            <a:picLocks noChangeAspect="1" noChangeArrowheads="1"/>
          </p:cNvPicPr>
          <p:nvPr/>
        </p:nvPicPr>
        <p:blipFill>
          <a:blip r:embed="rId3" cstate="print"/>
          <a:srcRect l="5521" t="24950" r="12692" b="30891"/>
          <a:stretch>
            <a:fillRect/>
          </a:stretch>
        </p:blipFill>
        <p:spPr bwMode="auto">
          <a:xfrm>
            <a:off x="5214942" y="1428736"/>
            <a:ext cx="3643306" cy="433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Рисунок 5" descr="C:\Documents and Settings\йцук\Мои документы\логопед\Дыхание, моторика, артикуляция\артикуляция фото\__12787.jpg"/>
          <p:cNvPicPr>
            <a:picLocks noChangeAspect="1" noChangeArrowheads="1"/>
          </p:cNvPicPr>
          <p:nvPr/>
        </p:nvPicPr>
        <p:blipFill>
          <a:blip r:embed="rId2" cstate="print"/>
          <a:srcRect l="2258" t="15041" r="2940" b="7317"/>
          <a:stretch>
            <a:fillRect/>
          </a:stretch>
        </p:blipFill>
        <p:spPr bwMode="auto">
          <a:xfrm>
            <a:off x="720725" y="539750"/>
            <a:ext cx="706755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Скрылось солнце за горой,</a:t>
            </a:r>
          </a:p>
          <a:p>
            <a:pPr algn="ctr">
              <a:buNone/>
            </a:pPr>
            <a:r>
              <a:rPr lang="ru-RU" dirty="0" smtClean="0"/>
              <a:t>Язычок пошел домой.</a:t>
            </a:r>
          </a:p>
          <a:p>
            <a:pPr algn="ctr">
              <a:buNone/>
            </a:pPr>
            <a:r>
              <a:rPr lang="ru-RU" dirty="0" smtClean="0"/>
              <a:t>Дверь он запер на замок.</a:t>
            </a:r>
          </a:p>
          <a:p>
            <a:pPr algn="ctr">
              <a:buNone/>
            </a:pPr>
            <a:r>
              <a:rPr lang="ru-RU" dirty="0" smtClean="0"/>
              <a:t>Лег в кроватку и умолк.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«Горка», «Лопаточка»</a:t>
            </a:r>
            <a:endParaRPr lang="ru-RU" dirty="0"/>
          </a:p>
        </p:txBody>
      </p:sp>
      <p:pic>
        <p:nvPicPr>
          <p:cNvPr id="4" name="Содержимое 3" descr="0013-009-Artikuljatsionnoe-uprazhnenie-Kache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857628"/>
            <a:ext cx="2958098" cy="2632561"/>
          </a:xfrm>
          <a:prstGeom prst="rect">
            <a:avLst/>
          </a:prstGeom>
        </p:spPr>
      </p:pic>
      <p:pic>
        <p:nvPicPr>
          <p:cNvPr id="10242" name="i-tmb-0x" descr="http://im3-tub.yandex.net/i?id=176002514-00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857628"/>
            <a:ext cx="3181350" cy="265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Monotype Corsiva" pitchFamily="66" charset="0"/>
              </a:rPr>
              <a:t>СПАСИБО</a:t>
            </a:r>
            <a:br>
              <a:rPr lang="ru-RU" sz="9600" dirty="0" smtClean="0">
                <a:latin typeface="Monotype Corsiva" pitchFamily="66" charset="0"/>
              </a:rPr>
            </a:br>
            <a:r>
              <a:rPr lang="ru-RU" sz="9600" dirty="0" smtClean="0">
                <a:latin typeface="Monotype Corsiva" pitchFamily="66" charset="0"/>
              </a:rPr>
              <a:t>ЗА </a:t>
            </a:r>
            <a:br>
              <a:rPr lang="ru-RU" sz="9600" dirty="0" smtClean="0">
                <a:latin typeface="Monotype Corsiva" pitchFamily="66" charset="0"/>
              </a:rPr>
            </a:br>
            <a:r>
              <a:rPr lang="ru-RU" sz="9600" dirty="0" smtClean="0">
                <a:latin typeface="Monotype Corsiva" pitchFamily="66" charset="0"/>
              </a:rPr>
              <a:t>ВНИМАНИЕ!!!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 smtClean="0"/>
              <a:t>Развивающие</a:t>
            </a:r>
            <a:r>
              <a:rPr lang="ru-RU" dirty="0" smtClean="0"/>
              <a:t>: создать условия для развития, уточнения и совершенствования основных движений органов речи; способствовать развитию мыслительных операций (внимания, памяти, мышления, воображения).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Коррекционные</a:t>
            </a:r>
            <a:r>
              <a:rPr lang="ru-RU" dirty="0" smtClean="0"/>
              <a:t>: отрабатывать точность, правильность, плавность, темп, устойчивость, симметричность выполняемых движений.</a:t>
            </a:r>
          </a:p>
          <a:p>
            <a:r>
              <a:rPr lang="ru-RU" b="1" dirty="0" smtClean="0"/>
              <a:t> </a:t>
            </a:r>
            <a:r>
              <a:rPr lang="ru-RU" b="1" dirty="0" smtClean="0"/>
              <a:t>Воспитывающие</a:t>
            </a:r>
            <a:r>
              <a:rPr lang="ru-RU" dirty="0" smtClean="0"/>
              <a:t>: воспитывать интерес к логопедическим занятиям.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pic>
        <p:nvPicPr>
          <p:cNvPr id="11266" name="Рисунок 2"/>
          <p:cNvPicPr>
            <a:picLocks noChangeAspect="1" noChangeArrowheads="1"/>
          </p:cNvPicPr>
          <p:nvPr/>
        </p:nvPicPr>
        <p:blipFill>
          <a:blip r:embed="rId2" cstate="print"/>
          <a:srcRect l="22845" t="11188" r="19823" b="18510"/>
          <a:stretch>
            <a:fillRect/>
          </a:stretch>
        </p:blipFill>
        <p:spPr bwMode="auto">
          <a:xfrm>
            <a:off x="214282" y="0"/>
            <a:ext cx="12573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«Стрелочка»</a:t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Рот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— домик, губы — двери.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 кто живет в этом домике?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этом домике, дружок,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Живет Веселый Язычок.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Ох, и шустрый он мальчишка,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немножко шалунишка.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(Рот открыт, несколько раз показывается узкий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язык)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Рисунок 4" descr="http://logoped-consultant.narod.ru/photo06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l="36771" t="48677" r="34155" b="11516"/>
          <a:stretch>
            <a:fillRect/>
          </a:stretch>
        </p:blipFill>
        <p:spPr bwMode="auto">
          <a:xfrm>
            <a:off x="3428992" y="4143380"/>
            <a:ext cx="2874955" cy="24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/>
          <p:cNvPicPr>
            <a:picLocks noChangeAspect="1" noChangeArrowheads="1"/>
          </p:cNvPicPr>
          <p:nvPr/>
        </p:nvPicPr>
        <p:blipFill>
          <a:blip r:embed="rId3" cstate="print"/>
          <a:srcRect l="22845" t="11188" r="19823" b="18510"/>
          <a:stretch>
            <a:fillRect/>
          </a:stretch>
        </p:blipFill>
        <p:spPr bwMode="auto">
          <a:xfrm>
            <a:off x="571472" y="571480"/>
            <a:ext cx="1257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Наш Веселый Язычок </a:t>
            </a:r>
          </a:p>
          <a:p>
            <a:pPr algn="ctr">
              <a:buNone/>
            </a:pPr>
            <a:r>
              <a:rPr lang="ru-RU" dirty="0" smtClean="0"/>
              <a:t>Повернулся на бочок.</a:t>
            </a:r>
          </a:p>
          <a:p>
            <a:pPr algn="ctr">
              <a:buNone/>
            </a:pPr>
            <a:r>
              <a:rPr lang="ru-RU" dirty="0" smtClean="0"/>
              <a:t>Смотрит влево, смотрит вправо... </a:t>
            </a:r>
          </a:p>
          <a:p>
            <a:pPr algn="ctr">
              <a:buNone/>
            </a:pPr>
            <a:r>
              <a:rPr lang="ru-RU" dirty="0" smtClean="0"/>
              <a:t>А потом опять вперед, </a:t>
            </a:r>
          </a:p>
          <a:p>
            <a:pPr algn="ctr">
              <a:buNone/>
            </a:pPr>
            <a:r>
              <a:rPr lang="ru-RU" dirty="0" smtClean="0"/>
              <a:t>Тут немного отдохнет. 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«Часики», «Змейка»</a:t>
            </a:r>
            <a:endParaRPr lang="ru-RU" dirty="0"/>
          </a:p>
        </p:txBody>
      </p:sp>
      <p:pic>
        <p:nvPicPr>
          <p:cNvPr id="2050" name="Рисунок 6" descr="C:\Documents and Settings\йцук\Мои документы\логопед\Дыхание, моторика, артикуляция\артикуляция фото\__14970.jpg"/>
          <p:cNvPicPr>
            <a:picLocks noChangeAspect="1" noChangeArrowheads="1"/>
          </p:cNvPicPr>
          <p:nvPr/>
        </p:nvPicPr>
        <p:blipFill>
          <a:blip r:embed="rId2" cstate="print"/>
          <a:srcRect t="2475" r="-1057"/>
          <a:stretch>
            <a:fillRect/>
          </a:stretch>
        </p:blipFill>
        <p:spPr bwMode="auto">
          <a:xfrm>
            <a:off x="3214678" y="3857628"/>
            <a:ext cx="442915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2"/>
          <p:cNvPicPr>
            <a:picLocks noChangeAspect="1" noChangeArrowheads="1"/>
          </p:cNvPicPr>
          <p:nvPr/>
        </p:nvPicPr>
        <p:blipFill>
          <a:blip r:embed="rId3" cstate="print"/>
          <a:srcRect l="22845" t="11188" r="19823" b="18510"/>
          <a:stretch>
            <a:fillRect/>
          </a:stretch>
        </p:blipFill>
        <p:spPr bwMode="auto">
          <a:xfrm>
            <a:off x="428596" y="642918"/>
            <a:ext cx="1257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Приоткрыл Язык окно, </a:t>
            </a:r>
          </a:p>
          <a:p>
            <a:pPr algn="ctr">
              <a:buNone/>
            </a:pPr>
            <a:r>
              <a:rPr lang="ru-RU" dirty="0" smtClean="0"/>
              <a:t>А на улице тепло.</a:t>
            </a:r>
          </a:p>
          <a:p>
            <a:pPr algn="ctr">
              <a:buNone/>
            </a:pPr>
            <a:r>
              <a:rPr lang="ru-RU" dirty="0" smtClean="0"/>
              <a:t> Язычок наш потянулся, </a:t>
            </a:r>
          </a:p>
          <a:p>
            <a:pPr algn="ctr">
              <a:buNone/>
            </a:pPr>
            <a:r>
              <a:rPr lang="ru-RU" dirty="0" smtClean="0"/>
              <a:t>Широко нам улыбнулся,</a:t>
            </a:r>
          </a:p>
          <a:p>
            <a:pPr algn="ctr">
              <a:buNone/>
            </a:pPr>
            <a:r>
              <a:rPr lang="ru-RU" dirty="0" smtClean="0"/>
              <a:t>А </a:t>
            </a:r>
            <a:r>
              <a:rPr lang="ru-RU" dirty="0" smtClean="0"/>
              <a:t>потом пошел гулять,</a:t>
            </a:r>
          </a:p>
          <a:p>
            <a:pPr algn="ctr">
              <a:buNone/>
            </a:pPr>
            <a:r>
              <a:rPr lang="ru-RU" dirty="0" smtClean="0"/>
              <a:t> На крылечке загорать.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«Улыбка», «Жало», «Стрелочка»</a:t>
            </a:r>
            <a:endParaRPr lang="ru-RU" dirty="0"/>
          </a:p>
        </p:txBody>
      </p:sp>
      <p:pic>
        <p:nvPicPr>
          <p:cNvPr id="3074" name="Рисунок 34" descr="C:\Documents and Settings\йцук\Local Settings\Temporary Internet Files\Content.Word\__20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429132"/>
            <a:ext cx="2922581" cy="219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ogoped-consultant.narod.ru/photo06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36771" t="48677" r="34155" b="11516"/>
          <a:stretch>
            <a:fillRect/>
          </a:stretch>
        </p:blipFill>
        <p:spPr bwMode="auto">
          <a:xfrm>
            <a:off x="5072066" y="4443427"/>
            <a:ext cx="2874955" cy="2128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крылечке полежал,</a:t>
            </a:r>
          </a:p>
          <a:p>
            <a:pPr>
              <a:buNone/>
            </a:pPr>
            <a:r>
              <a:rPr lang="ru-RU" dirty="0" smtClean="0"/>
              <a:t> На качели побежал. </a:t>
            </a:r>
          </a:p>
          <a:p>
            <a:pPr>
              <a:buNone/>
            </a:pPr>
            <a:r>
              <a:rPr lang="ru-RU" dirty="0" smtClean="0"/>
              <a:t>Вверх взлетел он смело...</a:t>
            </a:r>
          </a:p>
          <a:p>
            <a:pPr>
              <a:buNone/>
            </a:pPr>
            <a:r>
              <a:rPr lang="ru-RU" dirty="0" smtClean="0"/>
              <a:t> Но пора за дело.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«Лопаточка», «Качели»</a:t>
            </a:r>
            <a:endParaRPr lang="ru-RU" dirty="0"/>
          </a:p>
        </p:txBody>
      </p:sp>
      <p:pic>
        <p:nvPicPr>
          <p:cNvPr id="4098" name="i-tmb-0x" descr="http://im3-tub.yandex.net/i?id=176002514-00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14422"/>
            <a:ext cx="2928958" cy="240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22" descr="C:\Documents and Settings\йцук\Local Settings\Temporary Internet Files\Content.Word\__100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929066"/>
            <a:ext cx="3006725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25" descr="C:\Documents and Settings\йцук\Local Settings\Temporary Internet Files\Content.Word\__100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86190"/>
            <a:ext cx="3001963" cy="281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Поспешил к себе во двор, </a:t>
            </a:r>
          </a:p>
          <a:p>
            <a:pPr algn="ctr">
              <a:buNone/>
            </a:pPr>
            <a:r>
              <a:rPr lang="ru-RU" dirty="0" smtClean="0"/>
              <a:t>Чтобы починить забор.</a:t>
            </a:r>
          </a:p>
          <a:p>
            <a:pPr algn="ctr">
              <a:buNone/>
            </a:pPr>
            <a:r>
              <a:rPr lang="ru-RU" dirty="0" smtClean="0"/>
              <a:t>Быстро взялся он за дело, </a:t>
            </a:r>
          </a:p>
          <a:p>
            <a:pPr algn="ctr">
              <a:buNone/>
            </a:pPr>
            <a:r>
              <a:rPr lang="ru-RU" dirty="0" smtClean="0"/>
              <a:t>И работа закипела.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«Заборчик»</a:t>
            </a:r>
            <a:endParaRPr lang="ru-RU" dirty="0"/>
          </a:p>
        </p:txBody>
      </p:sp>
      <p:pic>
        <p:nvPicPr>
          <p:cNvPr id="5122" name="Рисунок 34" descr="C:\Documents and Settings\йцук\Local Settings\Temporary Internet Files\Content.Word\__20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571876"/>
            <a:ext cx="3286148" cy="27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/>
          <p:cNvPicPr>
            <a:picLocks noChangeAspect="1" noChangeArrowheads="1"/>
          </p:cNvPicPr>
          <p:nvPr/>
        </p:nvPicPr>
        <p:blipFill>
          <a:blip r:embed="rId3" cstate="print"/>
          <a:srcRect l="22845" t="11188" r="19823" b="18510"/>
          <a:stretch>
            <a:fillRect/>
          </a:stretch>
        </p:blipFill>
        <p:spPr bwMode="auto">
          <a:xfrm>
            <a:off x="285720" y="357166"/>
            <a:ext cx="1257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Гвозди, молоток и клещи — </a:t>
            </a:r>
          </a:p>
          <a:p>
            <a:pPr algn="ctr">
              <a:buNone/>
            </a:pPr>
            <a:r>
              <a:rPr lang="ru-RU" dirty="0" smtClean="0"/>
              <a:t>Нужные плотнику вещи. </a:t>
            </a:r>
          </a:p>
          <a:p>
            <a:pPr algn="ctr">
              <a:buNone/>
            </a:pPr>
            <a:r>
              <a:rPr lang="ru-RU" dirty="0" smtClean="0"/>
              <a:t>Молоток стучит «тук-тук!»,</a:t>
            </a:r>
          </a:p>
          <a:p>
            <a:pPr algn="ctr">
              <a:buNone/>
            </a:pPr>
            <a:r>
              <a:rPr lang="ru-RU" dirty="0" smtClean="0"/>
              <a:t> Язычку он лучший друг.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«Молоток»</a:t>
            </a:r>
            <a:endParaRPr lang="ru-RU" dirty="0"/>
          </a:p>
        </p:txBody>
      </p:sp>
      <p:pic>
        <p:nvPicPr>
          <p:cNvPr id="4" name="Содержимое 3" descr="image054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929066"/>
            <a:ext cx="2857520" cy="2287590"/>
          </a:xfrm>
          <a:prstGeom prst="rect">
            <a:avLst/>
          </a:prstGeom>
        </p:spPr>
      </p:pic>
      <p:pic>
        <p:nvPicPr>
          <p:cNvPr id="13314" name="Рисунок 2"/>
          <p:cNvPicPr>
            <a:picLocks noChangeAspect="1" noChangeArrowheads="1"/>
          </p:cNvPicPr>
          <p:nvPr/>
        </p:nvPicPr>
        <p:blipFill>
          <a:blip r:embed="rId3" cstate="print"/>
          <a:srcRect l="22845" t="11188" r="19823" b="18510"/>
          <a:stretch>
            <a:fillRect/>
          </a:stretch>
        </p:blipFill>
        <p:spPr bwMode="auto">
          <a:xfrm>
            <a:off x="285720" y="285728"/>
            <a:ext cx="1257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«Маляр»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Вот и банка с краской рядом. </a:t>
            </a:r>
          </a:p>
          <a:p>
            <a:pPr algn="ctr">
              <a:buNone/>
            </a:pPr>
            <a:r>
              <a:rPr lang="ru-RU" dirty="0" smtClean="0"/>
              <a:t>Обновить заборчик надо. </a:t>
            </a:r>
          </a:p>
          <a:p>
            <a:pPr algn="ctr">
              <a:buNone/>
            </a:pPr>
            <a:r>
              <a:rPr lang="ru-RU" dirty="0" smtClean="0"/>
              <a:t>Стала кисточка плясать, </a:t>
            </a:r>
          </a:p>
          <a:p>
            <a:pPr algn="ctr">
              <a:buNone/>
            </a:pPr>
            <a:r>
              <a:rPr lang="ru-RU" dirty="0" smtClean="0"/>
              <a:t>Наш заборчик не узнать.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Рисунок 2" descr="C:\Documents and Settings\йцук\Мои документы\логопед\Дыхание, моторика, артикуляция\артикуляция фото\__12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429000"/>
            <a:ext cx="5745173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2"/>
          <p:cNvPicPr>
            <a:picLocks noChangeAspect="1" noChangeArrowheads="1"/>
          </p:cNvPicPr>
          <p:nvPr/>
        </p:nvPicPr>
        <p:blipFill>
          <a:blip r:embed="rId3" cstate="print"/>
          <a:srcRect l="22845" t="11188" r="19823" b="18510"/>
          <a:stretch>
            <a:fillRect/>
          </a:stretch>
        </p:blipFill>
        <p:spPr bwMode="auto">
          <a:xfrm>
            <a:off x="214282" y="357166"/>
            <a:ext cx="12573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</TotalTime>
  <Words>321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Артикуляционная гимнастика для формирования правильного произношения звуков [р],[р']</vt:lpstr>
      <vt:lpstr>ЗАДАЧИ</vt:lpstr>
      <vt:lpstr>  «Стрелочка» Рот — домик, губы — двери.  А кто живет в этом домике? В этом домике, дружок,  Живет Веселый Язычок.  Ох, и шустрый он мальчишка,  И немножко шалунишка. (Рот открыт, несколько раз показывается узкий язык)     </vt:lpstr>
      <vt:lpstr>«Часики», «Змейка»</vt:lpstr>
      <vt:lpstr>«Улыбка», «Жало», «Стрелочка»</vt:lpstr>
      <vt:lpstr>«Лопаточка», «Качели»</vt:lpstr>
      <vt:lpstr>«Заборчик»</vt:lpstr>
      <vt:lpstr>«Молоток»</vt:lpstr>
      <vt:lpstr>«Маляр»</vt:lpstr>
      <vt:lpstr>«Лошадка», «Гармошка», «Футбол»</vt:lpstr>
      <vt:lpstr>Слайд 11</vt:lpstr>
      <vt:lpstr>Слайд 12</vt:lpstr>
      <vt:lpstr>«Горка», «Лопаточка»</vt:lpstr>
      <vt:lpstr>СПАСИБО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формирования правильного произношения звуков [р],[р']</dc:title>
  <cp:lastModifiedBy>Admin</cp:lastModifiedBy>
  <cp:revision>7</cp:revision>
  <dcterms:modified xsi:type="dcterms:W3CDTF">2014-10-31T19:49:27Z</dcterms:modified>
</cp:coreProperties>
</file>