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04" y="-9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A819865F-B2A6-4705-8EEF-3072C24CB8FC}" type="datetimeFigureOut">
              <a:rPr lang="ru-RU" smtClean="0"/>
              <a:t>21.02.2017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4933EFF3-0C8F-4CC1-800D-368AC42960E0}" type="slidenum">
              <a:rPr lang="ru-RU" smtClean="0"/>
              <a:t>‹#›</a:t>
            </a:fld>
            <a:endParaRPr lang="ru-RU"/>
          </a:p>
        </p:txBody>
      </p:sp>
    </p:spTree>
    <p:extLst>
      <p:ext uri="{BB962C8B-B14F-4D97-AF65-F5344CB8AC3E}">
        <p14:creationId xmlns:p14="http://schemas.microsoft.com/office/powerpoint/2010/main" val="1624846943"/>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A819865F-B2A6-4705-8EEF-3072C24CB8FC}" type="datetimeFigureOut">
              <a:rPr lang="ru-RU" smtClean="0"/>
              <a:t>21.02.2017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4933EFF3-0C8F-4CC1-800D-368AC42960E0}" type="slidenum">
              <a:rPr lang="ru-RU" smtClean="0"/>
              <a:t>‹#›</a:t>
            </a:fld>
            <a:endParaRPr lang="ru-RU"/>
          </a:p>
        </p:txBody>
      </p:sp>
    </p:spTree>
    <p:extLst>
      <p:ext uri="{BB962C8B-B14F-4D97-AF65-F5344CB8AC3E}">
        <p14:creationId xmlns:p14="http://schemas.microsoft.com/office/powerpoint/2010/main" val="3554801927"/>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A819865F-B2A6-4705-8EEF-3072C24CB8FC}" type="datetimeFigureOut">
              <a:rPr lang="ru-RU" smtClean="0"/>
              <a:t>21.02.2017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4933EFF3-0C8F-4CC1-800D-368AC42960E0}" type="slidenum">
              <a:rPr lang="ru-RU" smtClean="0"/>
              <a:t>‹#›</a:t>
            </a:fld>
            <a:endParaRPr lang="ru-RU"/>
          </a:p>
        </p:txBody>
      </p:sp>
    </p:spTree>
    <p:extLst>
      <p:ext uri="{BB962C8B-B14F-4D97-AF65-F5344CB8AC3E}">
        <p14:creationId xmlns:p14="http://schemas.microsoft.com/office/powerpoint/2010/main" val="77540120"/>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A819865F-B2A6-4705-8EEF-3072C24CB8FC}" type="datetimeFigureOut">
              <a:rPr lang="ru-RU" smtClean="0"/>
              <a:t>21.02.2017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4933EFF3-0C8F-4CC1-800D-368AC42960E0}" type="slidenum">
              <a:rPr lang="ru-RU" smtClean="0"/>
              <a:t>‹#›</a:t>
            </a:fld>
            <a:endParaRPr lang="ru-RU"/>
          </a:p>
        </p:txBody>
      </p:sp>
    </p:spTree>
    <p:extLst>
      <p:ext uri="{BB962C8B-B14F-4D97-AF65-F5344CB8AC3E}">
        <p14:creationId xmlns:p14="http://schemas.microsoft.com/office/powerpoint/2010/main" val="2141167491"/>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A819865F-B2A6-4705-8EEF-3072C24CB8FC}" type="datetimeFigureOut">
              <a:rPr lang="ru-RU" smtClean="0"/>
              <a:t>21.02.2017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4933EFF3-0C8F-4CC1-800D-368AC42960E0}" type="slidenum">
              <a:rPr lang="ru-RU" smtClean="0"/>
              <a:t>‹#›</a:t>
            </a:fld>
            <a:endParaRPr lang="ru-RU"/>
          </a:p>
        </p:txBody>
      </p:sp>
    </p:spTree>
    <p:extLst>
      <p:ext uri="{BB962C8B-B14F-4D97-AF65-F5344CB8AC3E}">
        <p14:creationId xmlns:p14="http://schemas.microsoft.com/office/powerpoint/2010/main" val="1210306841"/>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A819865F-B2A6-4705-8EEF-3072C24CB8FC}" type="datetimeFigureOut">
              <a:rPr lang="ru-RU" smtClean="0"/>
              <a:t>21.02.2017</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4933EFF3-0C8F-4CC1-800D-368AC42960E0}" type="slidenum">
              <a:rPr lang="ru-RU" smtClean="0"/>
              <a:t>‹#›</a:t>
            </a:fld>
            <a:endParaRPr lang="ru-RU"/>
          </a:p>
        </p:txBody>
      </p:sp>
    </p:spTree>
    <p:extLst>
      <p:ext uri="{BB962C8B-B14F-4D97-AF65-F5344CB8AC3E}">
        <p14:creationId xmlns:p14="http://schemas.microsoft.com/office/powerpoint/2010/main" val="2345636242"/>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A819865F-B2A6-4705-8EEF-3072C24CB8FC}" type="datetimeFigureOut">
              <a:rPr lang="ru-RU" smtClean="0"/>
              <a:t>21.02.2017</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4933EFF3-0C8F-4CC1-800D-368AC42960E0}" type="slidenum">
              <a:rPr lang="ru-RU" smtClean="0"/>
              <a:t>‹#›</a:t>
            </a:fld>
            <a:endParaRPr lang="ru-RU"/>
          </a:p>
        </p:txBody>
      </p:sp>
    </p:spTree>
    <p:extLst>
      <p:ext uri="{BB962C8B-B14F-4D97-AF65-F5344CB8AC3E}">
        <p14:creationId xmlns:p14="http://schemas.microsoft.com/office/powerpoint/2010/main" val="708390898"/>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A819865F-B2A6-4705-8EEF-3072C24CB8FC}" type="datetimeFigureOut">
              <a:rPr lang="ru-RU" smtClean="0"/>
              <a:t>21.02.2017</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4933EFF3-0C8F-4CC1-800D-368AC42960E0}" type="slidenum">
              <a:rPr lang="ru-RU" smtClean="0"/>
              <a:t>‹#›</a:t>
            </a:fld>
            <a:endParaRPr lang="ru-RU"/>
          </a:p>
        </p:txBody>
      </p:sp>
    </p:spTree>
    <p:extLst>
      <p:ext uri="{BB962C8B-B14F-4D97-AF65-F5344CB8AC3E}">
        <p14:creationId xmlns:p14="http://schemas.microsoft.com/office/powerpoint/2010/main" val="252947379"/>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A819865F-B2A6-4705-8EEF-3072C24CB8FC}" type="datetimeFigureOut">
              <a:rPr lang="ru-RU" smtClean="0"/>
              <a:t>21.02.2017</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4933EFF3-0C8F-4CC1-800D-368AC42960E0}" type="slidenum">
              <a:rPr lang="ru-RU" smtClean="0"/>
              <a:t>‹#›</a:t>
            </a:fld>
            <a:endParaRPr lang="ru-RU"/>
          </a:p>
        </p:txBody>
      </p:sp>
    </p:spTree>
    <p:extLst>
      <p:ext uri="{BB962C8B-B14F-4D97-AF65-F5344CB8AC3E}">
        <p14:creationId xmlns:p14="http://schemas.microsoft.com/office/powerpoint/2010/main" val="2641484095"/>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Объект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A819865F-B2A6-4705-8EEF-3072C24CB8FC}" type="datetimeFigureOut">
              <a:rPr lang="ru-RU" smtClean="0"/>
              <a:t>21.02.2017</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4933EFF3-0C8F-4CC1-800D-368AC42960E0}" type="slidenum">
              <a:rPr lang="ru-RU" smtClean="0"/>
              <a:t>‹#›</a:t>
            </a:fld>
            <a:endParaRPr lang="ru-RU"/>
          </a:p>
        </p:txBody>
      </p:sp>
    </p:spTree>
    <p:extLst>
      <p:ext uri="{BB962C8B-B14F-4D97-AF65-F5344CB8AC3E}">
        <p14:creationId xmlns:p14="http://schemas.microsoft.com/office/powerpoint/2010/main" val="4137937784"/>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A819865F-B2A6-4705-8EEF-3072C24CB8FC}" type="datetimeFigureOut">
              <a:rPr lang="ru-RU" smtClean="0"/>
              <a:t>21.02.2017</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4933EFF3-0C8F-4CC1-800D-368AC42960E0}" type="slidenum">
              <a:rPr lang="ru-RU" smtClean="0"/>
              <a:t>‹#›</a:t>
            </a:fld>
            <a:endParaRPr lang="ru-RU"/>
          </a:p>
        </p:txBody>
      </p:sp>
    </p:spTree>
    <p:extLst>
      <p:ext uri="{BB962C8B-B14F-4D97-AF65-F5344CB8AC3E}">
        <p14:creationId xmlns:p14="http://schemas.microsoft.com/office/powerpoint/2010/main" val="4046936872"/>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alphaModFix amt="91000"/>
            <a:lum/>
          </a:blip>
          <a:srcRect/>
          <a:stretch>
            <a:fillRect l="-6000" r="-6000"/>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819865F-B2A6-4705-8EEF-3072C24CB8FC}" type="datetimeFigureOut">
              <a:rPr lang="ru-RU" smtClean="0"/>
              <a:t>21.02.2017</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933EFF3-0C8F-4CC1-800D-368AC42960E0}" type="slidenum">
              <a:rPr lang="ru-RU" smtClean="0"/>
              <a:t>‹#›</a:t>
            </a:fld>
            <a:endParaRPr lang="ru-RU"/>
          </a:p>
        </p:txBody>
      </p:sp>
    </p:spTree>
    <p:extLst>
      <p:ext uri="{BB962C8B-B14F-4D97-AF65-F5344CB8AC3E}">
        <p14:creationId xmlns:p14="http://schemas.microsoft.com/office/powerpoint/2010/main" val="4103876272"/>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4.png"/><Relationship Id="rId1" Type="http://schemas.openxmlformats.org/officeDocument/2006/relationships/slideLayout" Target="../slideLayouts/slideLayout4.xml"/><Relationship Id="rId4" Type="http://schemas.openxmlformats.org/officeDocument/2006/relationships/image" Target="../media/image12.jpeg"/></Relationships>
</file>

<file path=ppt/slides/_rels/slide1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4.pn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image" Target="../media/image4.pn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image" Target="../media/image4.pn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image" Target="../media/image8.jpg"/></Relationships>
</file>

<file path=ppt/slides/_rels/slide9.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image" Target="../media/image4.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Прямоугольник 4"/>
          <p:cNvSpPr/>
          <p:nvPr/>
        </p:nvSpPr>
        <p:spPr>
          <a:xfrm>
            <a:off x="323803" y="332656"/>
            <a:ext cx="8496944" cy="6192688"/>
          </a:xfrm>
          <a:prstGeom prst="rect">
            <a:avLst/>
          </a:prstGeom>
          <a:solidFill>
            <a:schemeClr val="lt1">
              <a:alpha val="68000"/>
            </a:schemeClr>
          </a:solidFill>
          <a:ln>
            <a:solidFill>
              <a:schemeClr val="tx1"/>
            </a:solidFill>
          </a:ln>
        </p:spPr>
        <p:style>
          <a:lnRef idx="2">
            <a:schemeClr val="accent1">
              <a:shade val="50000"/>
            </a:schemeClr>
          </a:lnRef>
          <a:fillRef idx="1001">
            <a:schemeClr val="lt1"/>
          </a:fillRef>
          <a:effectRef idx="0">
            <a:schemeClr val="accent1"/>
          </a:effectRef>
          <a:fontRef idx="minor">
            <a:schemeClr val="lt1"/>
          </a:fontRef>
        </p:style>
        <p:txBody>
          <a:bodyPr rtlCol="0" anchor="ctr"/>
          <a:lstStyle/>
          <a:p>
            <a:pPr algn="ctr"/>
            <a:endParaRPr lang="ru-RU"/>
          </a:p>
        </p:txBody>
      </p:sp>
      <p:sp>
        <p:nvSpPr>
          <p:cNvPr id="3" name="Подзаголовок 2"/>
          <p:cNvSpPr>
            <a:spLocks noGrp="1"/>
          </p:cNvSpPr>
          <p:nvPr>
            <p:ph type="subTitle" idx="1"/>
          </p:nvPr>
        </p:nvSpPr>
        <p:spPr>
          <a:xfrm>
            <a:off x="1486863" y="3861048"/>
            <a:ext cx="6665168" cy="2063080"/>
          </a:xfrm>
        </p:spPr>
        <p:txBody>
          <a:bodyPr>
            <a:normAutofit/>
          </a:bodyPr>
          <a:lstStyle/>
          <a:p>
            <a:pPr algn="r"/>
            <a:r>
              <a:rPr lang="en-US" sz="2800" dirty="0" err="1" smtClean="0">
                <a:solidFill>
                  <a:schemeClr val="tx1"/>
                </a:solidFill>
                <a:latin typeface="Times New Roman" panose="02020603050405020304" pitchFamily="18" charset="0"/>
                <a:cs typeface="Times New Roman" panose="02020603050405020304" pitchFamily="18" charset="0"/>
              </a:rPr>
              <a:t>Mavrenkova</a:t>
            </a:r>
            <a:r>
              <a:rPr lang="en-US" sz="2800" dirty="0" smtClean="0">
                <a:solidFill>
                  <a:schemeClr val="tx1"/>
                </a:solidFill>
                <a:latin typeface="Times New Roman" panose="02020603050405020304" pitchFamily="18" charset="0"/>
                <a:cs typeface="Times New Roman" panose="02020603050405020304" pitchFamily="18" charset="0"/>
              </a:rPr>
              <a:t> </a:t>
            </a:r>
            <a:r>
              <a:rPr lang="en-US" sz="2800" dirty="0" err="1" smtClean="0">
                <a:solidFill>
                  <a:schemeClr val="tx1"/>
                </a:solidFill>
                <a:latin typeface="Times New Roman" panose="02020603050405020304" pitchFamily="18" charset="0"/>
                <a:cs typeface="Times New Roman" panose="02020603050405020304" pitchFamily="18" charset="0"/>
              </a:rPr>
              <a:t>Veronika</a:t>
            </a:r>
            <a:r>
              <a:rPr lang="en-US" sz="2800" dirty="0" smtClean="0">
                <a:solidFill>
                  <a:schemeClr val="tx1"/>
                </a:solidFill>
                <a:latin typeface="Times New Roman" panose="02020603050405020304" pitchFamily="18" charset="0"/>
                <a:cs typeface="Times New Roman" panose="02020603050405020304" pitchFamily="18" charset="0"/>
              </a:rPr>
              <a:t> </a:t>
            </a:r>
            <a:r>
              <a:rPr lang="en-US" sz="2800" dirty="0" err="1" smtClean="0">
                <a:solidFill>
                  <a:schemeClr val="tx1"/>
                </a:solidFill>
                <a:latin typeface="Times New Roman" panose="02020603050405020304" pitchFamily="18" charset="0"/>
                <a:cs typeface="Times New Roman" panose="02020603050405020304" pitchFamily="18" charset="0"/>
              </a:rPr>
              <a:t>Olegovna</a:t>
            </a:r>
            <a:endParaRPr lang="en-US" sz="2800" dirty="0" smtClean="0">
              <a:solidFill>
                <a:schemeClr val="tx1"/>
              </a:solidFill>
              <a:latin typeface="Times New Roman" panose="02020603050405020304" pitchFamily="18" charset="0"/>
              <a:cs typeface="Times New Roman" panose="02020603050405020304" pitchFamily="18" charset="0"/>
            </a:endParaRPr>
          </a:p>
          <a:p>
            <a:pPr algn="r"/>
            <a:r>
              <a:rPr lang="en-US" sz="2800" dirty="0" err="1" smtClean="0">
                <a:solidFill>
                  <a:schemeClr val="tx1"/>
                </a:solidFill>
                <a:latin typeface="Times New Roman" panose="02020603050405020304" pitchFamily="18" charset="0"/>
                <a:cs typeface="Times New Roman" panose="02020603050405020304" pitchFamily="18" charset="0"/>
              </a:rPr>
              <a:t>Yurkova</a:t>
            </a:r>
            <a:r>
              <a:rPr lang="en-US" sz="2800" dirty="0" smtClean="0">
                <a:solidFill>
                  <a:schemeClr val="tx1"/>
                </a:solidFill>
                <a:latin typeface="Times New Roman" panose="02020603050405020304" pitchFamily="18" charset="0"/>
                <a:cs typeface="Times New Roman" panose="02020603050405020304" pitchFamily="18" charset="0"/>
              </a:rPr>
              <a:t> </a:t>
            </a:r>
            <a:r>
              <a:rPr lang="en-US" sz="2800" dirty="0" err="1" smtClean="0">
                <a:solidFill>
                  <a:schemeClr val="tx1"/>
                </a:solidFill>
                <a:latin typeface="Times New Roman" panose="02020603050405020304" pitchFamily="18" charset="0"/>
                <a:cs typeface="Times New Roman" panose="02020603050405020304" pitchFamily="18" charset="0"/>
              </a:rPr>
              <a:t>Alina</a:t>
            </a:r>
            <a:r>
              <a:rPr lang="en-US" sz="2800" dirty="0" smtClean="0">
                <a:solidFill>
                  <a:schemeClr val="tx1"/>
                </a:solidFill>
                <a:latin typeface="Times New Roman" panose="02020603050405020304" pitchFamily="18" charset="0"/>
                <a:cs typeface="Times New Roman" panose="02020603050405020304" pitchFamily="18" charset="0"/>
              </a:rPr>
              <a:t> </a:t>
            </a:r>
            <a:r>
              <a:rPr lang="en-US" sz="2800" dirty="0" err="1" smtClean="0">
                <a:solidFill>
                  <a:schemeClr val="tx1"/>
                </a:solidFill>
                <a:latin typeface="Times New Roman" panose="02020603050405020304" pitchFamily="18" charset="0"/>
                <a:cs typeface="Times New Roman" panose="02020603050405020304" pitchFamily="18" charset="0"/>
              </a:rPr>
              <a:t>Alekseevna</a:t>
            </a:r>
            <a:endParaRPr lang="en-US" sz="2800" dirty="0" smtClean="0">
              <a:solidFill>
                <a:schemeClr val="tx1"/>
              </a:solidFill>
              <a:latin typeface="Times New Roman" panose="02020603050405020304" pitchFamily="18" charset="0"/>
              <a:cs typeface="Times New Roman" panose="02020603050405020304" pitchFamily="18" charset="0"/>
            </a:endParaRPr>
          </a:p>
          <a:p>
            <a:pPr algn="r"/>
            <a:r>
              <a:rPr lang="en-US" sz="2800" dirty="0" smtClean="0">
                <a:solidFill>
                  <a:schemeClr val="tx1"/>
                </a:solidFill>
                <a:latin typeface="Times New Roman" panose="02020603050405020304" pitchFamily="18" charset="0"/>
                <a:cs typeface="Times New Roman" panose="02020603050405020304" pitchFamily="18" charset="0"/>
              </a:rPr>
              <a:t>10 form</a:t>
            </a:r>
            <a:endParaRPr lang="ru-RU" sz="2800" dirty="0">
              <a:solidFill>
                <a:schemeClr val="tx1"/>
              </a:solidFill>
              <a:latin typeface="Times New Roman" panose="02020603050405020304" pitchFamily="18" charset="0"/>
              <a:cs typeface="Times New Roman" panose="02020603050405020304" pitchFamily="18" charset="0"/>
            </a:endParaRPr>
          </a:p>
          <a:p>
            <a:pPr algn="r"/>
            <a:r>
              <a:rPr lang="en-US" sz="2800" dirty="0" smtClean="0">
                <a:solidFill>
                  <a:schemeClr val="tx1"/>
                </a:solidFill>
                <a:latin typeface="Times New Roman" panose="02020603050405020304" pitchFamily="18" charset="0"/>
                <a:cs typeface="Times New Roman" panose="02020603050405020304" pitchFamily="18" charset="0"/>
              </a:rPr>
              <a:t>Tutor</a:t>
            </a:r>
            <a:r>
              <a:rPr lang="ru-RU" sz="2800" dirty="0" smtClean="0">
                <a:solidFill>
                  <a:schemeClr val="tx1"/>
                </a:solidFill>
                <a:latin typeface="Times New Roman" panose="02020603050405020304" pitchFamily="18" charset="0"/>
                <a:cs typeface="Times New Roman" panose="02020603050405020304" pitchFamily="18" charset="0"/>
              </a:rPr>
              <a:t>:</a:t>
            </a:r>
            <a:r>
              <a:rPr lang="en-US" sz="2800" dirty="0" smtClean="0">
                <a:solidFill>
                  <a:schemeClr val="tx1"/>
                </a:solidFill>
                <a:latin typeface="Times New Roman" panose="02020603050405020304" pitchFamily="18" charset="0"/>
                <a:cs typeface="Times New Roman" panose="02020603050405020304" pitchFamily="18" charset="0"/>
              </a:rPr>
              <a:t> </a:t>
            </a:r>
            <a:r>
              <a:rPr lang="en-US" sz="2800" dirty="0" err="1" smtClean="0">
                <a:solidFill>
                  <a:schemeClr val="tx1"/>
                </a:solidFill>
                <a:latin typeface="Times New Roman" panose="02020603050405020304" pitchFamily="18" charset="0"/>
                <a:cs typeface="Times New Roman" panose="02020603050405020304" pitchFamily="18" charset="0"/>
              </a:rPr>
              <a:t>Cherkasova</a:t>
            </a:r>
            <a:r>
              <a:rPr lang="en-US" sz="2800" dirty="0" smtClean="0">
                <a:solidFill>
                  <a:schemeClr val="tx1"/>
                </a:solidFill>
                <a:latin typeface="Times New Roman" panose="02020603050405020304" pitchFamily="18" charset="0"/>
                <a:cs typeface="Times New Roman" panose="02020603050405020304" pitchFamily="18" charset="0"/>
              </a:rPr>
              <a:t> Tatiana </a:t>
            </a:r>
            <a:r>
              <a:rPr lang="en-US" sz="2800" dirty="0" err="1" smtClean="0">
                <a:solidFill>
                  <a:schemeClr val="tx1"/>
                </a:solidFill>
                <a:latin typeface="Times New Roman" panose="02020603050405020304" pitchFamily="18" charset="0"/>
                <a:cs typeface="Times New Roman" panose="02020603050405020304" pitchFamily="18" charset="0"/>
              </a:rPr>
              <a:t>Evgenyevna</a:t>
            </a:r>
            <a:endParaRPr lang="ru-RU" sz="2800" dirty="0"/>
          </a:p>
        </p:txBody>
      </p:sp>
      <p:sp>
        <p:nvSpPr>
          <p:cNvPr id="6" name="Прямоугольник 5"/>
          <p:cNvSpPr/>
          <p:nvPr/>
        </p:nvSpPr>
        <p:spPr>
          <a:xfrm>
            <a:off x="1115616" y="1268760"/>
            <a:ext cx="7036415" cy="1754326"/>
          </a:xfrm>
          <a:prstGeom prst="rect">
            <a:avLst/>
          </a:prstGeom>
          <a:noFill/>
        </p:spPr>
        <p:txBody>
          <a:bodyPr wrap="square" lIns="91440" tIns="45720" rIns="91440" bIns="45720">
            <a:spAutoFit/>
          </a:bodyPr>
          <a:lstStyle/>
          <a:p>
            <a:pPr algn="ctr"/>
            <a:r>
              <a:rPr lang="en-US" sz="54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Country music and </a:t>
            </a:r>
            <a:endParaRPr lang="ru-RU" sz="54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a:p>
            <a:pPr algn="ctr"/>
            <a:r>
              <a:rPr lang="en-US" sz="54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Country-western </a:t>
            </a:r>
            <a:r>
              <a:rPr lang="en-US" sz="54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dance</a:t>
            </a:r>
            <a:endParaRPr lang="ru-RU" sz="54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Tree>
    <p:extLst>
      <p:ext uri="{BB962C8B-B14F-4D97-AF65-F5344CB8AC3E}">
        <p14:creationId xmlns:p14="http://schemas.microsoft.com/office/powerpoint/2010/main" val="42696756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9563" y="325438"/>
            <a:ext cx="8523287" cy="6211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Заголовок 1"/>
          <p:cNvSpPr>
            <a:spLocks noGrp="1"/>
          </p:cNvSpPr>
          <p:nvPr>
            <p:ph type="title"/>
          </p:nvPr>
        </p:nvSpPr>
        <p:spPr>
          <a:xfrm>
            <a:off x="456406" y="354732"/>
            <a:ext cx="8229600" cy="1143000"/>
          </a:xfrm>
        </p:spPr>
        <p:txBody>
          <a:bodyPr>
            <a:normAutofit fontScale="90000"/>
            <a:scene3d>
              <a:camera prst="orthographicFront"/>
              <a:lightRig rig="soft" dir="tl">
                <a:rot lat="0" lon="0" rev="0"/>
              </a:lightRig>
            </a:scene3d>
            <a:sp3d contourW="25400" prstMaterial="matte">
              <a:bevelT w="25400" h="55880" prst="artDeco"/>
              <a:contourClr>
                <a:schemeClr val="accent2">
                  <a:tint val="20000"/>
                </a:schemeClr>
              </a:contourClr>
            </a:sp3d>
          </a:bodyPr>
          <a:lstStyle/>
          <a:p>
            <a:r>
              <a:rPr lang="en-US"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Carrie Marie Underwood </a:t>
            </a:r>
            <a:r>
              <a:rPr lang="en-US"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 </a:t>
            </a:r>
            <a:br>
              <a:rPr lang="en-US"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br>
            <a:r>
              <a:rPr lang="en-US"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Country </a:t>
            </a:r>
            <a:r>
              <a:rPr lang="en-US"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Music's reigning Queen</a:t>
            </a:r>
            <a:endParaRPr lang="ru-RU"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
        <p:nvSpPr>
          <p:cNvPr id="3" name="Объект 2"/>
          <p:cNvSpPr>
            <a:spLocks noGrp="1"/>
          </p:cNvSpPr>
          <p:nvPr>
            <p:ph idx="1"/>
          </p:nvPr>
        </p:nvSpPr>
        <p:spPr>
          <a:xfrm>
            <a:off x="457200" y="1600200"/>
            <a:ext cx="4258816" cy="4853136"/>
          </a:xfrm>
        </p:spPr>
        <p:txBody>
          <a:bodyPr>
            <a:normAutofit fontScale="85000" lnSpcReduction="20000"/>
          </a:bodyPr>
          <a:lstStyle/>
          <a:p>
            <a:pPr marL="0" indent="0">
              <a:buNone/>
            </a:pPr>
            <a:r>
              <a:rPr lang="en-US" dirty="0" smtClean="0">
                <a:latin typeface="Times New Roman" panose="02020603050405020304" pitchFamily="18" charset="0"/>
                <a:cs typeface="Times New Roman" panose="02020603050405020304" pitchFamily="18" charset="0"/>
              </a:rPr>
              <a:t>  Carrie </a:t>
            </a:r>
            <a:r>
              <a:rPr lang="en-US" dirty="0">
                <a:latin typeface="Times New Roman" panose="02020603050405020304" pitchFamily="18" charset="0"/>
                <a:cs typeface="Times New Roman" panose="02020603050405020304" pitchFamily="18" charset="0"/>
              </a:rPr>
              <a:t>Marie Underwood is an American singer, songwriter, and actress.</a:t>
            </a:r>
          </a:p>
          <a:p>
            <a:pPr marL="0" indent="0">
              <a:buNone/>
            </a:pPr>
            <a:r>
              <a:rPr lang="en-US" dirty="0" smtClean="0">
                <a:latin typeface="Times New Roman" panose="02020603050405020304" pitchFamily="18" charset="0"/>
                <a:cs typeface="Times New Roman" panose="02020603050405020304" pitchFamily="18" charset="0"/>
              </a:rPr>
              <a:t>  During </a:t>
            </a:r>
            <a:r>
              <a:rPr lang="en-US" dirty="0">
                <a:latin typeface="Times New Roman" panose="02020603050405020304" pitchFamily="18" charset="0"/>
                <a:cs typeface="Times New Roman" panose="02020603050405020304" pitchFamily="18" charset="0"/>
              </a:rPr>
              <a:t>her childhood, Underwood performed at Robbins Memorial Talent Show, and sang at her local church, First Free Will Baptist Church.</a:t>
            </a:r>
          </a:p>
          <a:p>
            <a:pPr marL="0" indent="0">
              <a:buNone/>
            </a:pPr>
            <a:r>
              <a:rPr lang="en-US" dirty="0" smtClean="0">
                <a:latin typeface="Times New Roman" panose="02020603050405020304" pitchFamily="18" charset="0"/>
                <a:cs typeface="Times New Roman" panose="02020603050405020304" pitchFamily="18" charset="0"/>
              </a:rPr>
              <a:t>  Underwood's </a:t>
            </a:r>
            <a:r>
              <a:rPr lang="en-US" dirty="0">
                <a:latin typeface="Times New Roman" panose="02020603050405020304" pitchFamily="18" charset="0"/>
                <a:cs typeface="Times New Roman" panose="02020603050405020304" pitchFamily="18" charset="0"/>
              </a:rPr>
              <a:t>music career began with the release of her first single, "Inside Your Heaven", on June 14, 2005. </a:t>
            </a:r>
          </a:p>
          <a:p>
            <a:endParaRPr lang="ru-RU" dirty="0"/>
          </a:p>
        </p:txBody>
      </p:sp>
      <p:pic>
        <p:nvPicPr>
          <p:cNvPr id="4" name="Рисунок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499992" y="1916832"/>
            <a:ext cx="4016495" cy="3222609"/>
          </a:xfrm>
          <a:prstGeom prst="rect">
            <a:avLst/>
          </a:prstGeom>
          <a:ln>
            <a:noFill/>
          </a:ln>
          <a:effectLst>
            <a:outerShdw blurRad="190500" algn="tl" rotWithShape="0">
              <a:srgbClr val="000000">
                <a:alpha val="70000"/>
              </a:srgbClr>
            </a:outerShdw>
          </a:effectLst>
        </p:spPr>
      </p:pic>
    </p:spTree>
    <p:extLst>
      <p:ext uri="{BB962C8B-B14F-4D97-AF65-F5344CB8AC3E}">
        <p14:creationId xmlns:p14="http://schemas.microsoft.com/office/powerpoint/2010/main" val="1792876809"/>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9563" y="325438"/>
            <a:ext cx="8523287" cy="6211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Объект 2"/>
          <p:cNvSpPr>
            <a:spLocks noGrp="1"/>
          </p:cNvSpPr>
          <p:nvPr>
            <p:ph sz="half" idx="1"/>
          </p:nvPr>
        </p:nvSpPr>
        <p:spPr>
          <a:xfrm>
            <a:off x="309563" y="476673"/>
            <a:ext cx="8438902" cy="4032448"/>
          </a:xfrm>
        </p:spPr>
        <p:txBody>
          <a:bodyPr>
            <a:normAutofit/>
          </a:bodyPr>
          <a:lstStyle/>
          <a:p>
            <a:pPr marL="0" indent="0" algn="just">
              <a:buNone/>
            </a:pPr>
            <a:r>
              <a:rPr lang="en-US" sz="2600" dirty="0" smtClean="0"/>
              <a:t>  </a:t>
            </a:r>
            <a:r>
              <a:rPr lang="en-US" sz="2600" dirty="0" smtClean="0">
                <a:latin typeface="Times New Roman" panose="02020603050405020304" pitchFamily="18" charset="0"/>
                <a:cs typeface="Times New Roman" panose="02020603050405020304" pitchFamily="18" charset="0"/>
              </a:rPr>
              <a:t>Her first album</a:t>
            </a:r>
            <a:r>
              <a:rPr lang="en-US" sz="2600" dirty="0">
                <a:latin typeface="Times New Roman" panose="02020603050405020304" pitchFamily="18" charset="0"/>
                <a:cs typeface="Times New Roman" panose="02020603050405020304" pitchFamily="18" charset="0"/>
              </a:rPr>
              <a:t>, Some Hearts, was released in 2005. </a:t>
            </a:r>
            <a:r>
              <a:rPr lang="en-US" sz="2600" dirty="0" smtClean="0">
                <a:latin typeface="Times New Roman" panose="02020603050405020304" pitchFamily="18" charset="0"/>
                <a:cs typeface="Times New Roman" panose="02020603050405020304" pitchFamily="18" charset="0"/>
              </a:rPr>
              <a:t>It </a:t>
            </a:r>
            <a:r>
              <a:rPr lang="en-US" sz="2600" dirty="0">
                <a:latin typeface="Times New Roman" panose="02020603050405020304" pitchFamily="18" charset="0"/>
                <a:cs typeface="Times New Roman" panose="02020603050405020304" pitchFamily="18" charset="0"/>
              </a:rPr>
              <a:t>became the best-selling solo female debut album in country music </a:t>
            </a:r>
            <a:r>
              <a:rPr lang="en-US" sz="2600" dirty="0" smtClean="0">
                <a:latin typeface="Times New Roman" panose="02020603050405020304" pitchFamily="18" charset="0"/>
                <a:cs typeface="Times New Roman" panose="02020603050405020304" pitchFamily="18" charset="0"/>
              </a:rPr>
              <a:t>history and </a:t>
            </a:r>
            <a:r>
              <a:rPr lang="en-US" sz="2600" dirty="0">
                <a:latin typeface="Times New Roman" panose="02020603050405020304" pitchFamily="18" charset="0"/>
                <a:cs typeface="Times New Roman" panose="02020603050405020304" pitchFamily="18" charset="0"/>
              </a:rPr>
              <a:t>the best-selling country album of the last 14 </a:t>
            </a:r>
            <a:r>
              <a:rPr lang="en-US" sz="2600" dirty="0" smtClean="0">
                <a:latin typeface="Times New Roman" panose="02020603050405020304" pitchFamily="18" charset="0"/>
                <a:cs typeface="Times New Roman" panose="02020603050405020304" pitchFamily="18" charset="0"/>
              </a:rPr>
              <a:t>years.</a:t>
            </a:r>
            <a:r>
              <a:rPr lang="en-US" sz="2600" dirty="0">
                <a:latin typeface="Times New Roman" panose="02020603050405020304" pitchFamily="18" charset="0"/>
                <a:cs typeface="Times New Roman" panose="02020603050405020304" pitchFamily="18" charset="0"/>
              </a:rPr>
              <a:t> Released in 2007, her second album, Carnival Ride, had one of the biggest ever opening weeks by a female </a:t>
            </a:r>
            <a:r>
              <a:rPr lang="en-US" sz="2600" dirty="0" smtClean="0">
                <a:latin typeface="Times New Roman" panose="02020603050405020304" pitchFamily="18" charset="0"/>
                <a:cs typeface="Times New Roman" panose="02020603050405020304" pitchFamily="18" charset="0"/>
              </a:rPr>
              <a:t>artist. Her </a:t>
            </a:r>
            <a:r>
              <a:rPr lang="en-US" sz="2600" dirty="0">
                <a:latin typeface="Times New Roman" panose="02020603050405020304" pitchFamily="18" charset="0"/>
                <a:cs typeface="Times New Roman" panose="02020603050405020304" pitchFamily="18" charset="0"/>
              </a:rPr>
              <a:t>next album, 2009's Play On, was a commercial success led by the single "Cowboy Casanova</a:t>
            </a:r>
            <a:r>
              <a:rPr lang="en-US" sz="2600" dirty="0" smtClean="0">
                <a:latin typeface="Times New Roman" panose="02020603050405020304" pitchFamily="18" charset="0"/>
                <a:cs typeface="Times New Roman" panose="02020603050405020304" pitchFamily="18" charset="0"/>
              </a:rPr>
              <a:t>". </a:t>
            </a:r>
            <a:endParaRPr lang="ru-RU" sz="2600" dirty="0"/>
          </a:p>
        </p:txBody>
      </p:sp>
      <p:pic>
        <p:nvPicPr>
          <p:cNvPr id="5" name="Объект 4"/>
          <p:cNvPicPr>
            <a:picLocks noGrp="1" noChangeAspect="1"/>
          </p:cNvPicPr>
          <p:nvPr>
            <p:ph sz="half" idx="2"/>
          </p:nvPr>
        </p:nvPicPr>
        <p:blipFill>
          <a:blip r:embed="rId3" cstate="print">
            <a:extLst>
              <a:ext uri="{28A0092B-C50C-407E-A947-70E740481C1C}">
                <a14:useLocalDpi xmlns:a14="http://schemas.microsoft.com/office/drawing/2010/main" val="0"/>
              </a:ext>
            </a:extLst>
          </a:blip>
          <a:stretch>
            <a:fillRect/>
          </a:stretch>
        </p:blipFill>
        <p:spPr>
          <a:xfrm>
            <a:off x="5076056" y="3913192"/>
            <a:ext cx="2232248" cy="2540144"/>
          </a:xfrm>
          <a:prstGeom prst="rect">
            <a:avLst/>
          </a:prstGeom>
          <a:ln>
            <a:noFill/>
          </a:ln>
          <a:effectLst>
            <a:outerShdw blurRad="190500" algn="tl" rotWithShape="0">
              <a:srgbClr val="000000">
                <a:alpha val="70000"/>
              </a:srgbClr>
            </a:outerShdw>
          </a:effectLst>
        </p:spPr>
      </p:pic>
      <p:pic>
        <p:nvPicPr>
          <p:cNvPr id="6" name="Рисунок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339752" y="4077072"/>
            <a:ext cx="2376264" cy="2376264"/>
          </a:xfrm>
          <a:prstGeom prst="rect">
            <a:avLst/>
          </a:prstGeom>
          <a:ln>
            <a:noFill/>
          </a:ln>
          <a:effectLst>
            <a:outerShdw blurRad="190500" algn="tl" rotWithShape="0">
              <a:srgbClr val="000000">
                <a:alpha val="70000"/>
              </a:srgbClr>
            </a:outerShdw>
          </a:effectLst>
        </p:spPr>
      </p:pic>
    </p:spTree>
    <p:extLst>
      <p:ext uri="{BB962C8B-B14F-4D97-AF65-F5344CB8AC3E}">
        <p14:creationId xmlns:p14="http://schemas.microsoft.com/office/powerpoint/2010/main" val="3905165753"/>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9562" y="325438"/>
            <a:ext cx="8523287" cy="6211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Заголовок 1"/>
          <p:cNvSpPr>
            <a:spLocks noGrp="1"/>
          </p:cNvSpPr>
          <p:nvPr>
            <p:ph type="title"/>
          </p:nvPr>
        </p:nvSpPr>
        <p:spPr/>
        <p:txBody>
          <a:bodyPr>
            <a:scene3d>
              <a:camera prst="orthographicFront"/>
              <a:lightRig rig="soft" dir="tl">
                <a:rot lat="0" lon="0" rev="0"/>
              </a:lightRig>
            </a:scene3d>
            <a:sp3d contourW="25400" prstMaterial="matte">
              <a:bevelT w="25400" h="55880" prst="artDeco"/>
              <a:contourClr>
                <a:schemeClr val="accent2">
                  <a:tint val="20000"/>
                </a:schemeClr>
              </a:contourClr>
            </a:sp3d>
          </a:bodyPr>
          <a:lstStyle/>
          <a:p>
            <a:r>
              <a:rPr lang="en-US"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Country-western dance</a:t>
            </a:r>
            <a:endParaRPr lang="ru-RU"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
        <p:nvSpPr>
          <p:cNvPr id="3" name="Объект 2"/>
          <p:cNvSpPr>
            <a:spLocks noGrp="1"/>
          </p:cNvSpPr>
          <p:nvPr>
            <p:ph sz="half" idx="1"/>
          </p:nvPr>
        </p:nvSpPr>
        <p:spPr>
          <a:xfrm>
            <a:off x="532606" y="1168399"/>
            <a:ext cx="8143850" cy="5140921"/>
          </a:xfrm>
        </p:spPr>
        <p:txBody>
          <a:bodyPr>
            <a:normAutofit/>
          </a:bodyPr>
          <a:lstStyle/>
          <a:p>
            <a:pPr marL="0" indent="0" algn="just">
              <a:buNone/>
            </a:pPr>
            <a:r>
              <a:rPr lang="en-US" sz="2400" dirty="0" smtClean="0">
                <a:latin typeface="Times New Roman" panose="02020603050405020304" pitchFamily="18" charset="0"/>
                <a:cs typeface="Times New Roman" panose="02020603050405020304" pitchFamily="18" charset="0"/>
              </a:rPr>
              <a:t>Country-western </a:t>
            </a:r>
            <a:r>
              <a:rPr lang="en-US" sz="2400" dirty="0">
                <a:latin typeface="Times New Roman" panose="02020603050405020304" pitchFamily="18" charset="0"/>
                <a:cs typeface="Times New Roman" panose="02020603050405020304" pitchFamily="18" charset="0"/>
              </a:rPr>
              <a:t>dance, also called Country and Western dance, </a:t>
            </a:r>
            <a:r>
              <a:rPr lang="en-US" sz="2400" dirty="0" smtClean="0">
                <a:latin typeface="Times New Roman" panose="02020603050405020304" pitchFamily="18" charset="0"/>
                <a:cs typeface="Times New Roman" panose="02020603050405020304" pitchFamily="18" charset="0"/>
              </a:rPr>
              <a:t>includes many </a:t>
            </a:r>
            <a:r>
              <a:rPr lang="en-US" sz="2400" dirty="0">
                <a:latin typeface="Times New Roman" panose="02020603050405020304" pitchFamily="18" charset="0"/>
                <a:cs typeface="Times New Roman" panose="02020603050405020304" pitchFamily="18" charset="0"/>
              </a:rPr>
              <a:t>dance forms or styles, which are typically danced to country-western music, and which are stylistically associated with American country </a:t>
            </a:r>
            <a:r>
              <a:rPr lang="en-US" sz="2400" dirty="0" smtClean="0">
                <a:latin typeface="Times New Roman" panose="02020603050405020304" pitchFamily="18" charset="0"/>
                <a:cs typeface="Times New Roman" panose="02020603050405020304" pitchFamily="18" charset="0"/>
              </a:rPr>
              <a:t>and </a:t>
            </a:r>
            <a:r>
              <a:rPr lang="en-US" sz="2400" dirty="0">
                <a:latin typeface="Times New Roman" panose="02020603050405020304" pitchFamily="18" charset="0"/>
                <a:cs typeface="Times New Roman" panose="02020603050405020304" pitchFamily="18" charset="0"/>
              </a:rPr>
              <a:t>western traditions. </a:t>
            </a:r>
          </a:p>
          <a:p>
            <a:pPr marL="0" indent="0" algn="just">
              <a:buNone/>
            </a:pPr>
            <a:r>
              <a:rPr lang="en-US" sz="2400" dirty="0">
                <a:latin typeface="Times New Roman" panose="02020603050405020304" pitchFamily="18" charset="0"/>
                <a:cs typeface="Times New Roman" panose="02020603050405020304" pitchFamily="18" charset="0"/>
              </a:rPr>
              <a:t>These dances include: Two Step, Waltz, Cowboy or Traveling Cha </a:t>
            </a:r>
            <a:r>
              <a:rPr lang="en-US" sz="2400" dirty="0" err="1">
                <a:latin typeface="Times New Roman" panose="02020603050405020304" pitchFamily="18" charset="0"/>
                <a:cs typeface="Times New Roman" panose="02020603050405020304" pitchFamily="18" charset="0"/>
              </a:rPr>
              <a:t>Cha</a:t>
            </a:r>
            <a:r>
              <a:rPr lang="en-US" sz="2400" dirty="0">
                <a:latin typeface="Times New Roman" panose="02020603050405020304" pitchFamily="18" charset="0"/>
                <a:cs typeface="Times New Roman" panose="02020603050405020304" pitchFamily="18" charset="0"/>
              </a:rPr>
              <a:t>, Polka, Ten </a:t>
            </a:r>
            <a:r>
              <a:rPr lang="en-US" sz="2400" dirty="0" smtClean="0">
                <a:latin typeface="Times New Roman" panose="02020603050405020304" pitchFamily="18" charset="0"/>
                <a:cs typeface="Times New Roman" panose="02020603050405020304" pitchFamily="18" charset="0"/>
              </a:rPr>
              <a:t>Step, </a:t>
            </a:r>
            <a:r>
              <a:rPr lang="en-US" sz="2400" dirty="0">
                <a:latin typeface="Times New Roman" panose="02020603050405020304" pitchFamily="18" charset="0"/>
                <a:cs typeface="Times New Roman" panose="02020603050405020304" pitchFamily="18" charset="0"/>
              </a:rPr>
              <a:t>Schottische, and other Western promenade dances, East Coast Swing, West Coast Swing, and Nightclub Two Step. </a:t>
            </a:r>
          </a:p>
          <a:p>
            <a:endParaRPr lang="ru-RU" dirty="0"/>
          </a:p>
        </p:txBody>
      </p:sp>
      <p:pic>
        <p:nvPicPr>
          <p:cNvPr id="5123" name="Picture 3"/>
          <p:cNvPicPr>
            <a:picLocks noGrp="1" noChangeAspect="1" noChangeArrowheads="1"/>
          </p:cNvPicPr>
          <p:nvPr>
            <p:ph sz="half" idx="2"/>
          </p:nvPr>
        </p:nvPicPr>
        <p:blipFill>
          <a:blip r:embed="rId3">
            <a:extLst>
              <a:ext uri="{28A0092B-C50C-407E-A947-70E740481C1C}">
                <a14:useLocalDpi xmlns:a14="http://schemas.microsoft.com/office/drawing/2010/main" val="0"/>
              </a:ext>
            </a:extLst>
          </a:blip>
          <a:srcRect/>
          <a:stretch>
            <a:fillRect/>
          </a:stretch>
        </p:blipFill>
        <p:spPr bwMode="auto">
          <a:xfrm>
            <a:off x="3419872" y="4077072"/>
            <a:ext cx="3816424" cy="2268645"/>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251217581"/>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9563" y="325438"/>
            <a:ext cx="8523287" cy="6211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Объект 6"/>
          <p:cNvPicPr>
            <a:picLocks noGrp="1" noChangeAspect="1"/>
          </p:cNvPicPr>
          <p:nvPr>
            <p:ph sz="half" idx="2"/>
          </p:nvPr>
        </p:nvPicPr>
        <p:blipFill>
          <a:blip r:embed="rId3" cstate="print">
            <a:extLst>
              <a:ext uri="{28A0092B-C50C-407E-A947-70E740481C1C}">
                <a14:useLocalDpi xmlns:a14="http://schemas.microsoft.com/office/drawing/2010/main" val="0"/>
              </a:ext>
            </a:extLst>
          </a:blip>
          <a:stretch>
            <a:fillRect/>
          </a:stretch>
        </p:blipFill>
        <p:spPr>
          <a:xfrm>
            <a:off x="5004048" y="1916832"/>
            <a:ext cx="3699175" cy="3384376"/>
          </a:xfrm>
          <a:prstGeom prst="rect">
            <a:avLst/>
          </a:prstGeom>
          <a:ln>
            <a:noFill/>
          </a:ln>
          <a:effectLst>
            <a:outerShdw blurRad="190500" algn="tl" rotWithShape="0">
              <a:srgbClr val="000000">
                <a:alpha val="70000"/>
              </a:srgbClr>
            </a:outerShdw>
          </a:effectLst>
        </p:spPr>
      </p:pic>
      <p:sp>
        <p:nvSpPr>
          <p:cNvPr id="2" name="Заголовок 1"/>
          <p:cNvSpPr>
            <a:spLocks noGrp="1"/>
          </p:cNvSpPr>
          <p:nvPr>
            <p:ph type="title"/>
          </p:nvPr>
        </p:nvSpPr>
        <p:spPr/>
        <p:txBody>
          <a:bodyPr>
            <a:scene3d>
              <a:camera prst="orthographicFront"/>
              <a:lightRig rig="soft" dir="tl">
                <a:rot lat="0" lon="0" rev="0"/>
              </a:lightRig>
            </a:scene3d>
            <a:sp3d contourW="25400" prstMaterial="matte">
              <a:bevelT w="25400" h="55880" prst="artDeco"/>
              <a:contourClr>
                <a:schemeClr val="accent2">
                  <a:tint val="20000"/>
                </a:schemeClr>
              </a:contourClr>
            </a:sp3d>
          </a:bodyPr>
          <a:lstStyle/>
          <a:p>
            <a:r>
              <a:rPr lang="en-US"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History of country dance</a:t>
            </a:r>
            <a:endParaRPr lang="ru-RU"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
        <p:nvSpPr>
          <p:cNvPr id="3" name="Объект 2"/>
          <p:cNvSpPr>
            <a:spLocks noGrp="1"/>
          </p:cNvSpPr>
          <p:nvPr>
            <p:ph sz="half" idx="1"/>
          </p:nvPr>
        </p:nvSpPr>
        <p:spPr>
          <a:xfrm>
            <a:off x="467544" y="1340768"/>
            <a:ext cx="4834880" cy="5001419"/>
          </a:xfrm>
        </p:spPr>
        <p:txBody>
          <a:bodyPr>
            <a:normAutofit fontScale="92500" lnSpcReduction="20000"/>
          </a:bodyPr>
          <a:lstStyle/>
          <a:p>
            <a:pPr marL="0" indent="0">
              <a:buNone/>
            </a:pPr>
            <a:r>
              <a:rPr lang="en-US" dirty="0" smtClean="0">
                <a:latin typeface="Times New Roman" panose="02020603050405020304" pitchFamily="18" charset="0"/>
                <a:cs typeface="Times New Roman" panose="02020603050405020304" pitchFamily="18" charset="0"/>
              </a:rPr>
              <a:t>  From </a:t>
            </a:r>
            <a:r>
              <a:rPr lang="en-US" dirty="0">
                <a:latin typeface="Times New Roman" panose="02020603050405020304" pitchFamily="18" charset="0"/>
                <a:cs typeface="Times New Roman" panose="02020603050405020304" pitchFamily="18" charset="0"/>
              </a:rPr>
              <a:t>the earliest days, the dances and the music that accompanied them were brought to </a:t>
            </a:r>
            <a:r>
              <a:rPr lang="en-US" dirty="0" smtClean="0">
                <a:latin typeface="Times New Roman" panose="02020603050405020304" pitchFamily="18" charset="0"/>
                <a:cs typeface="Times New Roman" panose="02020603050405020304" pitchFamily="18" charset="0"/>
              </a:rPr>
              <a:t>the </a:t>
            </a:r>
            <a:r>
              <a:rPr lang="en-US" dirty="0">
                <a:latin typeface="Times New Roman" panose="02020603050405020304" pitchFamily="18" charset="0"/>
                <a:cs typeface="Times New Roman" panose="02020603050405020304" pitchFamily="18" charset="0"/>
              </a:rPr>
              <a:t>United States by the people of the British Isles, continental Europe, and Africa. In the early 19th century larger farm houses had dance rooms built in along the back of the second story. </a:t>
            </a:r>
            <a:endParaRPr lang="en-US" dirty="0" smtClean="0">
              <a:latin typeface="Times New Roman" panose="02020603050405020304" pitchFamily="18" charset="0"/>
              <a:cs typeface="Times New Roman" panose="02020603050405020304" pitchFamily="18" charset="0"/>
            </a:endParaRPr>
          </a:p>
          <a:p>
            <a:pPr marL="0" indent="0">
              <a:buNone/>
            </a:pPr>
            <a:r>
              <a:rPr lang="en-US" dirty="0" smtClean="0">
                <a:latin typeface="Times New Roman" panose="02020603050405020304" pitchFamily="18" charset="0"/>
                <a:cs typeface="Times New Roman" panose="02020603050405020304" pitchFamily="18" charset="0"/>
              </a:rPr>
              <a:t>  World </a:t>
            </a:r>
            <a:r>
              <a:rPr lang="en-US" dirty="0">
                <a:latin typeface="Times New Roman" panose="02020603050405020304" pitchFamily="18" charset="0"/>
                <a:cs typeface="Times New Roman" panose="02020603050405020304" pitchFamily="18" charset="0"/>
              </a:rPr>
              <a:t>War II resulted in worker migrations and troop movements that spread country music and dance into other parts of the country and abroad.</a:t>
            </a:r>
            <a:endParaRPr lang="ru-RU"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670656568"/>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9563" y="325438"/>
            <a:ext cx="8523287" cy="6211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Заголовок 1"/>
          <p:cNvSpPr>
            <a:spLocks noGrp="1"/>
          </p:cNvSpPr>
          <p:nvPr>
            <p:ph type="title"/>
          </p:nvPr>
        </p:nvSpPr>
        <p:spPr/>
        <p:txBody>
          <a:bodyPr>
            <a:scene3d>
              <a:camera prst="orthographicFront"/>
              <a:lightRig rig="soft" dir="tl">
                <a:rot lat="0" lon="0" rev="0"/>
              </a:lightRig>
            </a:scene3d>
            <a:sp3d contourW="25400" prstMaterial="matte">
              <a:bevelT w="25400" h="55880" prst="artDeco"/>
              <a:contourClr>
                <a:schemeClr val="accent2">
                  <a:tint val="20000"/>
                </a:schemeClr>
              </a:contourClr>
            </a:sp3d>
          </a:bodyPr>
          <a:lstStyle/>
          <a:p>
            <a:r>
              <a:rPr lang="en-US"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Types of western dance </a:t>
            </a:r>
            <a:endParaRPr lang="ru-RU"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
        <p:nvSpPr>
          <p:cNvPr id="3" name="Объект 2"/>
          <p:cNvSpPr>
            <a:spLocks noGrp="1"/>
          </p:cNvSpPr>
          <p:nvPr>
            <p:ph sz="half" idx="1"/>
          </p:nvPr>
        </p:nvSpPr>
        <p:spPr>
          <a:xfrm>
            <a:off x="498758" y="1628800"/>
            <a:ext cx="7961673" cy="4525963"/>
          </a:xfrm>
        </p:spPr>
        <p:txBody>
          <a:bodyPr/>
          <a:lstStyle/>
          <a:p>
            <a:pPr marL="0" indent="0" algn="ctr">
              <a:buNone/>
            </a:pPr>
            <a:r>
              <a:rPr lang="en-US" sz="3600" u="sng" dirty="0">
                <a:latin typeface="Times New Roman" panose="02020603050405020304" pitchFamily="18" charset="0"/>
                <a:cs typeface="Times New Roman" panose="02020603050405020304" pitchFamily="18" charset="0"/>
              </a:rPr>
              <a:t>Western group dances include the following:</a:t>
            </a:r>
          </a:p>
          <a:p>
            <a:pPr>
              <a:buFont typeface="Wingdings" panose="05000000000000000000" pitchFamily="2" charset="2"/>
              <a:buChar char="v"/>
            </a:pPr>
            <a:r>
              <a:rPr lang="en-US" sz="3600" dirty="0" smtClean="0">
                <a:latin typeface="Times New Roman" panose="02020603050405020304" pitchFamily="18" charset="0"/>
                <a:cs typeface="Times New Roman" panose="02020603050405020304" pitchFamily="18" charset="0"/>
              </a:rPr>
              <a:t> Line </a:t>
            </a:r>
            <a:r>
              <a:rPr lang="en-US" sz="3600" dirty="0">
                <a:latin typeface="Times New Roman" panose="02020603050405020304" pitchFamily="18" charset="0"/>
                <a:cs typeface="Times New Roman" panose="02020603050405020304" pitchFamily="18" charset="0"/>
              </a:rPr>
              <a:t>dance</a:t>
            </a:r>
          </a:p>
          <a:p>
            <a:pPr>
              <a:buFont typeface="Wingdings" panose="05000000000000000000" pitchFamily="2" charset="2"/>
              <a:buChar char="v"/>
            </a:pPr>
            <a:r>
              <a:rPr lang="en-US" sz="3600" dirty="0" smtClean="0">
                <a:latin typeface="Times New Roman" panose="02020603050405020304" pitchFamily="18" charset="0"/>
                <a:cs typeface="Times New Roman" panose="02020603050405020304" pitchFamily="18" charset="0"/>
              </a:rPr>
              <a:t> Square dance</a:t>
            </a:r>
            <a:endParaRPr lang="en-US" sz="3600" dirty="0">
              <a:latin typeface="Times New Roman" panose="02020603050405020304" pitchFamily="18" charset="0"/>
              <a:cs typeface="Times New Roman" panose="02020603050405020304" pitchFamily="18" charset="0"/>
            </a:endParaRPr>
          </a:p>
          <a:p>
            <a:pPr>
              <a:buFont typeface="Wingdings" panose="05000000000000000000" pitchFamily="2" charset="2"/>
              <a:buChar char="v"/>
            </a:pPr>
            <a:r>
              <a:rPr lang="en-US" sz="3600" dirty="0" smtClean="0">
                <a:latin typeface="Times New Roman" panose="02020603050405020304" pitchFamily="18" charset="0"/>
                <a:cs typeface="Times New Roman" panose="02020603050405020304" pitchFamily="18" charset="0"/>
              </a:rPr>
              <a:t> Traditional square dance</a:t>
            </a:r>
            <a:endParaRPr lang="en-US" sz="3600" dirty="0">
              <a:latin typeface="Times New Roman" panose="02020603050405020304" pitchFamily="18" charset="0"/>
              <a:cs typeface="Times New Roman" panose="02020603050405020304" pitchFamily="18" charset="0"/>
            </a:endParaRPr>
          </a:p>
          <a:p>
            <a:pPr>
              <a:buFont typeface="Wingdings" panose="05000000000000000000" pitchFamily="2" charset="2"/>
              <a:buChar char="v"/>
            </a:pPr>
            <a:r>
              <a:rPr lang="en-US" sz="3600" dirty="0" smtClean="0">
                <a:latin typeface="Times New Roman" panose="02020603050405020304" pitchFamily="18" charset="0"/>
                <a:cs typeface="Times New Roman" panose="02020603050405020304" pitchFamily="18" charset="0"/>
              </a:rPr>
              <a:t> Modern </a:t>
            </a:r>
            <a:r>
              <a:rPr lang="en-US" sz="3600" dirty="0">
                <a:latin typeface="Times New Roman" panose="02020603050405020304" pitchFamily="18" charset="0"/>
                <a:cs typeface="Times New Roman" panose="02020603050405020304" pitchFamily="18" charset="0"/>
              </a:rPr>
              <a:t>Western square dance</a:t>
            </a:r>
          </a:p>
          <a:p>
            <a:endParaRPr lang="ru-RU" dirty="0"/>
          </a:p>
        </p:txBody>
      </p:sp>
    </p:spTree>
    <p:extLst>
      <p:ext uri="{BB962C8B-B14F-4D97-AF65-F5344CB8AC3E}">
        <p14:creationId xmlns:p14="http://schemas.microsoft.com/office/powerpoint/2010/main" val="2328075401"/>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9563" y="325438"/>
            <a:ext cx="8523287" cy="6211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Заголовок 1"/>
          <p:cNvSpPr>
            <a:spLocks noGrp="1"/>
          </p:cNvSpPr>
          <p:nvPr>
            <p:ph type="title"/>
          </p:nvPr>
        </p:nvSpPr>
        <p:spPr/>
        <p:txBody>
          <a:bodyPr>
            <a:scene3d>
              <a:camera prst="orthographicFront"/>
              <a:lightRig rig="soft" dir="tl">
                <a:rot lat="0" lon="0" rev="0"/>
              </a:lightRig>
            </a:scene3d>
            <a:sp3d contourW="25400" prstMaterial="matte">
              <a:bevelT w="25400" h="55880" prst="artDeco"/>
              <a:contourClr>
                <a:schemeClr val="accent2">
                  <a:tint val="20000"/>
                </a:schemeClr>
              </a:contourClr>
            </a:sp3d>
          </a:bodyPr>
          <a:lstStyle/>
          <a:p>
            <a:r>
              <a:rPr lang="en-US"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Country clothes style</a:t>
            </a:r>
            <a:endParaRPr lang="ru-RU"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
        <p:nvSpPr>
          <p:cNvPr id="3" name="Объект 2"/>
          <p:cNvSpPr>
            <a:spLocks noGrp="1"/>
          </p:cNvSpPr>
          <p:nvPr>
            <p:ph sz="half" idx="1"/>
          </p:nvPr>
        </p:nvSpPr>
        <p:spPr>
          <a:xfrm>
            <a:off x="457200" y="1600200"/>
            <a:ext cx="3970784" cy="4709120"/>
          </a:xfrm>
        </p:spPr>
        <p:txBody>
          <a:bodyPr>
            <a:normAutofit fontScale="92500"/>
          </a:bodyPr>
          <a:lstStyle/>
          <a:p>
            <a:pPr marL="0" indent="0">
              <a:buNone/>
            </a:pPr>
            <a:r>
              <a:rPr lang="en-US" sz="3000" dirty="0" smtClean="0">
                <a:latin typeface="Times New Roman" panose="02020603050405020304" pitchFamily="18" charset="0"/>
                <a:cs typeface="Times New Roman" panose="02020603050405020304" pitchFamily="18" charset="0"/>
              </a:rPr>
              <a:t>Clothing in Western-style </a:t>
            </a:r>
            <a:r>
              <a:rPr lang="en-US" sz="3000" dirty="0">
                <a:latin typeface="Times New Roman" panose="02020603050405020304" pitchFamily="18" charset="0"/>
                <a:cs typeface="Times New Roman" panose="02020603050405020304" pitchFamily="18" charset="0"/>
              </a:rPr>
              <a:t>includes jeans, leather pants and jackets, scarves, plaid shirts and wide-brimmed hats, dresses made of colorful printed cotton.</a:t>
            </a:r>
          </a:p>
          <a:p>
            <a:pPr marL="0" indent="0">
              <a:buNone/>
            </a:pPr>
            <a:r>
              <a:rPr lang="en-US" sz="3000" dirty="0" smtClean="0">
                <a:latin typeface="Times New Roman" panose="02020603050405020304" pitchFamily="18" charset="0"/>
                <a:cs typeface="Times New Roman" panose="02020603050405020304" pitchFamily="18" charset="0"/>
              </a:rPr>
              <a:t>  Clothing </a:t>
            </a:r>
            <a:r>
              <a:rPr lang="en-US" sz="3000" dirty="0">
                <a:latin typeface="Times New Roman" panose="02020603050405020304" pitchFamily="18" charset="0"/>
                <a:cs typeface="Times New Roman" panose="02020603050405020304" pitchFamily="18" charset="0"/>
              </a:rPr>
              <a:t>in country style is combined with comfortable </a:t>
            </a:r>
            <a:r>
              <a:rPr lang="en-US" sz="3000" dirty="0" smtClean="0">
                <a:latin typeface="Times New Roman" panose="02020603050405020304" pitchFamily="18" charset="0"/>
                <a:cs typeface="Times New Roman" panose="02020603050405020304" pitchFamily="18" charset="0"/>
              </a:rPr>
              <a:t>footwear.</a:t>
            </a:r>
            <a:endParaRPr lang="en-US" sz="3000" dirty="0">
              <a:latin typeface="Times New Roman" panose="02020603050405020304" pitchFamily="18" charset="0"/>
              <a:cs typeface="Times New Roman" panose="02020603050405020304" pitchFamily="18" charset="0"/>
            </a:endParaRPr>
          </a:p>
          <a:p>
            <a:pPr marL="0" indent="0">
              <a:buNone/>
            </a:pPr>
            <a:endParaRPr lang="ru-RU" dirty="0"/>
          </a:p>
        </p:txBody>
      </p:sp>
      <p:pic>
        <p:nvPicPr>
          <p:cNvPr id="5" name="Объект 4"/>
          <p:cNvPicPr>
            <a:picLocks noGrp="1" noChangeAspect="1"/>
          </p:cNvPicPr>
          <p:nvPr>
            <p:ph sz="half" idx="2"/>
          </p:nvPr>
        </p:nvPicPr>
        <p:blipFill>
          <a:blip r:embed="rId3">
            <a:extLst>
              <a:ext uri="{28A0092B-C50C-407E-A947-70E740481C1C}">
                <a14:useLocalDpi xmlns:a14="http://schemas.microsoft.com/office/drawing/2010/main" val="0"/>
              </a:ext>
            </a:extLst>
          </a:blip>
          <a:stretch>
            <a:fillRect/>
          </a:stretch>
        </p:blipFill>
        <p:spPr>
          <a:xfrm>
            <a:off x="4306673" y="2204864"/>
            <a:ext cx="4380127" cy="2953555"/>
          </a:xfrm>
          <a:prstGeom prst="rect">
            <a:avLst/>
          </a:prstGeom>
          <a:ln>
            <a:noFill/>
          </a:ln>
          <a:effectLst>
            <a:outerShdw blurRad="190500" algn="tl" rotWithShape="0">
              <a:srgbClr val="000000">
                <a:alpha val="70000"/>
              </a:srgbClr>
            </a:outerShdw>
          </a:effectLst>
        </p:spPr>
      </p:pic>
    </p:spTree>
    <p:extLst>
      <p:ext uri="{BB962C8B-B14F-4D97-AF65-F5344CB8AC3E}">
        <p14:creationId xmlns:p14="http://schemas.microsoft.com/office/powerpoint/2010/main" val="2506293887"/>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8"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2649" y="241448"/>
            <a:ext cx="8523287" cy="6211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Заголовок 1"/>
          <p:cNvSpPr>
            <a:spLocks noGrp="1"/>
          </p:cNvSpPr>
          <p:nvPr>
            <p:ph type="title"/>
          </p:nvPr>
        </p:nvSpPr>
        <p:spPr>
          <a:xfrm>
            <a:off x="437213" y="309290"/>
            <a:ext cx="8229600" cy="1143000"/>
          </a:xfrm>
        </p:spPr>
        <p:txBody>
          <a:bodyPr>
            <a:scene3d>
              <a:camera prst="orthographicFront"/>
              <a:lightRig rig="soft" dir="tl">
                <a:rot lat="0" lon="0" rev="0"/>
              </a:lightRig>
            </a:scene3d>
            <a:sp3d contourW="25400" prstMaterial="matte">
              <a:bevelT w="25400" h="55880" prst="artDeco"/>
              <a:contourClr>
                <a:schemeClr val="accent2">
                  <a:tint val="20000"/>
                </a:schemeClr>
              </a:contourClr>
            </a:sp3d>
          </a:bodyPr>
          <a:lstStyle/>
          <a:p>
            <a:r>
              <a:rPr lang="en-US"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History of country music</a:t>
            </a:r>
            <a:endParaRPr lang="ru-RU"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
        <p:nvSpPr>
          <p:cNvPr id="5" name="Прямоугольник 4"/>
          <p:cNvSpPr/>
          <p:nvPr/>
        </p:nvSpPr>
        <p:spPr>
          <a:xfrm>
            <a:off x="475841" y="1125263"/>
            <a:ext cx="8136904" cy="2492990"/>
          </a:xfrm>
          <a:prstGeom prst="rect">
            <a:avLst/>
          </a:prstGeom>
        </p:spPr>
        <p:txBody>
          <a:bodyPr wrap="square">
            <a:spAutoFit/>
          </a:bodyPr>
          <a:lstStyle/>
          <a:p>
            <a:pPr algn="just"/>
            <a:r>
              <a:rPr lang="ru-RU" sz="2600" dirty="0" smtClean="0">
                <a:latin typeface="Times New Roman" panose="02020603050405020304" pitchFamily="18" charset="0"/>
                <a:cs typeface="Times New Roman" panose="02020603050405020304" pitchFamily="18" charset="0"/>
              </a:rPr>
              <a:t>   </a:t>
            </a:r>
            <a:r>
              <a:rPr lang="en-US" sz="2600" dirty="0" smtClean="0">
                <a:latin typeface="Times New Roman" panose="02020603050405020304" pitchFamily="18" charset="0"/>
                <a:cs typeface="Times New Roman" panose="02020603050405020304" pitchFamily="18" charset="0"/>
              </a:rPr>
              <a:t>Country music is a genre of United States popular music that originated in the southern United States in the 1920s. </a:t>
            </a:r>
            <a:endParaRPr lang="ru-RU" sz="2600" dirty="0" smtClean="0">
              <a:latin typeface="Times New Roman" panose="02020603050405020304" pitchFamily="18" charset="0"/>
              <a:cs typeface="Times New Roman" panose="02020603050405020304" pitchFamily="18" charset="0"/>
            </a:endParaRPr>
          </a:p>
          <a:p>
            <a:pPr algn="just"/>
            <a:r>
              <a:rPr lang="ru-RU" sz="2600" dirty="0">
                <a:latin typeface="Times New Roman" panose="02020603050405020304" pitchFamily="18" charset="0"/>
                <a:cs typeface="Times New Roman" panose="02020603050405020304" pitchFamily="18" charset="0"/>
              </a:rPr>
              <a:t> </a:t>
            </a:r>
            <a:r>
              <a:rPr lang="ru-RU" sz="2600" dirty="0" smtClean="0">
                <a:latin typeface="Times New Roman" panose="02020603050405020304" pitchFamily="18" charset="0"/>
                <a:cs typeface="Times New Roman" panose="02020603050405020304" pitchFamily="18" charset="0"/>
              </a:rPr>
              <a:t>  </a:t>
            </a:r>
            <a:r>
              <a:rPr lang="en-US" sz="2600" dirty="0" smtClean="0">
                <a:latin typeface="Times New Roman" panose="02020603050405020304" pitchFamily="18" charset="0"/>
                <a:cs typeface="Times New Roman" panose="02020603050405020304" pitchFamily="18" charset="0"/>
              </a:rPr>
              <a:t>Country music often consists of ballads and dance tunes with generally simple forms and harmonies accompanied by mostly string instruments such as banjos, electric and acoustic guitars, dobros and fiddles as well as harmonicas.</a:t>
            </a:r>
            <a:endParaRPr lang="ru-RU" sz="2600" dirty="0">
              <a:latin typeface="Times New Roman" panose="02020603050405020304" pitchFamily="18" charset="0"/>
              <a:cs typeface="Times New Roman" panose="02020603050405020304" pitchFamily="18" charset="0"/>
            </a:endParaRPr>
          </a:p>
        </p:txBody>
      </p:sp>
      <p:pic>
        <p:nvPicPr>
          <p:cNvPr id="3" name="Рисунок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03354" y="3618252"/>
            <a:ext cx="6937290" cy="2835083"/>
          </a:xfrm>
          <a:prstGeom prst="rect">
            <a:avLst/>
          </a:prstGeom>
          <a:ln>
            <a:noFill/>
          </a:ln>
          <a:effectLst>
            <a:outerShdw blurRad="190500" algn="tl" rotWithShape="0">
              <a:srgbClr val="000000">
                <a:alpha val="70000"/>
              </a:srgbClr>
            </a:outerShdw>
          </a:effectLst>
        </p:spPr>
      </p:pic>
    </p:spTree>
    <p:extLst>
      <p:ext uri="{BB962C8B-B14F-4D97-AF65-F5344CB8AC3E}">
        <p14:creationId xmlns:p14="http://schemas.microsoft.com/office/powerpoint/2010/main" val="803482864"/>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9563" y="325438"/>
            <a:ext cx="8523287" cy="6211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Объект 2"/>
          <p:cNvSpPr>
            <a:spLocks noGrp="1"/>
          </p:cNvSpPr>
          <p:nvPr>
            <p:ph idx="1"/>
          </p:nvPr>
        </p:nvSpPr>
        <p:spPr>
          <a:xfrm>
            <a:off x="457200" y="476672"/>
            <a:ext cx="8229600" cy="6060653"/>
          </a:xfrm>
        </p:spPr>
        <p:txBody>
          <a:bodyPr/>
          <a:lstStyle/>
          <a:p>
            <a:pPr marL="0" indent="0" algn="ctr">
              <a:buNone/>
            </a:pPr>
            <a:r>
              <a:rPr lang="en-US" sz="4000" u="sng" dirty="0" smtClean="0">
                <a:latin typeface="Times New Roman" panose="02020603050405020304" pitchFamily="18" charset="0"/>
                <a:cs typeface="Times New Roman" panose="02020603050405020304" pitchFamily="18" charset="0"/>
              </a:rPr>
              <a:t>There are six generations of country music:</a:t>
            </a:r>
          </a:p>
          <a:p>
            <a:pPr marL="0" indent="0">
              <a:buNone/>
            </a:pPr>
            <a:r>
              <a:rPr lang="en-US" sz="3600" dirty="0" smtClean="0">
                <a:latin typeface="Times New Roman" panose="02020603050405020304" pitchFamily="18" charset="0"/>
                <a:cs typeface="Times New Roman" panose="02020603050405020304" pitchFamily="18" charset="0"/>
              </a:rPr>
              <a:t>1)</a:t>
            </a:r>
            <a:r>
              <a:rPr lang="ru-RU" sz="3600" dirty="0" smtClean="0">
                <a:latin typeface="Times New Roman" panose="02020603050405020304" pitchFamily="18" charset="0"/>
                <a:cs typeface="Times New Roman" panose="02020603050405020304" pitchFamily="18" charset="0"/>
              </a:rPr>
              <a:t> </a:t>
            </a:r>
            <a:r>
              <a:rPr lang="en-US" sz="3600" dirty="0" smtClean="0">
                <a:latin typeface="Times New Roman" panose="02020603050405020304" pitchFamily="18" charset="0"/>
                <a:cs typeface="Times New Roman" panose="02020603050405020304" pitchFamily="18" charset="0"/>
              </a:rPr>
              <a:t>first  generation (1920s);</a:t>
            </a:r>
          </a:p>
          <a:p>
            <a:pPr marL="0" indent="0">
              <a:buNone/>
            </a:pPr>
            <a:r>
              <a:rPr lang="en-US" sz="3600" dirty="0" smtClean="0">
                <a:latin typeface="Times New Roman" panose="02020603050405020304" pitchFamily="18" charset="0"/>
                <a:cs typeface="Times New Roman" panose="02020603050405020304" pitchFamily="18" charset="0"/>
              </a:rPr>
              <a:t>2)</a:t>
            </a:r>
            <a:r>
              <a:rPr lang="ru-RU" sz="3600" dirty="0" smtClean="0">
                <a:latin typeface="Times New Roman" panose="02020603050405020304" pitchFamily="18" charset="0"/>
                <a:cs typeface="Times New Roman" panose="02020603050405020304" pitchFamily="18" charset="0"/>
              </a:rPr>
              <a:t> </a:t>
            </a:r>
            <a:r>
              <a:rPr lang="en-US" sz="3600" dirty="0" smtClean="0">
                <a:latin typeface="Times New Roman" panose="02020603050405020304" pitchFamily="18" charset="0"/>
                <a:cs typeface="Times New Roman" panose="02020603050405020304" pitchFamily="18" charset="0"/>
              </a:rPr>
              <a:t>second generation (1930s-1940s);</a:t>
            </a:r>
          </a:p>
          <a:p>
            <a:pPr marL="0" indent="0">
              <a:buNone/>
            </a:pPr>
            <a:r>
              <a:rPr lang="en-US" sz="3600" dirty="0" smtClean="0">
                <a:latin typeface="Times New Roman" panose="02020603050405020304" pitchFamily="18" charset="0"/>
                <a:cs typeface="Times New Roman" panose="02020603050405020304" pitchFamily="18" charset="0"/>
              </a:rPr>
              <a:t>3)</a:t>
            </a:r>
            <a:r>
              <a:rPr lang="ru-RU" sz="3600" dirty="0" smtClean="0">
                <a:latin typeface="Times New Roman" panose="02020603050405020304" pitchFamily="18" charset="0"/>
                <a:cs typeface="Times New Roman" panose="02020603050405020304" pitchFamily="18" charset="0"/>
              </a:rPr>
              <a:t> </a:t>
            </a:r>
            <a:r>
              <a:rPr lang="en-US" sz="3600" dirty="0" smtClean="0">
                <a:latin typeface="Times New Roman" panose="02020603050405020304" pitchFamily="18" charset="0"/>
                <a:cs typeface="Times New Roman" panose="02020603050405020304" pitchFamily="18" charset="0"/>
              </a:rPr>
              <a:t>third generation (1950s-1960s);</a:t>
            </a:r>
          </a:p>
          <a:p>
            <a:pPr marL="0" indent="0">
              <a:buNone/>
            </a:pPr>
            <a:r>
              <a:rPr lang="en-US" sz="3600" dirty="0" smtClean="0">
                <a:latin typeface="Times New Roman" panose="02020603050405020304" pitchFamily="18" charset="0"/>
                <a:cs typeface="Times New Roman" panose="02020603050405020304" pitchFamily="18" charset="0"/>
              </a:rPr>
              <a:t>4)</a:t>
            </a:r>
            <a:r>
              <a:rPr lang="ru-RU" sz="3600" dirty="0" smtClean="0">
                <a:latin typeface="Times New Roman" panose="02020603050405020304" pitchFamily="18" charset="0"/>
                <a:cs typeface="Times New Roman" panose="02020603050405020304" pitchFamily="18" charset="0"/>
              </a:rPr>
              <a:t> </a:t>
            </a:r>
            <a:r>
              <a:rPr lang="en-US" sz="3600" dirty="0" smtClean="0">
                <a:latin typeface="Times New Roman" panose="02020603050405020304" pitchFamily="18" charset="0"/>
                <a:cs typeface="Times New Roman" panose="02020603050405020304" pitchFamily="18" charset="0"/>
              </a:rPr>
              <a:t>fourth generation (1970s-1980s);</a:t>
            </a:r>
          </a:p>
          <a:p>
            <a:pPr marL="0" indent="0">
              <a:buNone/>
            </a:pPr>
            <a:r>
              <a:rPr lang="en-US" sz="3600" dirty="0" smtClean="0">
                <a:latin typeface="Times New Roman" panose="02020603050405020304" pitchFamily="18" charset="0"/>
                <a:cs typeface="Times New Roman" panose="02020603050405020304" pitchFamily="18" charset="0"/>
              </a:rPr>
              <a:t>5)</a:t>
            </a:r>
            <a:r>
              <a:rPr lang="ru-RU" sz="3600" dirty="0" smtClean="0">
                <a:latin typeface="Times New Roman" panose="02020603050405020304" pitchFamily="18" charset="0"/>
                <a:cs typeface="Times New Roman" panose="02020603050405020304" pitchFamily="18" charset="0"/>
              </a:rPr>
              <a:t> </a:t>
            </a:r>
            <a:r>
              <a:rPr lang="en-US" sz="3600" dirty="0" smtClean="0">
                <a:latin typeface="Times New Roman" panose="02020603050405020304" pitchFamily="18" charset="0"/>
                <a:cs typeface="Times New Roman" panose="02020603050405020304" pitchFamily="18" charset="0"/>
              </a:rPr>
              <a:t>fifth generation (1990s);</a:t>
            </a:r>
          </a:p>
          <a:p>
            <a:pPr marL="0" indent="0">
              <a:buNone/>
            </a:pPr>
            <a:r>
              <a:rPr lang="en-US" sz="3600" dirty="0" smtClean="0">
                <a:latin typeface="Times New Roman" panose="02020603050405020304" pitchFamily="18" charset="0"/>
                <a:cs typeface="Times New Roman" panose="02020603050405020304" pitchFamily="18" charset="0"/>
              </a:rPr>
              <a:t>6)</a:t>
            </a:r>
            <a:r>
              <a:rPr lang="ru-RU" sz="3600" dirty="0" smtClean="0">
                <a:latin typeface="Times New Roman" panose="02020603050405020304" pitchFamily="18" charset="0"/>
                <a:cs typeface="Times New Roman" panose="02020603050405020304" pitchFamily="18" charset="0"/>
              </a:rPr>
              <a:t> </a:t>
            </a:r>
            <a:r>
              <a:rPr lang="en-US" sz="3600" dirty="0" smtClean="0">
                <a:latin typeface="Times New Roman" panose="02020603050405020304" pitchFamily="18" charset="0"/>
                <a:cs typeface="Times New Roman" panose="02020603050405020304" pitchFamily="18" charset="0"/>
              </a:rPr>
              <a:t>sixth generation (2000s – present).</a:t>
            </a:r>
          </a:p>
          <a:p>
            <a:endParaRPr lang="ru-RU" dirty="0"/>
          </a:p>
        </p:txBody>
      </p:sp>
    </p:spTree>
    <p:extLst>
      <p:ext uri="{BB962C8B-B14F-4D97-AF65-F5344CB8AC3E}">
        <p14:creationId xmlns:p14="http://schemas.microsoft.com/office/powerpoint/2010/main" val="2625305049"/>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9563" y="325438"/>
            <a:ext cx="8523287" cy="6211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Объект 2"/>
          <p:cNvSpPr>
            <a:spLocks noGrp="1"/>
          </p:cNvSpPr>
          <p:nvPr>
            <p:ph idx="1"/>
          </p:nvPr>
        </p:nvSpPr>
        <p:spPr>
          <a:xfrm>
            <a:off x="467544" y="1496765"/>
            <a:ext cx="4248472" cy="5040560"/>
          </a:xfrm>
        </p:spPr>
        <p:txBody>
          <a:bodyPr>
            <a:noAutofit/>
          </a:bodyPr>
          <a:lstStyle/>
          <a:p>
            <a:pPr marL="0" indent="0">
              <a:buNone/>
            </a:pPr>
            <a:r>
              <a:rPr lang="en-US" sz="2800" dirty="0" smtClean="0">
                <a:latin typeface="Times New Roman" panose="02020603050405020304" pitchFamily="18" charset="0"/>
                <a:cs typeface="Times New Roman" panose="02020603050405020304" pitchFamily="18" charset="0"/>
              </a:rPr>
              <a:t>  The first generation emerged in the early 1920s, with Atlanta's music scene playing a major role in launching country's earliest recording artists. Many "hillbilly“ musicians, such as Cliff Carlisle, recorded blues songs throughout the decade and into the 1930s.</a:t>
            </a:r>
            <a:endParaRPr lang="ru-RU" sz="2800" dirty="0">
              <a:latin typeface="Times New Roman" panose="02020603050405020304" pitchFamily="18" charset="0"/>
              <a:cs typeface="Times New Roman" panose="02020603050405020304" pitchFamily="18" charset="0"/>
            </a:endParaRPr>
          </a:p>
        </p:txBody>
      </p:sp>
      <p:sp>
        <p:nvSpPr>
          <p:cNvPr id="2" name="Заголовок 1"/>
          <p:cNvSpPr>
            <a:spLocks noGrp="1"/>
          </p:cNvSpPr>
          <p:nvPr>
            <p:ph type="title"/>
          </p:nvPr>
        </p:nvSpPr>
        <p:spPr/>
        <p:txBody>
          <a:bodyPr>
            <a:scene3d>
              <a:camera prst="orthographicFront"/>
              <a:lightRig rig="soft" dir="tl">
                <a:rot lat="0" lon="0" rev="0"/>
              </a:lightRig>
            </a:scene3d>
            <a:sp3d contourW="25400" prstMaterial="matte">
              <a:bevelT w="25400" h="55880" prst="artDeco"/>
              <a:contourClr>
                <a:schemeClr val="accent2">
                  <a:tint val="20000"/>
                </a:schemeClr>
              </a:contourClr>
            </a:sp3d>
          </a:bodyPr>
          <a:lstStyle/>
          <a:p>
            <a:r>
              <a:rPr lang="en-US"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F</a:t>
            </a:r>
            <a:r>
              <a:rPr lang="en-US"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irst generation </a:t>
            </a:r>
            <a:endParaRPr lang="ru-RU"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pic>
        <p:nvPicPr>
          <p:cNvPr id="5" name="Рисунок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788024" y="1484784"/>
            <a:ext cx="3650982" cy="4308159"/>
          </a:xfrm>
          <a:prstGeom prst="rect">
            <a:avLst/>
          </a:prstGeom>
          <a:ln>
            <a:noFill/>
          </a:ln>
          <a:effectLst>
            <a:outerShdw blurRad="190500" algn="tl" rotWithShape="0">
              <a:srgbClr val="000000">
                <a:alpha val="70000"/>
              </a:srgbClr>
            </a:outerShdw>
          </a:effectLst>
        </p:spPr>
      </p:pic>
    </p:spTree>
    <p:extLst>
      <p:ext uri="{BB962C8B-B14F-4D97-AF65-F5344CB8AC3E}">
        <p14:creationId xmlns:p14="http://schemas.microsoft.com/office/powerpoint/2010/main" val="3552804530"/>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9563" y="325438"/>
            <a:ext cx="8523287" cy="6211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Заголовок 1"/>
          <p:cNvSpPr>
            <a:spLocks noGrp="1"/>
          </p:cNvSpPr>
          <p:nvPr>
            <p:ph type="title"/>
          </p:nvPr>
        </p:nvSpPr>
        <p:spPr>
          <a:xfrm>
            <a:off x="457200" y="230571"/>
            <a:ext cx="8229600" cy="1143000"/>
          </a:xfrm>
        </p:spPr>
        <p:txBody>
          <a:bodyPr>
            <a:scene3d>
              <a:camera prst="orthographicFront"/>
              <a:lightRig rig="soft" dir="tl">
                <a:rot lat="0" lon="0" rev="0"/>
              </a:lightRig>
            </a:scene3d>
            <a:sp3d contourW="25400" prstMaterial="matte">
              <a:bevelT w="25400" h="55880" prst="artDeco"/>
              <a:contourClr>
                <a:schemeClr val="accent2">
                  <a:tint val="20000"/>
                </a:schemeClr>
              </a:contourClr>
            </a:sp3d>
          </a:bodyPr>
          <a:lstStyle/>
          <a:p>
            <a:r>
              <a:rPr lang="en-US"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S</a:t>
            </a:r>
            <a:r>
              <a:rPr lang="en-US"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econd generation </a:t>
            </a:r>
            <a:endParaRPr lang="ru-RU"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
        <p:nvSpPr>
          <p:cNvPr id="3" name="Объект 2"/>
          <p:cNvSpPr>
            <a:spLocks noGrp="1"/>
          </p:cNvSpPr>
          <p:nvPr>
            <p:ph idx="1"/>
          </p:nvPr>
        </p:nvSpPr>
        <p:spPr>
          <a:xfrm>
            <a:off x="457200" y="1196752"/>
            <a:ext cx="8229600" cy="4929411"/>
          </a:xfrm>
        </p:spPr>
        <p:txBody>
          <a:bodyPr>
            <a:noAutofit/>
          </a:bodyPr>
          <a:lstStyle/>
          <a:p>
            <a:pPr marL="0" indent="0" algn="just">
              <a:buNone/>
            </a:pPr>
            <a:r>
              <a:rPr lang="en-US" sz="2800" dirty="0" smtClean="0">
                <a:latin typeface="Times New Roman" panose="02020603050405020304" pitchFamily="18" charset="0"/>
                <a:cs typeface="Times New Roman" panose="02020603050405020304" pitchFamily="18" charset="0"/>
              </a:rPr>
              <a:t>  During the second generation (1930s–1940s), radio became a popular source of entertainment.  During this period cowboy songs became popular thanks to films made in Hollywood. </a:t>
            </a:r>
          </a:p>
          <a:p>
            <a:pPr marL="0" indent="0">
              <a:buNone/>
            </a:pPr>
            <a:r>
              <a:rPr lang="en-US" sz="2800" dirty="0" smtClean="0">
                <a:latin typeface="Times New Roman" panose="02020603050405020304" pitchFamily="18" charset="0"/>
                <a:cs typeface="Times New Roman" panose="02020603050405020304" pitchFamily="18" charset="0"/>
              </a:rPr>
              <a:t>  </a:t>
            </a:r>
            <a:endParaRPr lang="ru-RU" sz="28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654180884"/>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9563" y="325438"/>
            <a:ext cx="8523287" cy="6211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Заголовок 1"/>
          <p:cNvSpPr>
            <a:spLocks noGrp="1"/>
          </p:cNvSpPr>
          <p:nvPr>
            <p:ph type="title"/>
          </p:nvPr>
        </p:nvSpPr>
        <p:spPr/>
        <p:txBody>
          <a:bodyPr>
            <a:scene3d>
              <a:camera prst="orthographicFront"/>
              <a:lightRig rig="soft" dir="tl">
                <a:rot lat="0" lon="0" rev="0"/>
              </a:lightRig>
            </a:scene3d>
            <a:sp3d contourW="25400" prstMaterial="matte">
              <a:bevelT w="25400" h="55880" prst="artDeco"/>
              <a:contourClr>
                <a:schemeClr val="accent2">
                  <a:tint val="20000"/>
                </a:schemeClr>
              </a:contourClr>
            </a:sp3d>
          </a:bodyPr>
          <a:lstStyle/>
          <a:p>
            <a:r>
              <a:rPr lang="en-US"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T</a:t>
            </a:r>
            <a:r>
              <a:rPr lang="en-US"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hird generation </a:t>
            </a:r>
            <a:endParaRPr lang="ru-RU"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
        <p:nvSpPr>
          <p:cNvPr id="3" name="Объект 2"/>
          <p:cNvSpPr>
            <a:spLocks noGrp="1"/>
          </p:cNvSpPr>
          <p:nvPr>
            <p:ph idx="1"/>
          </p:nvPr>
        </p:nvSpPr>
        <p:spPr>
          <a:xfrm>
            <a:off x="457200" y="1268760"/>
            <a:ext cx="8219256" cy="5184576"/>
          </a:xfrm>
        </p:spPr>
        <p:txBody>
          <a:bodyPr>
            <a:normAutofit/>
          </a:bodyPr>
          <a:lstStyle/>
          <a:p>
            <a:pPr marL="0" indent="0" algn="just">
              <a:buNone/>
            </a:pPr>
            <a:r>
              <a:rPr lang="en-US" sz="2800" dirty="0" smtClean="0">
                <a:latin typeface="Times New Roman" panose="02020603050405020304" pitchFamily="18" charset="0"/>
                <a:cs typeface="Times New Roman" panose="02020603050405020304" pitchFamily="18" charset="0"/>
              </a:rPr>
              <a:t>  The third generation (1950s–1960s) started at the end of World War II with string band music known as bluegrass.</a:t>
            </a:r>
          </a:p>
          <a:p>
            <a:pPr marL="0" indent="0" algn="just">
              <a:buNone/>
            </a:pPr>
            <a:r>
              <a:rPr lang="en-US" sz="2800" dirty="0">
                <a:latin typeface="Times New Roman" panose="02020603050405020304" pitchFamily="18" charset="0"/>
                <a:cs typeface="Times New Roman" panose="02020603050405020304" pitchFamily="18" charset="0"/>
              </a:rPr>
              <a:t> </a:t>
            </a:r>
            <a:r>
              <a:rPr lang="en-US" sz="2800" dirty="0" smtClean="0">
                <a:latin typeface="Times New Roman" panose="02020603050405020304" pitchFamily="18" charset="0"/>
                <a:cs typeface="Times New Roman" panose="02020603050405020304" pitchFamily="18" charset="0"/>
              </a:rPr>
              <a:t> During the mid-1950s a new style of country music became popular, eventually to be referred to as rockabilly. Rockabilly was an early form of rock and roll, an upbeat combination of blues and country music.</a:t>
            </a:r>
          </a:p>
          <a:p>
            <a:pPr marL="0" indent="0" algn="just">
              <a:buNone/>
            </a:pPr>
            <a:r>
              <a:rPr lang="en-US" sz="2800" dirty="0" smtClean="0">
                <a:latin typeface="Times New Roman" panose="02020603050405020304" pitchFamily="18" charset="0"/>
                <a:cs typeface="Times New Roman" panose="02020603050405020304" pitchFamily="18" charset="0"/>
              </a:rPr>
              <a:t>  </a:t>
            </a:r>
            <a:endParaRPr lang="en-US" dirty="0" smtClean="0"/>
          </a:p>
          <a:p>
            <a:pPr marL="0" indent="0">
              <a:buNone/>
            </a:pPr>
            <a:endParaRPr lang="ru-RU" dirty="0"/>
          </a:p>
        </p:txBody>
      </p:sp>
    </p:spTree>
    <p:extLst>
      <p:ext uri="{BB962C8B-B14F-4D97-AF65-F5344CB8AC3E}">
        <p14:creationId xmlns:p14="http://schemas.microsoft.com/office/powerpoint/2010/main" val="1225314223"/>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9563" y="325438"/>
            <a:ext cx="8523287" cy="6211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Заголовок 1"/>
          <p:cNvSpPr>
            <a:spLocks noGrp="1"/>
          </p:cNvSpPr>
          <p:nvPr>
            <p:ph type="title"/>
          </p:nvPr>
        </p:nvSpPr>
        <p:spPr/>
        <p:txBody>
          <a:bodyPr>
            <a:scene3d>
              <a:camera prst="orthographicFront"/>
              <a:lightRig rig="soft" dir="tl">
                <a:rot lat="0" lon="0" rev="0"/>
              </a:lightRig>
            </a:scene3d>
            <a:sp3d contourW="25400" prstMaterial="matte">
              <a:bevelT w="25400" h="55880" prst="artDeco"/>
              <a:contourClr>
                <a:schemeClr val="accent2">
                  <a:tint val="20000"/>
                </a:schemeClr>
              </a:contourClr>
            </a:sp3d>
          </a:bodyPr>
          <a:lstStyle/>
          <a:p>
            <a:r>
              <a:rPr lang="en-US"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Fourth generation </a:t>
            </a:r>
            <a:endParaRPr lang="ru-RU"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
        <p:nvSpPr>
          <p:cNvPr id="3" name="Объект 2"/>
          <p:cNvSpPr>
            <a:spLocks noGrp="1"/>
          </p:cNvSpPr>
          <p:nvPr>
            <p:ph idx="1"/>
          </p:nvPr>
        </p:nvSpPr>
        <p:spPr>
          <a:xfrm>
            <a:off x="457200" y="1556792"/>
            <a:ext cx="4114006" cy="5112567"/>
          </a:xfrm>
        </p:spPr>
        <p:txBody>
          <a:bodyPr>
            <a:normAutofit fontScale="55000" lnSpcReduction="20000"/>
          </a:bodyPr>
          <a:lstStyle/>
          <a:p>
            <a:pPr marL="0" indent="0">
              <a:buNone/>
            </a:pPr>
            <a:r>
              <a:rPr lang="en-US" sz="3400" dirty="0" smtClean="0">
                <a:latin typeface="Times New Roman" panose="02020603050405020304" pitchFamily="18" charset="0"/>
                <a:cs typeface="Times New Roman" panose="02020603050405020304" pitchFamily="18" charset="0"/>
              </a:rPr>
              <a:t> </a:t>
            </a:r>
            <a:r>
              <a:rPr lang="en-US" sz="5100" dirty="0" smtClean="0">
                <a:latin typeface="Times New Roman" panose="02020603050405020304" pitchFamily="18" charset="0"/>
                <a:cs typeface="Times New Roman" panose="02020603050405020304" pitchFamily="18" charset="0"/>
              </a:rPr>
              <a:t>Fourth generation (1970s–1980s) music included outlaw country, country pop, folk music and soft rock. </a:t>
            </a:r>
          </a:p>
          <a:p>
            <a:pPr marL="0" indent="0">
              <a:buNone/>
            </a:pPr>
            <a:r>
              <a:rPr lang="en-US" sz="5100" dirty="0" smtClean="0">
                <a:latin typeface="Times New Roman" panose="02020603050405020304" pitchFamily="18" charset="0"/>
                <a:cs typeface="Times New Roman" panose="02020603050405020304" pitchFamily="18" charset="0"/>
              </a:rPr>
              <a:t> In 1980 a style of "neocountry disco music" was popularized by the film “Urban Cowboy”, which also included more traditional songs.</a:t>
            </a:r>
          </a:p>
          <a:p>
            <a:pPr marL="0" indent="0">
              <a:buNone/>
            </a:pPr>
            <a:r>
              <a:rPr lang="en-US" sz="4500" dirty="0"/>
              <a:t> </a:t>
            </a:r>
            <a:r>
              <a:rPr lang="en-US" sz="4500" dirty="0" smtClean="0"/>
              <a:t> </a:t>
            </a:r>
            <a:endParaRPr lang="ru-RU" sz="4500" dirty="0"/>
          </a:p>
        </p:txBody>
      </p:sp>
      <p:pic>
        <p:nvPicPr>
          <p:cNvPr id="4" name="Рисунок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32040" y="1340768"/>
            <a:ext cx="3600400" cy="4965897"/>
          </a:xfrm>
          <a:prstGeom prst="rect">
            <a:avLst/>
          </a:prstGeom>
        </p:spPr>
      </p:pic>
    </p:spTree>
    <p:extLst>
      <p:ext uri="{BB962C8B-B14F-4D97-AF65-F5344CB8AC3E}">
        <p14:creationId xmlns:p14="http://schemas.microsoft.com/office/powerpoint/2010/main" val="2781906038"/>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17902" y="325438"/>
            <a:ext cx="8523287" cy="6211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Заголовок 1"/>
          <p:cNvSpPr>
            <a:spLocks noGrp="1"/>
          </p:cNvSpPr>
          <p:nvPr>
            <p:ph type="title"/>
          </p:nvPr>
        </p:nvSpPr>
        <p:spPr/>
        <p:txBody>
          <a:bodyPr>
            <a:scene3d>
              <a:camera prst="orthographicFront"/>
              <a:lightRig rig="soft" dir="tl">
                <a:rot lat="0" lon="0" rev="0"/>
              </a:lightRig>
            </a:scene3d>
            <a:sp3d contourW="25400" prstMaterial="matte">
              <a:bevelT w="25400" h="55880" prst="artDeco"/>
              <a:contourClr>
                <a:schemeClr val="accent2">
                  <a:tint val="20000"/>
                </a:schemeClr>
              </a:contourClr>
            </a:sp3d>
          </a:bodyPr>
          <a:lstStyle/>
          <a:p>
            <a:r>
              <a:rPr lang="en-US"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F</a:t>
            </a:r>
            <a:r>
              <a:rPr lang="en-US"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ifth </a:t>
            </a:r>
            <a:r>
              <a:rPr lang="en-US"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generation </a:t>
            </a:r>
            <a:endParaRPr lang="ru-RU"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
        <p:nvSpPr>
          <p:cNvPr id="3" name="Объект 2"/>
          <p:cNvSpPr>
            <a:spLocks noGrp="1"/>
          </p:cNvSpPr>
          <p:nvPr>
            <p:ph idx="1"/>
          </p:nvPr>
        </p:nvSpPr>
        <p:spPr>
          <a:xfrm>
            <a:off x="467544" y="1300114"/>
            <a:ext cx="4258816" cy="4525963"/>
          </a:xfrm>
        </p:spPr>
        <p:txBody>
          <a:bodyPr>
            <a:normAutofit lnSpcReduction="10000"/>
          </a:bodyPr>
          <a:lstStyle/>
          <a:p>
            <a:pPr marL="0" indent="0">
              <a:buNone/>
            </a:pPr>
            <a:r>
              <a:rPr lang="en-US" dirty="0" smtClean="0"/>
              <a:t>  </a:t>
            </a:r>
            <a:r>
              <a:rPr lang="en-US" sz="3000" dirty="0" smtClean="0">
                <a:latin typeface="Times New Roman" panose="02020603050405020304" pitchFamily="18" charset="0"/>
                <a:cs typeface="Times New Roman" panose="02020603050405020304" pitchFamily="18" charset="0"/>
              </a:rPr>
              <a:t>During </a:t>
            </a:r>
            <a:r>
              <a:rPr lang="en-US" sz="3000" dirty="0">
                <a:latin typeface="Times New Roman" panose="02020603050405020304" pitchFamily="18" charset="0"/>
                <a:cs typeface="Times New Roman" panose="02020603050405020304" pitchFamily="18" charset="0"/>
              </a:rPr>
              <a:t>the fifth generation (1990s), country music became a worldwide phenomenon thanks to Garth Brooks and Alan Jackson.</a:t>
            </a:r>
          </a:p>
          <a:p>
            <a:pPr marL="0" indent="0">
              <a:buNone/>
            </a:pPr>
            <a:r>
              <a:rPr lang="en-US" sz="3000" dirty="0" smtClean="0">
                <a:latin typeface="Times New Roman" panose="02020603050405020304" pitchFamily="18" charset="0"/>
                <a:cs typeface="Times New Roman" panose="02020603050405020304" pitchFamily="18" charset="0"/>
              </a:rPr>
              <a:t>  In </a:t>
            </a:r>
            <a:r>
              <a:rPr lang="en-US" sz="3000" dirty="0">
                <a:latin typeface="Times New Roman" panose="02020603050405020304" pitchFamily="18" charset="0"/>
                <a:cs typeface="Times New Roman" panose="02020603050405020304" pitchFamily="18" charset="0"/>
              </a:rPr>
              <a:t>the early-mid-1990s, country western music was influenced by the popularity of line dancing</a:t>
            </a:r>
            <a:r>
              <a:rPr lang="en-US" dirty="0"/>
              <a:t>.</a:t>
            </a:r>
          </a:p>
          <a:p>
            <a:pPr marL="0" indent="0">
              <a:buNone/>
            </a:pPr>
            <a:endParaRPr lang="ru-RU" dirty="0"/>
          </a:p>
        </p:txBody>
      </p:sp>
      <p:pic>
        <p:nvPicPr>
          <p:cNvPr id="4" name="Рисунок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012160" y="3706001"/>
            <a:ext cx="2716420" cy="2716420"/>
          </a:xfrm>
          <a:prstGeom prst="rect">
            <a:avLst/>
          </a:prstGeom>
          <a:ln>
            <a:noFill/>
          </a:ln>
          <a:effectLst>
            <a:outerShdw blurRad="190500" algn="tl" rotWithShape="0">
              <a:srgbClr val="000000">
                <a:alpha val="70000"/>
              </a:srgbClr>
            </a:outerShdw>
          </a:effectLst>
        </p:spPr>
      </p:pic>
      <p:pic>
        <p:nvPicPr>
          <p:cNvPr id="5" name="Рисунок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346734" y="1268760"/>
            <a:ext cx="3909801" cy="2586484"/>
          </a:xfrm>
          <a:prstGeom prst="rect">
            <a:avLst/>
          </a:prstGeom>
          <a:ln>
            <a:noFill/>
          </a:ln>
          <a:effectLst>
            <a:outerShdw blurRad="190500" algn="tl" rotWithShape="0">
              <a:srgbClr val="000000">
                <a:alpha val="70000"/>
              </a:srgbClr>
            </a:outerShdw>
          </a:effectLst>
        </p:spPr>
      </p:pic>
    </p:spTree>
    <p:extLst>
      <p:ext uri="{BB962C8B-B14F-4D97-AF65-F5344CB8AC3E}">
        <p14:creationId xmlns:p14="http://schemas.microsoft.com/office/powerpoint/2010/main" val="2702774063"/>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9563" y="325438"/>
            <a:ext cx="8523287" cy="6211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Заголовок 1"/>
          <p:cNvSpPr>
            <a:spLocks noGrp="1"/>
          </p:cNvSpPr>
          <p:nvPr>
            <p:ph type="title"/>
          </p:nvPr>
        </p:nvSpPr>
        <p:spPr/>
        <p:txBody>
          <a:bodyPr>
            <a:scene3d>
              <a:camera prst="orthographicFront"/>
              <a:lightRig rig="soft" dir="tl">
                <a:rot lat="0" lon="0" rev="0"/>
              </a:lightRig>
            </a:scene3d>
            <a:sp3d contourW="25400" prstMaterial="matte">
              <a:bevelT w="25400" h="55880" prst="artDeco"/>
              <a:contourClr>
                <a:schemeClr val="accent2">
                  <a:tint val="20000"/>
                </a:schemeClr>
              </a:contourClr>
            </a:sp3d>
          </a:bodyPr>
          <a:lstStyle/>
          <a:p>
            <a:r>
              <a:rPr lang="en-US"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Sixth </a:t>
            </a:r>
            <a:r>
              <a:rPr lang="en-US"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generation </a:t>
            </a:r>
            <a:endParaRPr lang="ru-RU"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
        <p:nvSpPr>
          <p:cNvPr id="3" name="Объект 2"/>
          <p:cNvSpPr>
            <a:spLocks noGrp="1"/>
          </p:cNvSpPr>
          <p:nvPr>
            <p:ph idx="1"/>
          </p:nvPr>
        </p:nvSpPr>
        <p:spPr>
          <a:xfrm>
            <a:off x="457200" y="1600200"/>
            <a:ext cx="4906888" cy="4781128"/>
          </a:xfrm>
        </p:spPr>
        <p:txBody>
          <a:bodyPr>
            <a:normAutofit fontScale="92500" lnSpcReduction="20000"/>
          </a:bodyPr>
          <a:lstStyle/>
          <a:p>
            <a:pPr marL="0" indent="0">
              <a:buNone/>
            </a:pPr>
            <a:r>
              <a:rPr lang="en-US" dirty="0" smtClean="0">
                <a:latin typeface="Times New Roman" panose="02020603050405020304" pitchFamily="18" charset="0"/>
                <a:cs typeface="Times New Roman" panose="02020603050405020304" pitchFamily="18" charset="0"/>
              </a:rPr>
              <a:t>  The </a:t>
            </a:r>
            <a:r>
              <a:rPr lang="en-US" dirty="0">
                <a:latin typeface="Times New Roman" panose="02020603050405020304" pitchFamily="18" charset="0"/>
                <a:cs typeface="Times New Roman" panose="02020603050405020304" pitchFamily="18" charset="0"/>
              </a:rPr>
              <a:t>sixth generation of the country continued the crossover between country and pop music.</a:t>
            </a:r>
          </a:p>
          <a:p>
            <a:pPr marL="0" indent="0">
              <a:buNone/>
            </a:pPr>
            <a:r>
              <a:rPr lang="en-US" dirty="0" smtClean="0">
                <a:latin typeface="Times New Roman" panose="02020603050405020304" pitchFamily="18" charset="0"/>
                <a:cs typeface="Times New Roman" panose="02020603050405020304" pitchFamily="18" charset="0"/>
              </a:rPr>
              <a:t>  Teen </a:t>
            </a:r>
            <a:r>
              <a:rPr lang="en-US" dirty="0">
                <a:latin typeface="Times New Roman" panose="02020603050405020304" pitchFamily="18" charset="0"/>
                <a:cs typeface="Times New Roman" panose="02020603050405020304" pitchFamily="18" charset="0"/>
              </a:rPr>
              <a:t>sitcoms also have influenced modern country </a:t>
            </a:r>
            <a:r>
              <a:rPr lang="en-US" dirty="0" smtClean="0">
                <a:latin typeface="Times New Roman" panose="02020603050405020304" pitchFamily="18" charset="0"/>
                <a:cs typeface="Times New Roman" panose="02020603050405020304" pitchFamily="18" charset="0"/>
              </a:rPr>
              <a:t>music.</a:t>
            </a:r>
            <a:endParaRPr lang="en-US" dirty="0">
              <a:latin typeface="Times New Roman" panose="02020603050405020304" pitchFamily="18" charset="0"/>
              <a:cs typeface="Times New Roman" panose="02020603050405020304" pitchFamily="18" charset="0"/>
            </a:endParaRPr>
          </a:p>
          <a:p>
            <a:pPr marL="0" indent="0">
              <a:buNone/>
            </a:pPr>
            <a:r>
              <a:rPr lang="en-US" dirty="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 The </a:t>
            </a:r>
            <a:r>
              <a:rPr lang="en-US" dirty="0">
                <a:latin typeface="Times New Roman" panose="02020603050405020304" pitchFamily="18" charset="0"/>
                <a:cs typeface="Times New Roman" panose="02020603050405020304" pitchFamily="18" charset="0"/>
              </a:rPr>
              <a:t>influence of rock music in country has become more overt during the late 2000s and early 2010s </a:t>
            </a:r>
            <a:r>
              <a:rPr lang="en-US" dirty="0" smtClean="0">
                <a:latin typeface="Times New Roman" panose="02020603050405020304" pitchFamily="18" charset="0"/>
                <a:cs typeface="Times New Roman" panose="02020603050405020304" pitchFamily="18" charset="0"/>
              </a:rPr>
              <a:t>.</a:t>
            </a:r>
            <a:endParaRPr lang="en-US" dirty="0">
              <a:latin typeface="Times New Roman" panose="02020603050405020304" pitchFamily="18" charset="0"/>
              <a:cs typeface="Times New Roman" panose="02020603050405020304" pitchFamily="18" charset="0"/>
            </a:endParaRPr>
          </a:p>
          <a:p>
            <a:endParaRPr lang="ru-RU" dirty="0"/>
          </a:p>
        </p:txBody>
      </p:sp>
      <p:pic>
        <p:nvPicPr>
          <p:cNvPr id="5" name="Рисунок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292080" y="1484784"/>
            <a:ext cx="3125356" cy="4690966"/>
          </a:xfrm>
          <a:prstGeom prst="rect">
            <a:avLst/>
          </a:prstGeom>
          <a:ln>
            <a:noFill/>
          </a:ln>
          <a:effectLst>
            <a:outerShdw blurRad="190500" algn="tl" rotWithShape="0">
              <a:srgbClr val="000000">
                <a:alpha val="70000"/>
              </a:srgbClr>
            </a:outerShdw>
          </a:effectLst>
        </p:spPr>
      </p:pic>
    </p:spTree>
    <p:extLst>
      <p:ext uri="{BB962C8B-B14F-4D97-AF65-F5344CB8AC3E}">
        <p14:creationId xmlns:p14="http://schemas.microsoft.com/office/powerpoint/2010/main" val="1803688816"/>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254</TotalTime>
  <Words>800</Words>
  <Application>Microsoft Office PowerPoint</Application>
  <PresentationFormat>Экран (4:3)</PresentationFormat>
  <Paragraphs>56</Paragraphs>
  <Slides>15</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15</vt:i4>
      </vt:variant>
    </vt:vector>
  </HeadingPairs>
  <TitlesOfParts>
    <vt:vector size="16" baseType="lpstr">
      <vt:lpstr>Тема Office</vt:lpstr>
      <vt:lpstr>Презентация PowerPoint</vt:lpstr>
      <vt:lpstr>History of country music</vt:lpstr>
      <vt:lpstr>Презентация PowerPoint</vt:lpstr>
      <vt:lpstr>First generation </vt:lpstr>
      <vt:lpstr>Second generation </vt:lpstr>
      <vt:lpstr>Third generation </vt:lpstr>
      <vt:lpstr>Fourth generation </vt:lpstr>
      <vt:lpstr>Fifth generation </vt:lpstr>
      <vt:lpstr>Sixth generation </vt:lpstr>
      <vt:lpstr>Carrie Marie Underwood –  Country Music's reigning Queen</vt:lpstr>
      <vt:lpstr>Презентация PowerPoint</vt:lpstr>
      <vt:lpstr>Country-western dance</vt:lpstr>
      <vt:lpstr>History of country dance</vt:lpstr>
      <vt:lpstr>Types of western dance </vt:lpstr>
      <vt:lpstr>Country clothes style</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Country music and Country-western dance</dc:title>
  <dc:creator>1</dc:creator>
  <cp:lastModifiedBy>Татьяна Евгеньевна</cp:lastModifiedBy>
  <cp:revision>30</cp:revision>
  <dcterms:created xsi:type="dcterms:W3CDTF">2017-02-19T16:48:43Z</dcterms:created>
  <dcterms:modified xsi:type="dcterms:W3CDTF">2017-02-21T09:33:06Z</dcterms:modified>
</cp:coreProperties>
</file>