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7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9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935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55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753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27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68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80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5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1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7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7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4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3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50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F196-719D-42E6-8D4B-9C4869427BE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AD0EDC-0942-40C5-A5BE-7AA379704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70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2F5DFA-D1B5-450B-89ED-511B7D0BCF1A}"/>
              </a:ext>
            </a:extLst>
          </p:cNvPr>
          <p:cNvSpPr txBox="1"/>
          <p:nvPr/>
        </p:nvSpPr>
        <p:spPr>
          <a:xfrm>
            <a:off x="2278967" y="2023055"/>
            <a:ext cx="8293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Веселые эксперименты: </a:t>
            </a:r>
          </a:p>
          <a:p>
            <a:pPr algn="ctr"/>
            <a:r>
              <a:rPr lang="ru-RU" sz="4000" dirty="0"/>
              <a:t>«Танец горошин», </a:t>
            </a:r>
          </a:p>
          <a:p>
            <a:pPr algn="ctr"/>
            <a:r>
              <a:rPr lang="ru-RU" sz="4000" dirty="0"/>
              <a:t>«Тайный похититель варенья»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2AB12A-F535-44C6-8D14-D3FB8A0442CE}"/>
              </a:ext>
            </a:extLst>
          </p:cNvPr>
          <p:cNvSpPr txBox="1"/>
          <p:nvPr/>
        </p:nvSpPr>
        <p:spPr>
          <a:xfrm>
            <a:off x="2025748" y="267286"/>
            <a:ext cx="77231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Муниципальное автономное дошкольное образовательное учреждение  детский сад «Сказка»</a:t>
            </a:r>
          </a:p>
          <a:p>
            <a:pPr algn="ctr"/>
            <a:r>
              <a:rPr lang="ru-RU" sz="2400" dirty="0"/>
              <a:t>п.Приполярный</a:t>
            </a:r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F2CB75-B67A-449F-8693-DDD8F2A29E6C}"/>
              </a:ext>
            </a:extLst>
          </p:cNvPr>
          <p:cNvSpPr txBox="1"/>
          <p:nvPr/>
        </p:nvSpPr>
        <p:spPr>
          <a:xfrm>
            <a:off x="7230794" y="4240489"/>
            <a:ext cx="4417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Воспитатели: </a:t>
            </a:r>
            <a:r>
              <a:rPr lang="ru-RU" sz="2800" dirty="0" err="1"/>
              <a:t>А.В.Бальчугова</a:t>
            </a:r>
            <a:r>
              <a:rPr lang="ru-RU" sz="2800" dirty="0"/>
              <a:t>                  </a:t>
            </a:r>
            <a:r>
              <a:rPr lang="ru-RU" sz="2800" dirty="0" err="1"/>
              <a:t>О.Е.Пименова</a:t>
            </a:r>
            <a:r>
              <a:rPr lang="ru-RU" sz="28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4DBBC7-08BB-42D1-AB66-A263015CC3EB}"/>
              </a:ext>
            </a:extLst>
          </p:cNvPr>
          <p:cNvSpPr txBox="1"/>
          <p:nvPr/>
        </p:nvSpPr>
        <p:spPr>
          <a:xfrm>
            <a:off x="543951" y="4413806"/>
            <a:ext cx="5195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Участники: Средняя группа «Колокольчики», «Непоседы»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0CA720-3355-4CE6-92D9-BAEDED87B2CC}"/>
              </a:ext>
            </a:extLst>
          </p:cNvPr>
          <p:cNvSpPr txBox="1"/>
          <p:nvPr/>
        </p:nvSpPr>
        <p:spPr>
          <a:xfrm>
            <a:off x="4881489" y="6077243"/>
            <a:ext cx="2504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2024 год</a:t>
            </a:r>
          </a:p>
        </p:txBody>
      </p:sp>
    </p:spTree>
    <p:extLst>
      <p:ext uri="{BB962C8B-B14F-4D97-AF65-F5344CB8AC3E}">
        <p14:creationId xmlns:p14="http://schemas.microsoft.com/office/powerpoint/2010/main" val="3865621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FF60B97-5EB1-411D-9287-82F79E225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674D93F-5BDC-4ACB-A8CA-7E98165118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8928BCD-A664-442D-ABA1-C3CFBED99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BA984793-63CC-45CB-A884-996FAAC233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2F0C28C5-1A58-4CFD-AE80-A035DCD738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5D7054E-4DD9-45B4-9774-43146D6C73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B82025D2-80F5-4523-8D68-3831F8711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BC890E5E-6997-4B43-8F03-33C4CA22B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A8F61413-378E-434E-BB32-C83A8B826E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22FCA4F9-826F-46CC-97AA-E951F199A6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96E65488-263B-49DE-A257-2F17752147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366F30-B733-47ED-82D8-9802CB993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7" r="4" b="11"/>
          <a:stretch/>
        </p:blipFill>
        <p:spPr>
          <a:xfrm>
            <a:off x="509136" y="10"/>
            <a:ext cx="3517876" cy="2282808"/>
          </a:xfrm>
          <a:custGeom>
            <a:avLst/>
            <a:gdLst/>
            <a:ahLst/>
            <a:cxnLst/>
            <a:rect l="l" t="t" r="r" b="b"/>
            <a:pathLst>
              <a:path w="3517876" h="2282818">
                <a:moveTo>
                  <a:pt x="339471" y="0"/>
                </a:moveTo>
                <a:lnTo>
                  <a:pt x="3517876" y="0"/>
                </a:lnTo>
                <a:lnTo>
                  <a:pt x="3471247" y="312174"/>
                </a:lnTo>
                <a:lnTo>
                  <a:pt x="3471133" y="312174"/>
                </a:lnTo>
                <a:lnTo>
                  <a:pt x="3176778" y="2282818"/>
                </a:lnTo>
                <a:lnTo>
                  <a:pt x="0" y="2282818"/>
                </a:lnTo>
                <a:close/>
              </a:path>
            </a:pathLst>
          </a:cu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8FBDE1-793E-4329-B8F3-06F858228E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9" r="-1" b="4161"/>
          <a:stretch/>
        </p:blipFill>
        <p:spPr>
          <a:xfrm>
            <a:off x="169666" y="2289183"/>
            <a:ext cx="3514822" cy="2273270"/>
          </a:xfrm>
          <a:custGeom>
            <a:avLst/>
            <a:gdLst/>
            <a:ahLst/>
            <a:cxnLst/>
            <a:rect l="l" t="t" r="r" b="b"/>
            <a:pathLst>
              <a:path w="3514822" h="2273270">
                <a:moveTo>
                  <a:pt x="338051" y="0"/>
                </a:moveTo>
                <a:lnTo>
                  <a:pt x="3514822" y="0"/>
                </a:lnTo>
                <a:lnTo>
                  <a:pt x="3175264" y="2273270"/>
                </a:lnTo>
                <a:lnTo>
                  <a:pt x="0" y="2273270"/>
                </a:lnTo>
                <a:close/>
              </a:path>
            </a:pathLst>
          </a:cu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80D875-A1DE-4289-96C2-CE3F8B30E1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9217"/>
          <a:stretch/>
        </p:blipFill>
        <p:spPr>
          <a:xfrm>
            <a:off x="-10633" y="4565636"/>
            <a:ext cx="3355563" cy="2292364"/>
          </a:xfrm>
          <a:custGeom>
            <a:avLst/>
            <a:gdLst/>
            <a:ahLst/>
            <a:cxnLst/>
            <a:rect l="l" t="t" r="r" b="b"/>
            <a:pathLst>
              <a:path w="3355563" h="2292364">
                <a:moveTo>
                  <a:pt x="180299" y="0"/>
                </a:moveTo>
                <a:lnTo>
                  <a:pt x="3355563" y="0"/>
                </a:lnTo>
                <a:lnTo>
                  <a:pt x="3013153" y="2292364"/>
                </a:lnTo>
                <a:lnTo>
                  <a:pt x="0" y="2292364"/>
                </a:lnTo>
                <a:lnTo>
                  <a:pt x="0" y="1212444"/>
                </a:lnTo>
                <a:close/>
              </a:path>
            </a:pathLst>
          </a:custGeom>
        </p:spPr>
      </p:pic>
      <p:sp>
        <p:nvSpPr>
          <p:cNvPr id="25" name="Isosceles Triangle 30">
            <a:extLst>
              <a:ext uri="{FF2B5EF4-FFF2-40B4-BE49-F238E27FC236}">
                <a16:creationId xmlns:a16="http://schemas.microsoft.com/office/drawing/2014/main" id="{FD076C4F-CB47-4A2D-95A1-9D5E3C2B7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0634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AF915B-5344-46DC-8097-7DAF06277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232" y="2282818"/>
            <a:ext cx="32060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0B738F4-B505-468D-996C-FEC3D1CA10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2696" y="4565636"/>
            <a:ext cx="32060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F953D60-C1AF-4BFA-9B22-BFE8F0BA1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97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3E33B3-BF56-49C8-ABED-A8FB4F9C4C1F}"/>
              </a:ext>
            </a:extLst>
          </p:cNvPr>
          <p:cNvSpPr/>
          <p:nvPr/>
        </p:nvSpPr>
        <p:spPr>
          <a:xfrm>
            <a:off x="4159224" y="1600205"/>
            <a:ext cx="5903923" cy="4441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Приложить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палец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порошком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кусочку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скотча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липкой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стороны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прижать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8.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Скотч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отпечатком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приклеить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листу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бумаги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8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5AF192-F3D8-454D-9C40-28F23CCAC0DA}"/>
              </a:ext>
            </a:extLst>
          </p:cNvPr>
          <p:cNvSpPr/>
          <p:nvPr/>
        </p:nvSpPr>
        <p:spPr>
          <a:xfrm>
            <a:off x="-60501" y="557213"/>
            <a:ext cx="4160535" cy="54841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9.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Пронаблюдать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результат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рассмотреть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получившиеся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помощью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увеличительной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лупы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ответить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вопросы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Как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получили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ваших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пальчиков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Что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для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этого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понадобилось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В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какой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последовательности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выполняли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работу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Внимательно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рассмотрев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что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можем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них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сказать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одинаковые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они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всех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разные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BB3DCB-916C-4430-A6DA-EDC05FE7C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844" y="670249"/>
            <a:ext cx="2596281" cy="19537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7F5DEC1-F0AC-4CD9-A2AB-FB6C37D79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718" y="670249"/>
            <a:ext cx="2596281" cy="19537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84FB71-3038-411C-B425-E62DCB242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52" y="2910558"/>
            <a:ext cx="4160535" cy="313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74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EE28CCD-F694-49E5-906D-5A181C383225}"/>
              </a:ext>
            </a:extLst>
          </p:cNvPr>
          <p:cNvSpPr/>
          <p:nvPr/>
        </p:nvSpPr>
        <p:spPr>
          <a:xfrm>
            <a:off x="285720" y="285728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/>
            <a:r>
              <a:rPr lang="ru-RU" sz="2000" b="1" dirty="0">
                <a:solidFill>
                  <a:srgbClr val="441CF0"/>
                </a:solidFill>
                <a:latin typeface="Times New Roman" pitchFamily="18" charset="0"/>
                <a:cs typeface="Times New Roman" pitchFamily="18" charset="0"/>
              </a:rPr>
              <a:t>10. Подвести игровую ситуацию к логическому завершению: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84CBF8D-1E0F-4496-91F3-15BF26B117C0}"/>
              </a:ext>
            </a:extLst>
          </p:cNvPr>
          <p:cNvSpPr/>
          <p:nvPr/>
        </p:nvSpPr>
        <p:spPr>
          <a:xfrm>
            <a:off x="857224" y="1428736"/>
            <a:ext cx="49292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>
              <a:solidFill>
                <a:srgbClr val="152BF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«Вот мы и научились снимать отпечатки пальцев, как настоящие детективы!</a:t>
            </a:r>
          </a:p>
          <a:p>
            <a:pPr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Пока мы с вами это делали, мне с кухни сообщили, что Карлсон узнал, что по отпечаткам пальцев его могут разоблачить, и сам вернул банку с вареньем,                   чтобы его не наругали! </a:t>
            </a:r>
          </a:p>
          <a:p>
            <a:pPr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Какие вы молодцы: и похитителя нашли, и научились новому!»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21AD3C0-DABC-4A5B-B2D4-0C3AA24B6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142984"/>
            <a:ext cx="2034617" cy="216473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9B0FCE5-F5A2-4BA0-99DF-F4E4CF44F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6650" y="3550279"/>
            <a:ext cx="2214578" cy="290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56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8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AC6E9E-A080-4746-A603-72699C970CDD}"/>
              </a:ext>
            </a:extLst>
          </p:cNvPr>
          <p:cNvSpPr/>
          <p:nvPr/>
        </p:nvSpPr>
        <p:spPr>
          <a:xfrm>
            <a:off x="6336286" y="400050"/>
            <a:ext cx="5423429" cy="62722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Результаты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можно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получить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помощью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порошка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грифеля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карандаша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кусочка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скотча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листа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белой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бумаги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Для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этого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необходимо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натереть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палец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порошком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приложить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липкой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стороне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скотча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Этот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скотч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поместить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лист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белой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бумаги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сравнении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нескольких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отпечатков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был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сделан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вывод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всех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людей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разные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Причины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протекающего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явления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человека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способны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оставлять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следы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поверхности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называемые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отпечатками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».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можно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обнаружить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помощью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специальных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действий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Итог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опыта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опыт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дал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детям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возможность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самостоятельно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попробовать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обнаружить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свои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рассмотреть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узоры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них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сделать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вывод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что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всех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людей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они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разные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Воспитанники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заинтересованностью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выполняли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все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действия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представляя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себя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настоящими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детективами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E637F8-F4A8-4D39-AA04-E446C2577C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4873"/>
          <a:stretch/>
        </p:blipFill>
        <p:spPr>
          <a:xfrm>
            <a:off x="677334" y="1157288"/>
            <a:ext cx="5423429" cy="488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751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BB4473-CBD3-4C1E-91C3-CAE5A8F8C9ED}"/>
              </a:ext>
            </a:extLst>
          </p:cNvPr>
          <p:cNvSpPr/>
          <p:nvPr/>
        </p:nvSpPr>
        <p:spPr>
          <a:xfrm>
            <a:off x="285720" y="214290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41CF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algn="ctr"/>
            <a:endParaRPr lang="ru-RU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Экспериментирование в детском саду - это эффективная деятельность, направленная на развитие познавательной активности дошкольников.</a:t>
            </a:r>
          </a:p>
          <a:p>
            <a:pPr indent="45000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Непосредственный контакт ребёнка с предметами или материалами, элементарные опыты с ними позволяют познать их свойства, качества, возможности, пробуждают любознательность, желание узнать больше, обогащают яркими образами окружающего мира. </a:t>
            </a:r>
          </a:p>
          <a:p>
            <a:pPr indent="45000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ходе опытной деятельности дошкольник учится наблюдать, размышлять, сравнивать, отвечать на вопросы, делать выводы, устанавливать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причинно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следственную связь, соблюдать правила безопасности.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06B9EE-6DED-4298-A0BC-C66D93CEB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398451"/>
            <a:ext cx="6000792" cy="345954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2171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Picture 5">
            <a:extLst>
              <a:ext uri="{FF2B5EF4-FFF2-40B4-BE49-F238E27FC236}">
                <a16:creationId xmlns:a16="http://schemas.microsoft.com/office/drawing/2014/main" id="{308AF95D-A8AC-4CB1-8155-EB2CC9316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15949" r="35294" b="1"/>
          <a:stretch/>
        </p:blipFill>
        <p:spPr bwMode="auto"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D0013E8-7B68-4A94-BC00-8C1FAB8080CF}"/>
              </a:ext>
            </a:extLst>
          </p:cNvPr>
          <p:cNvSpPr/>
          <p:nvPr/>
        </p:nvSpPr>
        <p:spPr>
          <a:xfrm>
            <a:off x="677333" y="609600"/>
            <a:ext cx="385112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1. «</a:t>
            </a:r>
            <a:r>
              <a:rPr lang="en-US" sz="2800" b="1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Танец</a:t>
            </a:r>
            <a:r>
              <a:rPr lang="en-US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горошин»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F8DA5FA-05D9-4061-96FE-381F2C82DAD9}"/>
              </a:ext>
            </a:extLst>
          </p:cNvPr>
          <p:cNvSpPr/>
          <p:nvPr/>
        </p:nvSpPr>
        <p:spPr>
          <a:xfrm>
            <a:off x="697875" y="1200151"/>
            <a:ext cx="4662479" cy="484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Цель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наглядно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продемонстрировать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явление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Сила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движения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объяснить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его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возникновения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действия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создать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условия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для развития наблюдательности, мышления, речи.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Материалы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для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каждого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участника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стакан воды, трубочка,                           несколько горошин.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887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B0D40EF-BA14-42F1-9492-D38C59DCA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C3A70F-581F-48B1-AD94-04AF9A38D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3EABD0F-494E-4C0C-8A0C-139AFC428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739811F7-2462-4463-BE69-32CEBED03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D91A6F9F-54F1-461A-A043-E97203A85F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28681C3A-B98D-44BE-8120-45C3F3BA0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37478156-05FD-4D8F-AE53-B3D40AF29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A81F9C83-B446-4703-8B99-C01F0E403E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C2F5F0B6-D807-4AAE-852B-7BECE0CF45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0945AE7B-1E9E-491F-976F-1552730887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A38028DA-F87E-4372-9295-BC98DB400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042481C-23B7-499E-9D0A-0AF06C16F1C2}"/>
              </a:ext>
            </a:extLst>
          </p:cNvPr>
          <p:cNvSpPr/>
          <p:nvPr/>
        </p:nvSpPr>
        <p:spPr>
          <a:xfrm>
            <a:off x="677334" y="609600"/>
            <a:ext cx="859666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u="sng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Пошаговая инструкция по проведению эксперимента</a:t>
            </a:r>
          </a:p>
        </p:txBody>
      </p:sp>
      <p:sp>
        <p:nvSpPr>
          <p:cNvPr id="24" name="Isosceles Triangle 8">
            <a:extLst>
              <a:ext uri="{FF2B5EF4-FFF2-40B4-BE49-F238E27FC236}">
                <a16:creationId xmlns:a16="http://schemas.microsoft.com/office/drawing/2014/main" id="{98EE4960-6ED7-49B4-BEEE-A96A0C83D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991A4E-4118-4102-B8F6-4175230651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9" r="79" b="1"/>
          <a:stretch/>
        </p:blipFill>
        <p:spPr>
          <a:xfrm>
            <a:off x="649075" y="2158073"/>
            <a:ext cx="2625335" cy="38823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602303-E12F-4B61-9E44-BB660C9943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7" r="1" b="1"/>
          <a:stretch/>
        </p:blipFill>
        <p:spPr>
          <a:xfrm>
            <a:off x="3470357" y="2159331"/>
            <a:ext cx="2625335" cy="388236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A775EFE-EA78-45D0-A5E8-13E8AB1FA9CC}"/>
              </a:ext>
            </a:extLst>
          </p:cNvPr>
          <p:cNvSpPr/>
          <p:nvPr/>
        </p:nvSpPr>
        <p:spPr>
          <a:xfrm>
            <a:off x="6325880" y="2160589"/>
            <a:ext cx="5217045" cy="3880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Подготовить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всё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необходимое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для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проведения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опыта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стаканы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трубочки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горошины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каждому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участнику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опыта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Надеть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специальную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форму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для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экспериментирования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Провести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инструктаж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технике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безопасности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обращении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горошинами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трубочками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стеклянными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стаканами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Налить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стаканы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воду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0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B0D40EF-BA14-42F1-9492-D38C59DCA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2C3A70F-581F-48B1-AD94-04AF9A38D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EABD0F-494E-4C0C-8A0C-139AFC428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739811F7-2462-4463-BE69-32CEBED03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D91A6F9F-54F1-461A-A043-E97203A85F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28681C3A-B98D-44BE-8120-45C3F3BA0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7478156-05FD-4D8F-AE53-B3D40AF29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A81F9C83-B446-4703-8B99-C01F0E403E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C2F5F0B6-D807-4AAE-852B-7BECE0CF45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945AE7B-1E9E-491F-976F-1552730887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38028DA-F87E-4372-9295-BC98DB400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3" name="Isosceles Triangle 8">
            <a:extLst>
              <a:ext uri="{FF2B5EF4-FFF2-40B4-BE49-F238E27FC236}">
                <a16:creationId xmlns:a16="http://schemas.microsoft.com/office/drawing/2014/main" id="{98EE4960-6ED7-49B4-BEEE-A96A0C83D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77D7E9-AD33-4A62-BB68-0372238DAE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" r="9855" b="1"/>
          <a:stretch/>
        </p:blipFill>
        <p:spPr>
          <a:xfrm>
            <a:off x="267061" y="1743075"/>
            <a:ext cx="3007349" cy="42973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55EE21-7BC8-4D7B-9CDB-965736364A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r="8603" b="1"/>
          <a:stretch/>
        </p:blipFill>
        <p:spPr>
          <a:xfrm>
            <a:off x="3470357" y="1743075"/>
            <a:ext cx="3007349" cy="429861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C49B55-B787-45FC-A469-7ED45A2FF22C}"/>
              </a:ext>
            </a:extLst>
          </p:cNvPr>
          <p:cNvSpPr/>
          <p:nvPr/>
        </p:nvSpPr>
        <p:spPr>
          <a:xfrm>
            <a:off x="6822450" y="2160589"/>
            <a:ext cx="4073106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Опустить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горошины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трубочки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стакан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9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3682074-E1E9-4819-AD84-6781E3AD35E0}"/>
              </a:ext>
            </a:extLst>
          </p:cNvPr>
          <p:cNvSpPr/>
          <p:nvPr/>
        </p:nvSpPr>
        <p:spPr>
          <a:xfrm>
            <a:off x="285719" y="357166"/>
            <a:ext cx="9716409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 Через трубочку сначала слабо подуть в стакан. Потом – сильнее. Пронаблюдать за  реакцией. </a:t>
            </a: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7. Ответить на вопросы: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- Почему горошины в первом случае двигались медленно?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- Почему во второй раз горошины двигались быстрее?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- Какой мы можем сделать вывод?</a:t>
            </a: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D561E6-BC75-41D5-88F2-2FACF6F47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59" y="1214438"/>
            <a:ext cx="3944541" cy="3314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71B01F-CF50-4ED4-B70C-FF057AE74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689" y="1214438"/>
            <a:ext cx="3944541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1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0913C7-0115-4F41-8C6C-3E0627C613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9" r="-2" b="20878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67F2F30-8F25-4B56-A660-CE8A044D5D58}"/>
              </a:ext>
            </a:extLst>
          </p:cNvPr>
          <p:cNvSpPr/>
          <p:nvPr/>
        </p:nvSpPr>
        <p:spPr>
          <a:xfrm>
            <a:off x="3177" y="485776"/>
            <a:ext cx="6354762" cy="6072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Результаты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если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наполненный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водой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стакан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горошинами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воздух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через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трубочку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поступает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медленно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они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двигаются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медленном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темпе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а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если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силу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воздуха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увеличить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быстром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Причины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протекающего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явления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сила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движения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предметов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зависит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силы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воздействия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них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Итог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опыта</a:t>
            </a:r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дети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интересом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были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вовлечены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процесс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внимательно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слушали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выполняли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инструкции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выдвигали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свои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предположения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вопросы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Закончив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самостоятельно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объяснили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явление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силы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движения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своим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товарищам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группе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наглядно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продемонстрировав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5525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2158665-5845-4BC2-BDC9-C9FBEFE3706A}"/>
              </a:ext>
            </a:extLst>
          </p:cNvPr>
          <p:cNvSpPr/>
          <p:nvPr/>
        </p:nvSpPr>
        <p:spPr>
          <a:xfrm>
            <a:off x="142844" y="214291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441CF0"/>
                </a:solidFill>
                <a:latin typeface="Times New Roman" pitchFamily="18" charset="0"/>
                <a:cs typeface="Times New Roman" pitchFamily="18" charset="0"/>
              </a:rPr>
              <a:t>2. «Тайный похититель варенья»</a:t>
            </a:r>
            <a:br>
              <a:rPr lang="ru-RU" sz="3200" dirty="0">
                <a:solidFill>
                  <a:schemeClr val="accent1"/>
                </a:solidFill>
              </a:rPr>
            </a:br>
            <a:endParaRPr lang="ru-RU" sz="32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77D1642-6FF5-4BEB-93B9-079D158AA382}"/>
              </a:ext>
            </a:extLst>
          </p:cNvPr>
          <p:cNvSpPr/>
          <p:nvPr/>
        </p:nvSpPr>
        <p:spPr>
          <a:xfrm>
            <a:off x="357158" y="857232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u="sng" dirty="0">
              <a:solidFill>
                <a:srgbClr val="152BF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 эксперимента: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дать определение понятию «Отпечатки пальцев», продемонстрировать способ их получения. Создать условия для развития у детей наблюдательности, мышления, любознательности.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Материалы для каждого участника: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измельченный карандашный грифель, скотч, белая бумага, увеличительная лупа.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CA086C7-E68C-45ED-8FC8-F987FBFD7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00372"/>
            <a:ext cx="3143272" cy="235745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BBA8118-3C96-4F92-ABB8-119747483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143248"/>
            <a:ext cx="3714776" cy="3036960"/>
          </a:xfrm>
          <a:prstGeom prst="rect">
            <a:avLst/>
          </a:prstGeom>
          <a:noFill/>
          <a:ln w="38100">
            <a:solidFill>
              <a:srgbClr val="9C11FB"/>
            </a:solidFill>
            <a:miter lim="800000"/>
            <a:headEnd/>
            <a:tailEnd/>
          </a:ln>
          <a:effectLst/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553C9DF-72A8-483C-A27C-92D6A452B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572008"/>
            <a:ext cx="2143140" cy="1869957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0308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99AD5F-A7D3-4F45-A298-0F133C060E75}"/>
              </a:ext>
            </a:extLst>
          </p:cNvPr>
          <p:cNvSpPr/>
          <p:nvPr/>
        </p:nvSpPr>
        <p:spPr>
          <a:xfrm>
            <a:off x="357158" y="214290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441CF0"/>
                </a:solidFill>
                <a:latin typeface="Times New Roman" pitchFamily="18" charset="0"/>
                <a:cs typeface="Times New Roman" pitchFamily="18" charset="0"/>
              </a:rPr>
              <a:t>Пошаговая инструкция по проведению эксперимента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991C634-D2FE-4011-98EC-FC86C559785C}"/>
              </a:ext>
            </a:extLst>
          </p:cNvPr>
          <p:cNvSpPr/>
          <p:nvPr/>
        </p:nvSpPr>
        <p:spPr>
          <a:xfrm>
            <a:off x="285720" y="857232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Подготовить всё необходимое для проведения опыта.</a:t>
            </a:r>
          </a:p>
          <a:p>
            <a:pPr marL="457200" indent="-457200" algn="just"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Надеть специальную форму для проведения эксперимента.</a:t>
            </a:r>
          </a:p>
          <a:p>
            <a:pPr marL="457200" indent="-457200" algn="just"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Создать игровую ситуацию:</a:t>
            </a:r>
          </a:p>
          <a:p>
            <a:pPr marL="457200" indent="-457200" algn="just"/>
            <a:endParaRPr lang="ru-RU" sz="2000" b="1" dirty="0">
              <a:solidFill>
                <a:srgbClr val="441C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33AB93-36D0-4B4C-AF4C-3F0CE5D18BC6}"/>
              </a:ext>
            </a:extLst>
          </p:cNvPr>
          <p:cNvSpPr/>
          <p:nvPr/>
        </p:nvSpPr>
        <p:spPr>
          <a:xfrm>
            <a:off x="428596" y="2214554"/>
            <a:ext cx="50006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«Сегодня на кухне пропала                банка с вареньем.                                                       Но она очень нужна нашим поварам, чтобы испечь булочки для детей детского сада.                                                                                   Может быть, её взял Карлсон? </a:t>
            </a:r>
          </a:p>
          <a:p>
            <a:pPr marL="457200" indent="-457200"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Предлагаю вам найти похитителя! </a:t>
            </a:r>
          </a:p>
          <a:p>
            <a:pPr marL="457200" indent="-457200" algn="ctr"/>
            <a:r>
              <a:rPr lang="ru-RU" sz="2400" b="1" i="1" dirty="0">
                <a:solidFill>
                  <a:srgbClr val="152BF7"/>
                </a:solidFill>
                <a:latin typeface="Times New Roman" pitchFamily="18" charset="0"/>
                <a:cs typeface="Times New Roman" pitchFamily="18" charset="0"/>
              </a:rPr>
              <a:t>Готовы приступать к поискам?»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E39423-11FD-4C01-8998-AD2E20B8B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285992"/>
            <a:ext cx="2995618" cy="338298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4620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B0D40EF-BA14-42F1-9492-D38C59DCA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2C3A70F-581F-48B1-AD94-04AF9A38D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EABD0F-494E-4C0C-8A0C-139AFC428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739811F7-2462-4463-BE69-32CEBED03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D91A6F9F-54F1-461A-A043-E97203A85F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28681C3A-B98D-44BE-8120-45C3F3BA0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7478156-05FD-4D8F-AE53-B3D40AF29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A81F9C83-B446-4703-8B99-C01F0E403E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C2F5F0B6-D807-4AAE-852B-7BECE0CF45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945AE7B-1E9E-491F-976F-1552730887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38028DA-F87E-4372-9295-BC98DB400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DD4971-2FE1-4ABE-B172-3C6A3EEE8D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r="10656"/>
          <a:stretch/>
        </p:blipFill>
        <p:spPr>
          <a:xfrm>
            <a:off x="212548" y="-1"/>
            <a:ext cx="467143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0C967C-A4F2-4606-92BB-026245D75F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" r="-5" b="-5"/>
          <a:stretch/>
        </p:blipFill>
        <p:spPr>
          <a:xfrm>
            <a:off x="20" y="4235547"/>
            <a:ext cx="3393882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</p:spPr>
      </p:pic>
      <p:sp>
        <p:nvSpPr>
          <p:cNvPr id="23" name="Isosceles Triangle 30">
            <a:extLst>
              <a:ext uri="{FF2B5EF4-FFF2-40B4-BE49-F238E27FC236}">
                <a16:creationId xmlns:a16="http://schemas.microsoft.com/office/drawing/2014/main" id="{B09A8B04-373D-40BD-9442-2D3540D3C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5028193-7250-4674-AA37-E9040429A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2887" y="4236854"/>
            <a:ext cx="3263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346571B-C5B4-4109-80EE-EC2FA41CCB87}"/>
              </a:ext>
            </a:extLst>
          </p:cNvPr>
          <p:cNvSpPr/>
          <p:nvPr/>
        </p:nvSpPr>
        <p:spPr>
          <a:xfrm>
            <a:off x="4159225" y="375209"/>
            <a:ext cx="5114776" cy="5666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Рассказ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способе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обнаружения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похитителя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помощью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сравнения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отпечатков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пальцев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Инструкция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технике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безопасности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брать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грязные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пальцы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рот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тереть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грязными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руками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глаза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 </a:t>
            </a:r>
          </a:p>
          <a:p>
            <a:pPr marL="457200" indent="-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Проведение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экспериментальной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деятельности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натереть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готовым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порошком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измельчённый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грифель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карандаша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палец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240455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Microsoft Office PowerPoint</Application>
  <PresentationFormat>Широкоэкранный</PresentationFormat>
  <Paragraphs>121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</cp:revision>
  <dcterms:created xsi:type="dcterms:W3CDTF">2024-02-02T10:25:19Z</dcterms:created>
  <dcterms:modified xsi:type="dcterms:W3CDTF">2024-02-02T10:26:55Z</dcterms:modified>
</cp:coreProperties>
</file>