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30" r:id="rId2"/>
    <p:sldId id="373" r:id="rId3"/>
    <p:sldId id="293" r:id="rId4"/>
    <p:sldId id="369" r:id="rId5"/>
    <p:sldId id="332" r:id="rId6"/>
    <p:sldId id="338" r:id="rId7"/>
    <p:sldId id="371" r:id="rId8"/>
    <p:sldId id="372" r:id="rId9"/>
    <p:sldId id="370" r:id="rId10"/>
    <p:sldId id="35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FF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DC4A7-1F6D-4FD0-B2A3-9A9DB818FFD9}" type="datetimeFigureOut">
              <a:rPr lang="ru-RU" smtClean="0"/>
              <a:pPr/>
              <a:t>19.04.2024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D6D5B-A7AA-416D-A507-0BC559E72B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D6D5B-A7AA-416D-A507-0BC559E72B1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D6D5B-A7AA-416D-A507-0BC559E72B1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1201E-4626-4817-A9E4-BAFDB5000CFD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22B3A-7C18-48BE-B445-0589B41AD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710A6-B860-4EB7-A391-E3D5A70ADA8D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4FB58-BB7D-4704-8E8D-452DD5714C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7AC7-037E-4843-98EF-F34E8C9C32AE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7D726-F40F-414D-847F-F0B71F0EB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BF8CE-C53F-4291-B255-3D8C0ED2B2AE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359AA-9D34-49C8-A5EA-530A3EDA2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AEE5D-BF36-447D-8F3D-885AB5B80D6D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A137E-3010-4AC2-9EA3-C08CE0686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439C6-F344-43B9-AA03-B73D9B2145D4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56B84-B687-4336-A0F2-F31BB1B82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5342C-3C23-4729-AD9F-34E475050975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1E8B0-A473-4294-B9C7-0C3EE68A4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894E9-EB5C-4B5D-A2A3-F5625C2B3658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D371D-AF66-43AA-82F2-6C7F0F78D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AF3A5-4B0B-4E87-8903-0C3E372BB8D3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3C518-591C-4462-BC44-90F2EC23D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6B421-E7BA-4036-ACC7-32C4E50A4CB2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5DD42-E823-4203-AA8C-DEF2506A5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F6E1A-63B6-40E2-A52C-FF22373E2226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0ACF1-0BAA-40CC-B636-EA4D509E2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50000">
              <a:srgbClr val="FF6600"/>
            </a:gs>
            <a:gs pos="100000">
              <a:srgbClr val="00FF00"/>
            </a:gs>
            <a:gs pos="100000">
              <a:srgbClr val="FFFF00"/>
            </a:gs>
            <a:gs pos="100000">
              <a:srgbClr val="FF0000"/>
            </a:gs>
            <a:gs pos="100000">
              <a:srgbClr val="00B0F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BF636B-F98B-41C5-9333-FEC5F9BD71ED}" type="datetimeFigureOut">
              <a:rPr lang="ru-RU"/>
              <a:pPr>
                <a:defRPr/>
              </a:pPr>
              <a:t>19.04.2024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A7A322-78A7-4957-8B4D-2FFB77FC0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57158" y="332656"/>
            <a:ext cx="8429684" cy="6239616"/>
          </a:xfrm>
          <a:prstGeom prst="round2DiagRect">
            <a:avLst/>
          </a:prstGeom>
          <a:gradFill>
            <a:gsLst>
              <a:gs pos="23000">
                <a:srgbClr val="FF0000">
                  <a:alpha val="37000"/>
                </a:srgbClr>
              </a:gs>
              <a:gs pos="41000">
                <a:srgbClr val="FFFF00">
                  <a:alpha val="98000"/>
                </a:srgbClr>
              </a:gs>
              <a:gs pos="100000">
                <a:srgbClr val="00FF00"/>
              </a:gs>
              <a:gs pos="100000">
                <a:srgbClr val="FFFF00"/>
              </a:gs>
              <a:gs pos="100000">
                <a:srgbClr val="FF0000"/>
              </a:gs>
              <a:gs pos="100000">
                <a:srgbClr val="00B0F0"/>
              </a:gs>
            </a:gsLst>
            <a:lin ang="27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Муниципальное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844824"/>
            <a:ext cx="8496944" cy="2331184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</a:rPr>
              <a:t>Организация деятельности Психолого-педагогического консилиума в дошкольной образовательной организации</a:t>
            </a:r>
            <a:endParaRPr lang="ru-RU" sz="36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69269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/>
              <a:t>«Детский сад № 27 «Петушок»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4509120"/>
            <a:ext cx="33843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Выступающий: Вишневская Татьяна Дмитриевна,</a:t>
            </a:r>
          </a:p>
          <a:p>
            <a:pPr algn="ctr"/>
            <a:r>
              <a:rPr lang="ru-RU" sz="1400" b="1" dirty="0" smtClean="0"/>
              <a:t> старший воспитатель </a:t>
            </a:r>
            <a:endParaRPr lang="ru-RU" sz="1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95536" y="260648"/>
            <a:ext cx="8429684" cy="6215106"/>
          </a:xfrm>
          <a:prstGeom prst="round2DiagRect">
            <a:avLst/>
          </a:prstGeom>
          <a:gradFill>
            <a:gsLst>
              <a:gs pos="23000">
                <a:srgbClr val="FF0000">
                  <a:alpha val="37000"/>
                </a:srgbClr>
              </a:gs>
              <a:gs pos="41000">
                <a:srgbClr val="FFFF00">
                  <a:alpha val="98000"/>
                </a:srgbClr>
              </a:gs>
              <a:gs pos="100000">
                <a:srgbClr val="00FF00"/>
              </a:gs>
              <a:gs pos="100000">
                <a:srgbClr val="FFFF00"/>
              </a:gs>
              <a:gs pos="100000">
                <a:srgbClr val="FF0000"/>
              </a:gs>
              <a:gs pos="100000">
                <a:srgbClr val="00B0F0"/>
              </a:gs>
            </a:gsLst>
            <a:lin ang="27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39552" y="-171400"/>
            <a:ext cx="8136904" cy="4907756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У малышей не должно быть несчастного детства, и за это должны отвечать мы, взрослые. Поэтому забота о детях, защита их прав должны стать одними из главных наших обязанностей. Мы должны осознавать всю ответственность за маленькие жизни, наполнять их гармонией и красотой окружающего мира, вкладывать им любовь, уверенность в себе и в завтрашнем дне, чтобы наши маленькие  «продолжатели» не боялись развивать наш мир в будущем, какими «особенными» бы они не были…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</a:b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026" name="Picture 2" descr="https://sun9-63.userapi.com/impg/NwFXlnk2mWtQKnItMdx9cujcDIbjxwZCnRQUvg/CpbK3bN9gWY.jpg?size=604x453&amp;quality=95&amp;sign=8e84f5fa62e67f38ac91d466a51c9273&amp;c_uniq_tag=elnz2C-B6Kgbvz9Ph4UfCzGqkXDDaC_8DFxE9R4vpHA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293096"/>
            <a:ext cx="3160812" cy="23706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57158" y="332656"/>
            <a:ext cx="8429684" cy="6239616"/>
          </a:xfrm>
          <a:prstGeom prst="round2DiagRect">
            <a:avLst/>
          </a:prstGeom>
          <a:gradFill>
            <a:gsLst>
              <a:gs pos="23000">
                <a:srgbClr val="FF0000">
                  <a:alpha val="37000"/>
                </a:srgbClr>
              </a:gs>
              <a:gs pos="41000">
                <a:srgbClr val="FFFF00">
                  <a:alpha val="98000"/>
                </a:srgbClr>
              </a:gs>
              <a:gs pos="100000">
                <a:srgbClr val="00FF00"/>
              </a:gs>
              <a:gs pos="100000">
                <a:srgbClr val="FFFF00"/>
              </a:gs>
              <a:gs pos="100000">
                <a:srgbClr val="FF0000"/>
              </a:gs>
              <a:gs pos="100000">
                <a:srgbClr val="00B0F0"/>
              </a:gs>
            </a:gsLst>
            <a:lin ang="27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-387424"/>
            <a:ext cx="8496944" cy="7320736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latin typeface="Monotype Corsiva" pitchFamily="66" charset="0"/>
            </a:endParaRPr>
          </a:p>
          <a:p>
            <a:pPr algn="ctr"/>
            <a:endParaRPr lang="ru-RU" sz="28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Monotype Corsiva" pitchFamily="66" charset="0"/>
              </a:rPr>
              <a:t>Важно, чтобы люди не чувствовали себя инвалидами… Эти люди, которым судьба послала сложные испытания… Важно, чтобы они чувствовали себя особенными, именно в хорошем смысле слова, а для этого мало сочувствия, нужно особенное развитие…</a:t>
            </a:r>
          </a:p>
          <a:p>
            <a:pPr algn="r"/>
            <a:r>
              <a:rPr lang="ru-RU" sz="3200" b="1" dirty="0" err="1" smtClean="0">
                <a:solidFill>
                  <a:schemeClr val="tx1"/>
                </a:solidFill>
                <a:latin typeface="Monotype Corsiva" pitchFamily="66" charset="0"/>
              </a:rPr>
              <a:t>Л.И.Швецова</a:t>
            </a:r>
            <a:endParaRPr lang="ru-RU" sz="32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ctr"/>
            <a:endParaRPr lang="ru-RU" sz="2000" dirty="0" smtClean="0">
              <a:latin typeface="Arial Black" pitchFamily="34" charset="0"/>
            </a:endParaRPr>
          </a:p>
          <a:p>
            <a:pPr algn="ctr"/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95536" y="260648"/>
            <a:ext cx="8429684" cy="6215106"/>
          </a:xfrm>
          <a:prstGeom prst="round2DiagRect">
            <a:avLst/>
          </a:prstGeom>
          <a:gradFill>
            <a:gsLst>
              <a:gs pos="23000">
                <a:srgbClr val="FF0000">
                  <a:alpha val="37000"/>
                </a:srgbClr>
              </a:gs>
              <a:gs pos="41000">
                <a:srgbClr val="FFFF00">
                  <a:alpha val="98000"/>
                </a:srgbClr>
              </a:gs>
              <a:gs pos="100000">
                <a:srgbClr val="00FF00"/>
              </a:gs>
              <a:gs pos="100000">
                <a:srgbClr val="FFFF00"/>
              </a:gs>
              <a:gs pos="100000">
                <a:srgbClr val="FF0000"/>
              </a:gs>
              <a:gs pos="100000">
                <a:srgbClr val="00B0F0"/>
              </a:gs>
            </a:gsLst>
            <a:lin ang="27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39552" y="-315416"/>
            <a:ext cx="8136904" cy="7688818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Monotype Corsiva" pitchFamily="66" charset="0"/>
              </a:rPr>
              <a:t>Деятельность психолого-педагогического консилиума  (</a:t>
            </a:r>
            <a:r>
              <a:rPr lang="ru-RU" sz="4400" b="1" dirty="0" err="1" smtClean="0">
                <a:solidFill>
                  <a:schemeClr val="tx1"/>
                </a:solidFill>
                <a:latin typeface="Monotype Corsiva" pitchFamily="66" charset="0"/>
              </a:rPr>
              <a:t>ППк</a:t>
            </a:r>
            <a:r>
              <a:rPr lang="ru-RU" sz="4400" b="1" dirty="0" smtClean="0">
                <a:solidFill>
                  <a:schemeClr val="tx1"/>
                </a:solidFill>
                <a:latin typeface="Monotype Corsiva" pitchFamily="66" charset="0"/>
              </a:rPr>
              <a:t>) по выявлению обучающихся, испытывающих трудности в освоении образовательной программы дошкольного образования  (ООП ДО)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</a:b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95536" y="260648"/>
            <a:ext cx="8429684" cy="6215106"/>
          </a:xfrm>
          <a:prstGeom prst="round2DiagRect">
            <a:avLst/>
          </a:prstGeom>
          <a:gradFill>
            <a:gsLst>
              <a:gs pos="23000">
                <a:srgbClr val="FF0000">
                  <a:alpha val="37000"/>
                </a:srgbClr>
              </a:gs>
              <a:gs pos="41000">
                <a:srgbClr val="FFFF00">
                  <a:alpha val="98000"/>
                </a:srgbClr>
              </a:gs>
              <a:gs pos="100000">
                <a:srgbClr val="00FF00"/>
              </a:gs>
              <a:gs pos="100000">
                <a:srgbClr val="FFFF00"/>
              </a:gs>
              <a:gs pos="100000">
                <a:srgbClr val="FF0000"/>
              </a:gs>
              <a:gs pos="100000">
                <a:srgbClr val="00B0F0"/>
              </a:gs>
            </a:gsLst>
            <a:lin ang="2700000" scaled="1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51520" y="-99392"/>
            <a:ext cx="8640960" cy="6870859"/>
          </a:xfrm>
          <a:prstGeom prst="horizontalScroll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1"/>
                </a:solidFill>
                <a:latin typeface="Monotype Corsiva" pitchFamily="66" charset="0"/>
              </a:rPr>
              <a:t>Психолого-педагогический консилиум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 - это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одна из организационных форм совместной деятельности специалистов службы психолого-педагогического сопровождения, направленная на решение задач комплексной оценки особенностей развития, возможностей, </a:t>
            </a:r>
            <a:r>
              <a:rPr lang="ru-RU" sz="2800" b="1" dirty="0" err="1" smtClean="0">
                <a:solidFill>
                  <a:schemeClr val="tx1"/>
                </a:solidFill>
                <a:latin typeface="Monotype Corsiva" pitchFamily="66" charset="0"/>
              </a:rPr>
              <a:t>осо-бых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 образовательных потребностей обучающихся и определения стратегии оказания психолого-педагогической помощи в едином образовательном пространстве с учетом имеющихся ресурсов как в самой организации, так и за ее пределами.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/>
            </a:r>
            <a:b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</a:b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716" y="-675455"/>
            <a:ext cx="8496944" cy="8542306"/>
          </a:xfrm>
          <a:prstGeom prst="horizontalScroll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endParaRPr lang="ru-RU" sz="2500" b="1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pPr algn="ctr"/>
            <a:r>
              <a:rPr lang="ru-RU" sz="2500" b="1" dirty="0" smtClean="0">
                <a:solidFill>
                  <a:schemeClr val="tx1"/>
                </a:solidFill>
                <a:latin typeface="Monotype Corsiva" pitchFamily="66" charset="0"/>
              </a:rPr>
              <a:t>Задачами </a:t>
            </a:r>
            <a:r>
              <a:rPr lang="ru-RU" sz="2500" b="1" dirty="0" err="1" smtClean="0">
                <a:solidFill>
                  <a:schemeClr val="tx1"/>
                </a:solidFill>
                <a:latin typeface="Monotype Corsiva" pitchFamily="66" charset="0"/>
              </a:rPr>
              <a:t>ППк</a:t>
            </a:r>
            <a:r>
              <a:rPr lang="ru-RU" sz="2500" b="1" dirty="0" smtClean="0">
                <a:solidFill>
                  <a:schemeClr val="tx1"/>
                </a:solidFill>
                <a:latin typeface="Monotype Corsiva" pitchFamily="66" charset="0"/>
              </a:rPr>
              <a:t> являются:</a:t>
            </a:r>
          </a:p>
          <a:p>
            <a:pPr algn="just"/>
            <a:r>
              <a:rPr lang="ru-RU" sz="2500" b="1" dirty="0" smtClean="0">
                <a:solidFill>
                  <a:schemeClr val="tx1"/>
                </a:solidFill>
                <a:latin typeface="Monotype Corsiva" pitchFamily="66" charset="0"/>
              </a:rPr>
              <a:t>1. выявление трудностей в освоении образовательных программ, особенностей в развитии, социальной адаптации и поведении обучающихся для последующего принятия решений об организации психолого-педагогического сопровождения;</a:t>
            </a:r>
          </a:p>
          <a:p>
            <a:pPr algn="just"/>
            <a:r>
              <a:rPr lang="ru-RU" sz="2500" b="1" dirty="0" smtClean="0">
                <a:solidFill>
                  <a:schemeClr val="tx1"/>
                </a:solidFill>
                <a:latin typeface="Monotype Corsiva" pitchFamily="66" charset="0"/>
              </a:rPr>
              <a:t>2. разработка рекомендаций по организации психолого-педагогического сопровождения обучающихся;</a:t>
            </a:r>
          </a:p>
          <a:p>
            <a:pPr algn="just"/>
            <a:r>
              <a:rPr lang="ru-RU" sz="2500" b="1" dirty="0" smtClean="0">
                <a:solidFill>
                  <a:schemeClr val="tx1"/>
                </a:solidFill>
                <a:latin typeface="Monotype Corsiva" pitchFamily="66" charset="0"/>
              </a:rPr>
              <a:t>3. консультирование участников образовательных отношений по вопросам актуального психофизического состояния и возможностей обучающихся; содержания и оказания им психолого-педагогической помощи, создания специальных условий получения образования;</a:t>
            </a:r>
          </a:p>
          <a:p>
            <a:pPr marL="989013" indent="-989013" algn="ctr" eaLnBrk="1" hangingPunct="1">
              <a:lnSpc>
                <a:spcPct val="90000"/>
              </a:lnSpc>
              <a:buFontTx/>
              <a:buNone/>
            </a:pPr>
            <a:endParaRPr lang="ru-RU" sz="7200" b="1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763688" y="4005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58" y="2636913"/>
          <a:ext cx="8280921" cy="2730662"/>
        </p:xfrm>
        <a:graphic>
          <a:graphicData uri="http://schemas.openxmlformats.org/drawingml/2006/table">
            <a:tbl>
              <a:tblPr/>
              <a:tblGrid>
                <a:gridCol w="707320"/>
                <a:gridCol w="1104700"/>
                <a:gridCol w="3921858"/>
                <a:gridCol w="2547043"/>
              </a:tblGrid>
              <a:tr h="522386">
                <a:tc>
                  <a:txBody>
                    <a:bodyPr/>
                    <a:lstStyle/>
                    <a:p>
                      <a:pPr indent="-90170"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п\п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Тематика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заседания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консилиума (плановый, внеплановый)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0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Сентябрь, 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утверждение плана работы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ППк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плановый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0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Сентябрь, 2024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Педагогическая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диагностика,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обсуждение результатов 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плановый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0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года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Заседания по запросу родителей (законных представителей), педагогических работников ДОУ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внеплановый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0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графику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ТПМПК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направление обучающихся в ТПМПК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плановый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3528" y="312291"/>
            <a:ext cx="856895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Документация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1. Приказ о создании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 утвержденным составом специалистов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2. Положение 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3. График проведения плановых заседаний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на учебный год;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4. Журнал учета заседаний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и обучающихся, прошедших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по форме: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763688" y="4005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3528" y="63877"/>
            <a:ext cx="856895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Документация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Monotype Corsiva" pitchFamily="66" charset="0"/>
              </a:rPr>
              <a:t>5. Журнал регистрации коллегиальных заключений психолого-педагогического консилиума по форме: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72816"/>
          <a:ext cx="8640959" cy="2402576"/>
        </p:xfrm>
        <a:graphic>
          <a:graphicData uri="http://schemas.openxmlformats.org/drawingml/2006/table">
            <a:tbl>
              <a:tblPr/>
              <a:tblGrid>
                <a:gridCol w="400856"/>
                <a:gridCol w="1759384"/>
                <a:gridCol w="1008112"/>
                <a:gridCol w="1152128"/>
                <a:gridCol w="1152128"/>
                <a:gridCol w="1838974"/>
                <a:gridCol w="1329377"/>
              </a:tblGrid>
              <a:tr h="72008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ФИО обучающегося, группа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Дата рождения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Инициатор обращения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Повод обращения в ППк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Коллегиальное заключение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Результат обращения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Иванов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Иван Иванович, подготовительная группа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04.01.2018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Учитель-логопед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Нарушение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речи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Трудности в освоении ООП ДО в связи с нарушением речи, </a:t>
                      </a: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ребенок нуждается в создании специальных условий получения образования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Рекомендовано диагностическое обследование ПМПК с целью определения дальнейшего образовательного маршрута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95536" y="4404027"/>
            <a:ext cx="85689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6. Протоколы заседания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 lvl="0" algn="just" eaLnBrk="0" hangingPunct="0"/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763688" y="4005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3528" y="272303"/>
            <a:ext cx="856895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Документация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ППк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b="1" dirty="0" smtClean="0">
                <a:solidFill>
                  <a:srgbClr val="222222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7. Карта развития обучающегося </a:t>
            </a:r>
            <a:r>
              <a:rPr lang="ru-RU" sz="2000" b="1" dirty="0" smtClean="0">
                <a:latin typeface="Monotype Corsiva" pitchFamily="66" charset="0"/>
              </a:rPr>
              <a:t>(В карте развития находятся результаты комплексного обследования, характеристика или педагогическое представление на обучающегося, коллегиальное заключение консилиума, копии направлений на ТПМПК, согласие родителей (законных представителей) на обследование и психолого-педагогическое сопровождение ребенка, вносятся данные  ребенка: группа, возраст, данные по </a:t>
            </a:r>
            <a:r>
              <a:rPr lang="ru-RU" sz="2000" b="1" dirty="0" err="1" smtClean="0">
                <a:latin typeface="Monotype Corsiva" pitchFamily="66" charset="0"/>
              </a:rPr>
              <a:t>коррекционной-развивающей</a:t>
            </a:r>
            <a:r>
              <a:rPr lang="ru-RU" sz="2000" b="1" dirty="0" smtClean="0">
                <a:latin typeface="Monotype Corsiva" pitchFamily="66" charset="0"/>
              </a:rPr>
              <a:t> работе, проводимой специалистами психолого-педагогического сопровождения)</a:t>
            </a:r>
          </a:p>
          <a:p>
            <a:pPr algn="just"/>
            <a:r>
              <a:rPr lang="ru-RU" sz="2000" b="1" dirty="0" smtClean="0">
                <a:latin typeface="Monotype Corsiva" pitchFamily="66" charset="0"/>
              </a:rPr>
              <a:t>8. Журнал направлений обучающихся на ТПМПК по форме: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1522" y="3794931"/>
          <a:ext cx="8784974" cy="2482142"/>
        </p:xfrm>
        <a:graphic>
          <a:graphicData uri="http://schemas.openxmlformats.org/drawingml/2006/table">
            <a:tbl>
              <a:tblPr/>
              <a:tblGrid>
                <a:gridCol w="495651"/>
                <a:gridCol w="1815555"/>
                <a:gridCol w="1171208"/>
                <a:gridCol w="1918184"/>
                <a:gridCol w="1584176"/>
                <a:gridCol w="1800200"/>
              </a:tblGrid>
              <a:tr h="55154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ФИО обучающегося, группа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Дата рождения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Цель направления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Причина направления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Отметка о получении направления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родителями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(подпись родителя)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120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22222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Иванов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Иван Иванович, подготовительная группа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04.01.2018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Определение рекомендаций по организации обучения и воспитания ребенка, в соответствии с уровнем психического и физического развития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Заключение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консилиума </a:t>
                      </a:r>
                      <a:r>
                        <a:rPr lang="ru-RU" sz="1200" baseline="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ППк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04664"/>
            <a:ext cx="849694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Список документов для ТПМПК</a:t>
            </a:r>
          </a:p>
          <a:p>
            <a:pPr algn="ctr"/>
            <a:endParaRPr lang="ru-RU" b="1" dirty="0" smtClean="0">
              <a:latin typeface="Monotype Corsiva" pitchFamily="66" charset="0"/>
            </a:endParaRPr>
          </a:p>
          <a:p>
            <a:pPr lvl="0"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Направление образовательной организации.</a:t>
            </a:r>
          </a:p>
          <a:p>
            <a:pPr lvl="0"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Заявление  и согласие родителей (законных представителей) на проведение обследования ребенка в ТПМПК (оригинал).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Согласие на обработку персональных данных ребенка (оригинал).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Согласие на обработку персональных  родителей (оригинал).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Свидетельство о рождении  ребенка (копия).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Представление  </a:t>
            </a:r>
            <a:r>
              <a:rPr lang="ru-RU" sz="2400" b="1" dirty="0" err="1" smtClean="0">
                <a:latin typeface="Monotype Corsiva" pitchFamily="66" charset="0"/>
              </a:rPr>
              <a:t>ППк</a:t>
            </a:r>
            <a:r>
              <a:rPr lang="ru-RU" sz="2400" b="1" dirty="0" smtClean="0">
                <a:latin typeface="Monotype Corsiva" pitchFamily="66" charset="0"/>
              </a:rPr>
              <a:t>  образовательной организации (оригинал).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 Подробная выписка из истории развития ребенка с заключениями врачей из медицинской организации.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Характеристика обучающегося, выданная образовательной организацией (оригинал).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 Копия паспорта родителей (законных представителей).</a:t>
            </a:r>
          </a:p>
          <a:p>
            <a:pPr algn="just">
              <a:buFont typeface="Wingdings" pitchFamily="2" charset="2"/>
              <a:buChar char="q"/>
            </a:pPr>
            <a:r>
              <a:rPr lang="ru-RU" sz="2400" b="1" dirty="0" smtClean="0">
                <a:latin typeface="Monotype Corsiva" pitchFamily="66" charset="0"/>
              </a:rPr>
              <a:t>Результаты продуктивной деятельности ребенка (рисунки).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e_2010041410434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file_20100414104341</Template>
  <TotalTime>2914</TotalTime>
  <Words>637</Words>
  <Application>Microsoft Office PowerPoint</Application>
  <PresentationFormat>Экран (4:3)</PresentationFormat>
  <Paragraphs>96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file_20100414104341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309</cp:revision>
  <dcterms:created xsi:type="dcterms:W3CDTF">2010-09-03T14:59:11Z</dcterms:created>
  <dcterms:modified xsi:type="dcterms:W3CDTF">2024-04-19T07:46:22Z</dcterms:modified>
</cp:coreProperties>
</file>