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9144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1800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jp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jp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000066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7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5506410"/>
            <a:ext cx="1433830" cy="1351915"/>
          </a:xfrm>
          <a:custGeom>
            <a:avLst/>
            <a:gdLst/>
            <a:ahLst/>
            <a:cxnLst/>
            <a:rect l="l" t="t" r="r" b="b"/>
            <a:pathLst>
              <a:path w="1433830" h="1351915">
                <a:moveTo>
                  <a:pt x="0" y="0"/>
                </a:moveTo>
                <a:lnTo>
                  <a:pt x="0" y="1351587"/>
                </a:lnTo>
                <a:lnTo>
                  <a:pt x="1433822" y="1351587"/>
                </a:lnTo>
                <a:lnTo>
                  <a:pt x="1322453" y="1291120"/>
                </a:lnTo>
                <a:lnTo>
                  <a:pt x="1011831" y="1074456"/>
                </a:lnTo>
                <a:lnTo>
                  <a:pt x="553290" y="657443"/>
                </a:lnTo>
                <a:lnTo>
                  <a:pt x="0" y="0"/>
                </a:lnTo>
                <a:close/>
              </a:path>
            </a:pathLst>
          </a:custGeom>
          <a:solidFill>
            <a:srgbClr val="A8D02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0352" y="9144"/>
            <a:ext cx="18287" cy="5916168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527049" y="0"/>
            <a:ext cx="0" cy="5910580"/>
          </a:xfrm>
          <a:custGeom>
            <a:avLst/>
            <a:gdLst/>
            <a:ahLst/>
            <a:cxnLst/>
            <a:rect l="l" t="t" r="r" b="b"/>
            <a:pathLst>
              <a:path h="5910580">
                <a:moveTo>
                  <a:pt x="0" y="0"/>
                </a:moveTo>
                <a:lnTo>
                  <a:pt x="0" y="5910262"/>
                </a:lnTo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82495" y="9143"/>
            <a:ext cx="18287" cy="6839711"/>
          </a:xfrm>
          <a:prstGeom prst="rect">
            <a:avLst/>
          </a:prstGeom>
        </p:spPr>
      </p:pic>
      <p:sp>
        <p:nvSpPr>
          <p:cNvPr id="21" name="bg object 21"/>
          <p:cNvSpPr/>
          <p:nvPr/>
        </p:nvSpPr>
        <p:spPr>
          <a:xfrm>
            <a:off x="1678051" y="0"/>
            <a:ext cx="0" cy="6832600"/>
          </a:xfrm>
          <a:custGeom>
            <a:avLst/>
            <a:gdLst/>
            <a:ahLst/>
            <a:cxnLst/>
            <a:rect l="l" t="t" r="r" b="b"/>
            <a:pathLst>
              <a:path h="6832600">
                <a:moveTo>
                  <a:pt x="0" y="0"/>
                </a:moveTo>
                <a:lnTo>
                  <a:pt x="0" y="6832600"/>
                </a:lnTo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2" name="bg object 2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834639" y="9144"/>
            <a:ext cx="18287" cy="6848856"/>
          </a:xfrm>
          <a:prstGeom prst="rect">
            <a:avLst/>
          </a:prstGeom>
        </p:spPr>
      </p:pic>
      <p:sp>
        <p:nvSpPr>
          <p:cNvPr id="23" name="bg object 23"/>
          <p:cNvSpPr/>
          <p:nvPr/>
        </p:nvSpPr>
        <p:spPr>
          <a:xfrm>
            <a:off x="2825813" y="0"/>
            <a:ext cx="9525" cy="6858000"/>
          </a:xfrm>
          <a:custGeom>
            <a:avLst/>
            <a:gdLst/>
            <a:ahLst/>
            <a:cxnLst/>
            <a:rect l="l" t="t" r="r" b="b"/>
            <a:pathLst>
              <a:path w="9525" h="6858000">
                <a:moveTo>
                  <a:pt x="9525" y="0"/>
                </a:moveTo>
                <a:lnTo>
                  <a:pt x="0" y="0"/>
                </a:lnTo>
                <a:lnTo>
                  <a:pt x="0" y="6857998"/>
                </a:lnTo>
                <a:lnTo>
                  <a:pt x="9525" y="6857998"/>
                </a:lnTo>
                <a:lnTo>
                  <a:pt x="95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4" name="bg object 2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986784" y="9144"/>
            <a:ext cx="18287" cy="6848856"/>
          </a:xfrm>
          <a:prstGeom prst="rect">
            <a:avLst/>
          </a:prstGeom>
        </p:spPr>
      </p:pic>
      <p:sp>
        <p:nvSpPr>
          <p:cNvPr id="25" name="bg object 25"/>
          <p:cNvSpPr/>
          <p:nvPr/>
        </p:nvSpPr>
        <p:spPr>
          <a:xfrm>
            <a:off x="3978338" y="0"/>
            <a:ext cx="9525" cy="6858000"/>
          </a:xfrm>
          <a:custGeom>
            <a:avLst/>
            <a:gdLst/>
            <a:ahLst/>
            <a:cxnLst/>
            <a:rect l="l" t="t" r="r" b="b"/>
            <a:pathLst>
              <a:path w="9525" h="6858000">
                <a:moveTo>
                  <a:pt x="9525" y="0"/>
                </a:moveTo>
                <a:lnTo>
                  <a:pt x="0" y="0"/>
                </a:lnTo>
                <a:lnTo>
                  <a:pt x="0" y="6857998"/>
                </a:lnTo>
                <a:lnTo>
                  <a:pt x="9525" y="6857998"/>
                </a:lnTo>
                <a:lnTo>
                  <a:pt x="95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6" name="bg object 2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291072" y="626363"/>
            <a:ext cx="18287" cy="6231636"/>
          </a:xfrm>
          <a:prstGeom prst="rect">
            <a:avLst/>
          </a:prstGeom>
        </p:spPr>
      </p:pic>
      <p:sp>
        <p:nvSpPr>
          <p:cNvPr id="27" name="bg object 27"/>
          <p:cNvSpPr/>
          <p:nvPr/>
        </p:nvSpPr>
        <p:spPr>
          <a:xfrm>
            <a:off x="6281737" y="619125"/>
            <a:ext cx="9525" cy="6238875"/>
          </a:xfrm>
          <a:custGeom>
            <a:avLst/>
            <a:gdLst/>
            <a:ahLst/>
            <a:cxnLst/>
            <a:rect l="l" t="t" r="r" b="b"/>
            <a:pathLst>
              <a:path w="9525" h="6238875">
                <a:moveTo>
                  <a:pt x="9525" y="0"/>
                </a:moveTo>
                <a:lnTo>
                  <a:pt x="0" y="0"/>
                </a:lnTo>
                <a:lnTo>
                  <a:pt x="0" y="6238872"/>
                </a:lnTo>
                <a:lnTo>
                  <a:pt x="9525" y="6238872"/>
                </a:lnTo>
                <a:lnTo>
                  <a:pt x="95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8" name="bg object 2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9144" y="389000"/>
            <a:ext cx="5198364" cy="6468999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443216" y="781812"/>
            <a:ext cx="18288" cy="6076188"/>
          </a:xfrm>
          <a:prstGeom prst="rect">
            <a:avLst/>
          </a:prstGeom>
        </p:spPr>
      </p:pic>
      <p:sp>
        <p:nvSpPr>
          <p:cNvPr id="30" name="bg object 30"/>
          <p:cNvSpPr/>
          <p:nvPr/>
        </p:nvSpPr>
        <p:spPr>
          <a:xfrm>
            <a:off x="7434262" y="773176"/>
            <a:ext cx="9525" cy="6085205"/>
          </a:xfrm>
          <a:custGeom>
            <a:avLst/>
            <a:gdLst/>
            <a:ahLst/>
            <a:cxnLst/>
            <a:rect l="l" t="t" r="r" b="b"/>
            <a:pathLst>
              <a:path w="9525" h="6085205">
                <a:moveTo>
                  <a:pt x="9525" y="0"/>
                </a:moveTo>
                <a:lnTo>
                  <a:pt x="0" y="0"/>
                </a:lnTo>
                <a:lnTo>
                  <a:pt x="0" y="6084821"/>
                </a:lnTo>
                <a:lnTo>
                  <a:pt x="9525" y="6084821"/>
                </a:lnTo>
                <a:lnTo>
                  <a:pt x="95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1" name="bg object 3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8595359" y="909827"/>
            <a:ext cx="18288" cy="5948172"/>
          </a:xfrm>
          <a:prstGeom prst="rect">
            <a:avLst/>
          </a:prstGeom>
        </p:spPr>
      </p:pic>
      <p:sp>
        <p:nvSpPr>
          <p:cNvPr id="32" name="bg object 32"/>
          <p:cNvSpPr/>
          <p:nvPr/>
        </p:nvSpPr>
        <p:spPr>
          <a:xfrm>
            <a:off x="8586787" y="900175"/>
            <a:ext cx="9525" cy="5958205"/>
          </a:xfrm>
          <a:custGeom>
            <a:avLst/>
            <a:gdLst/>
            <a:ahLst/>
            <a:cxnLst/>
            <a:rect l="l" t="t" r="r" b="b"/>
            <a:pathLst>
              <a:path w="9525" h="5958205">
                <a:moveTo>
                  <a:pt x="9525" y="0"/>
                </a:moveTo>
                <a:lnTo>
                  <a:pt x="0" y="0"/>
                </a:lnTo>
                <a:lnTo>
                  <a:pt x="0" y="5957821"/>
                </a:lnTo>
                <a:lnTo>
                  <a:pt x="9525" y="5957821"/>
                </a:lnTo>
                <a:lnTo>
                  <a:pt x="95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g object 33"/>
          <p:cNvSpPr/>
          <p:nvPr/>
        </p:nvSpPr>
        <p:spPr>
          <a:xfrm>
            <a:off x="0" y="419100"/>
            <a:ext cx="5191125" cy="0"/>
          </a:xfrm>
          <a:custGeom>
            <a:avLst/>
            <a:gdLst/>
            <a:ahLst/>
            <a:cxnLst/>
            <a:rect l="l" t="t" r="r" b="b"/>
            <a:pathLst>
              <a:path w="5191125">
                <a:moveTo>
                  <a:pt x="5191125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4" name="bg object 3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9144" y="1545336"/>
            <a:ext cx="9134856" cy="18287"/>
          </a:xfrm>
          <a:prstGeom prst="rect">
            <a:avLst/>
          </a:prstGeom>
        </p:spPr>
      </p:pic>
      <p:sp>
        <p:nvSpPr>
          <p:cNvPr id="35" name="bg object 35"/>
          <p:cNvSpPr/>
          <p:nvPr/>
        </p:nvSpPr>
        <p:spPr>
          <a:xfrm>
            <a:off x="0" y="1536763"/>
            <a:ext cx="9144000" cy="9525"/>
          </a:xfrm>
          <a:custGeom>
            <a:avLst/>
            <a:gdLst/>
            <a:ahLst/>
            <a:cxnLst/>
            <a:rect l="l" t="t" r="r" b="b"/>
            <a:pathLst>
              <a:path w="9144000" h="9525">
                <a:moveTo>
                  <a:pt x="0" y="9525"/>
                </a:moveTo>
                <a:lnTo>
                  <a:pt x="9143999" y="9525"/>
                </a:lnTo>
                <a:lnTo>
                  <a:pt x="9143999" y="0"/>
                </a:lnTo>
                <a:lnTo>
                  <a:pt x="0" y="0"/>
                </a:lnTo>
                <a:lnTo>
                  <a:pt x="0" y="95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6" name="bg object 36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9144" y="2670048"/>
            <a:ext cx="9134856" cy="18287"/>
          </a:xfrm>
          <a:prstGeom prst="rect">
            <a:avLst/>
          </a:prstGeom>
        </p:spPr>
      </p:pic>
      <p:sp>
        <p:nvSpPr>
          <p:cNvPr id="37" name="bg object 37"/>
          <p:cNvSpPr/>
          <p:nvPr/>
        </p:nvSpPr>
        <p:spPr>
          <a:xfrm>
            <a:off x="0" y="2660713"/>
            <a:ext cx="9144000" cy="9525"/>
          </a:xfrm>
          <a:custGeom>
            <a:avLst/>
            <a:gdLst/>
            <a:ahLst/>
            <a:cxnLst/>
            <a:rect l="l" t="t" r="r" b="b"/>
            <a:pathLst>
              <a:path w="9144000" h="9525">
                <a:moveTo>
                  <a:pt x="0" y="9525"/>
                </a:moveTo>
                <a:lnTo>
                  <a:pt x="9143999" y="9525"/>
                </a:lnTo>
                <a:lnTo>
                  <a:pt x="9143999" y="0"/>
                </a:lnTo>
                <a:lnTo>
                  <a:pt x="0" y="0"/>
                </a:lnTo>
                <a:lnTo>
                  <a:pt x="0" y="95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8" name="bg object 38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9144" y="3790188"/>
            <a:ext cx="9134856" cy="18287"/>
          </a:xfrm>
          <a:prstGeom prst="rect">
            <a:avLst/>
          </a:prstGeom>
        </p:spPr>
      </p:pic>
      <p:sp>
        <p:nvSpPr>
          <p:cNvPr id="39" name="bg object 39"/>
          <p:cNvSpPr/>
          <p:nvPr/>
        </p:nvSpPr>
        <p:spPr>
          <a:xfrm>
            <a:off x="3173" y="3783012"/>
            <a:ext cx="9140825" cy="9525"/>
          </a:xfrm>
          <a:custGeom>
            <a:avLst/>
            <a:gdLst/>
            <a:ahLst/>
            <a:cxnLst/>
            <a:rect l="l" t="t" r="r" b="b"/>
            <a:pathLst>
              <a:path w="9140825" h="9525">
                <a:moveTo>
                  <a:pt x="0" y="9525"/>
                </a:moveTo>
                <a:lnTo>
                  <a:pt x="9140826" y="9525"/>
                </a:lnTo>
                <a:lnTo>
                  <a:pt x="9140826" y="0"/>
                </a:lnTo>
                <a:lnTo>
                  <a:pt x="0" y="0"/>
                </a:lnTo>
                <a:lnTo>
                  <a:pt x="0" y="95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0" name="bg object 40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9144" y="4914900"/>
            <a:ext cx="9134856" cy="18287"/>
          </a:xfrm>
          <a:prstGeom prst="rect">
            <a:avLst/>
          </a:prstGeom>
        </p:spPr>
      </p:pic>
      <p:sp>
        <p:nvSpPr>
          <p:cNvPr id="41" name="bg object 41"/>
          <p:cNvSpPr/>
          <p:nvPr/>
        </p:nvSpPr>
        <p:spPr>
          <a:xfrm>
            <a:off x="3173" y="4906962"/>
            <a:ext cx="9140825" cy="9525"/>
          </a:xfrm>
          <a:custGeom>
            <a:avLst/>
            <a:gdLst/>
            <a:ahLst/>
            <a:cxnLst/>
            <a:rect l="l" t="t" r="r" b="b"/>
            <a:pathLst>
              <a:path w="9140825" h="9525">
                <a:moveTo>
                  <a:pt x="0" y="9525"/>
                </a:moveTo>
                <a:lnTo>
                  <a:pt x="9140826" y="9525"/>
                </a:lnTo>
                <a:lnTo>
                  <a:pt x="9140826" y="0"/>
                </a:lnTo>
                <a:lnTo>
                  <a:pt x="0" y="0"/>
                </a:lnTo>
                <a:lnTo>
                  <a:pt x="0" y="95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2" name="bg object 42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704088" y="6039611"/>
            <a:ext cx="8430767" cy="18287"/>
          </a:xfrm>
          <a:prstGeom prst="rect">
            <a:avLst/>
          </a:prstGeom>
        </p:spPr>
      </p:pic>
      <p:sp>
        <p:nvSpPr>
          <p:cNvPr id="43" name="bg object 43"/>
          <p:cNvSpPr/>
          <p:nvPr/>
        </p:nvSpPr>
        <p:spPr>
          <a:xfrm>
            <a:off x="693737" y="6035675"/>
            <a:ext cx="8423910" cy="0"/>
          </a:xfrm>
          <a:custGeom>
            <a:avLst/>
            <a:gdLst/>
            <a:ahLst/>
            <a:cxnLst/>
            <a:rect l="l" t="t" r="r" b="b"/>
            <a:pathLst>
              <a:path w="8423910">
                <a:moveTo>
                  <a:pt x="8423338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00066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00066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7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5506410"/>
            <a:ext cx="1433830" cy="1351915"/>
          </a:xfrm>
          <a:custGeom>
            <a:avLst/>
            <a:gdLst/>
            <a:ahLst/>
            <a:cxnLst/>
            <a:rect l="l" t="t" r="r" b="b"/>
            <a:pathLst>
              <a:path w="1433830" h="1351915">
                <a:moveTo>
                  <a:pt x="0" y="0"/>
                </a:moveTo>
                <a:lnTo>
                  <a:pt x="0" y="1351587"/>
                </a:lnTo>
                <a:lnTo>
                  <a:pt x="1433822" y="1351587"/>
                </a:lnTo>
                <a:lnTo>
                  <a:pt x="1322453" y="1291120"/>
                </a:lnTo>
                <a:lnTo>
                  <a:pt x="1011831" y="1074456"/>
                </a:lnTo>
                <a:lnTo>
                  <a:pt x="553290" y="657443"/>
                </a:lnTo>
                <a:lnTo>
                  <a:pt x="0" y="0"/>
                </a:lnTo>
                <a:close/>
              </a:path>
            </a:pathLst>
          </a:custGeom>
          <a:solidFill>
            <a:srgbClr val="A8D02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0352" y="9144"/>
            <a:ext cx="18287" cy="5916168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527049" y="0"/>
            <a:ext cx="0" cy="5910580"/>
          </a:xfrm>
          <a:custGeom>
            <a:avLst/>
            <a:gdLst/>
            <a:ahLst/>
            <a:cxnLst/>
            <a:rect l="l" t="t" r="r" b="b"/>
            <a:pathLst>
              <a:path h="5910580">
                <a:moveTo>
                  <a:pt x="0" y="0"/>
                </a:moveTo>
                <a:lnTo>
                  <a:pt x="0" y="5910262"/>
                </a:lnTo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82495" y="9143"/>
            <a:ext cx="18287" cy="6839711"/>
          </a:xfrm>
          <a:prstGeom prst="rect">
            <a:avLst/>
          </a:prstGeom>
        </p:spPr>
      </p:pic>
      <p:sp>
        <p:nvSpPr>
          <p:cNvPr id="21" name="bg object 21"/>
          <p:cNvSpPr/>
          <p:nvPr/>
        </p:nvSpPr>
        <p:spPr>
          <a:xfrm>
            <a:off x="1678051" y="0"/>
            <a:ext cx="0" cy="6832600"/>
          </a:xfrm>
          <a:custGeom>
            <a:avLst/>
            <a:gdLst/>
            <a:ahLst/>
            <a:cxnLst/>
            <a:rect l="l" t="t" r="r" b="b"/>
            <a:pathLst>
              <a:path h="6832600">
                <a:moveTo>
                  <a:pt x="0" y="0"/>
                </a:moveTo>
                <a:lnTo>
                  <a:pt x="0" y="6832600"/>
                </a:lnTo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2" name="bg object 2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834639" y="9144"/>
            <a:ext cx="18287" cy="6848856"/>
          </a:xfrm>
          <a:prstGeom prst="rect">
            <a:avLst/>
          </a:prstGeom>
        </p:spPr>
      </p:pic>
      <p:sp>
        <p:nvSpPr>
          <p:cNvPr id="23" name="bg object 23"/>
          <p:cNvSpPr/>
          <p:nvPr/>
        </p:nvSpPr>
        <p:spPr>
          <a:xfrm>
            <a:off x="2825813" y="0"/>
            <a:ext cx="9525" cy="6858000"/>
          </a:xfrm>
          <a:custGeom>
            <a:avLst/>
            <a:gdLst/>
            <a:ahLst/>
            <a:cxnLst/>
            <a:rect l="l" t="t" r="r" b="b"/>
            <a:pathLst>
              <a:path w="9525" h="6858000">
                <a:moveTo>
                  <a:pt x="9525" y="0"/>
                </a:moveTo>
                <a:lnTo>
                  <a:pt x="0" y="0"/>
                </a:lnTo>
                <a:lnTo>
                  <a:pt x="0" y="6857998"/>
                </a:lnTo>
                <a:lnTo>
                  <a:pt x="9525" y="6857998"/>
                </a:lnTo>
                <a:lnTo>
                  <a:pt x="95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4" name="bg object 2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986784" y="9144"/>
            <a:ext cx="18287" cy="6848856"/>
          </a:xfrm>
          <a:prstGeom prst="rect">
            <a:avLst/>
          </a:prstGeom>
        </p:spPr>
      </p:pic>
      <p:sp>
        <p:nvSpPr>
          <p:cNvPr id="25" name="bg object 25"/>
          <p:cNvSpPr/>
          <p:nvPr/>
        </p:nvSpPr>
        <p:spPr>
          <a:xfrm>
            <a:off x="3978338" y="0"/>
            <a:ext cx="9525" cy="6858000"/>
          </a:xfrm>
          <a:custGeom>
            <a:avLst/>
            <a:gdLst/>
            <a:ahLst/>
            <a:cxnLst/>
            <a:rect l="l" t="t" r="r" b="b"/>
            <a:pathLst>
              <a:path w="9525" h="6858000">
                <a:moveTo>
                  <a:pt x="9525" y="0"/>
                </a:moveTo>
                <a:lnTo>
                  <a:pt x="0" y="0"/>
                </a:lnTo>
                <a:lnTo>
                  <a:pt x="0" y="6857998"/>
                </a:lnTo>
                <a:lnTo>
                  <a:pt x="9525" y="6857998"/>
                </a:lnTo>
                <a:lnTo>
                  <a:pt x="95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6" name="bg object 2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291072" y="626363"/>
            <a:ext cx="18287" cy="6231636"/>
          </a:xfrm>
          <a:prstGeom prst="rect">
            <a:avLst/>
          </a:prstGeom>
        </p:spPr>
      </p:pic>
      <p:sp>
        <p:nvSpPr>
          <p:cNvPr id="27" name="bg object 27"/>
          <p:cNvSpPr/>
          <p:nvPr/>
        </p:nvSpPr>
        <p:spPr>
          <a:xfrm>
            <a:off x="6281737" y="619125"/>
            <a:ext cx="9525" cy="6238875"/>
          </a:xfrm>
          <a:custGeom>
            <a:avLst/>
            <a:gdLst/>
            <a:ahLst/>
            <a:cxnLst/>
            <a:rect l="l" t="t" r="r" b="b"/>
            <a:pathLst>
              <a:path w="9525" h="6238875">
                <a:moveTo>
                  <a:pt x="9525" y="0"/>
                </a:moveTo>
                <a:lnTo>
                  <a:pt x="0" y="0"/>
                </a:lnTo>
                <a:lnTo>
                  <a:pt x="0" y="6238872"/>
                </a:lnTo>
                <a:lnTo>
                  <a:pt x="9525" y="6238872"/>
                </a:lnTo>
                <a:lnTo>
                  <a:pt x="95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8" name="bg object 2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9144" y="389000"/>
            <a:ext cx="5198364" cy="6468999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443216" y="781812"/>
            <a:ext cx="18288" cy="6076188"/>
          </a:xfrm>
          <a:prstGeom prst="rect">
            <a:avLst/>
          </a:prstGeom>
        </p:spPr>
      </p:pic>
      <p:sp>
        <p:nvSpPr>
          <p:cNvPr id="30" name="bg object 30"/>
          <p:cNvSpPr/>
          <p:nvPr/>
        </p:nvSpPr>
        <p:spPr>
          <a:xfrm>
            <a:off x="7434262" y="773176"/>
            <a:ext cx="9525" cy="6085205"/>
          </a:xfrm>
          <a:custGeom>
            <a:avLst/>
            <a:gdLst/>
            <a:ahLst/>
            <a:cxnLst/>
            <a:rect l="l" t="t" r="r" b="b"/>
            <a:pathLst>
              <a:path w="9525" h="6085205">
                <a:moveTo>
                  <a:pt x="9525" y="0"/>
                </a:moveTo>
                <a:lnTo>
                  <a:pt x="0" y="0"/>
                </a:lnTo>
                <a:lnTo>
                  <a:pt x="0" y="6084821"/>
                </a:lnTo>
                <a:lnTo>
                  <a:pt x="9525" y="6084821"/>
                </a:lnTo>
                <a:lnTo>
                  <a:pt x="95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1" name="bg object 3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8595359" y="909827"/>
            <a:ext cx="18288" cy="5948172"/>
          </a:xfrm>
          <a:prstGeom prst="rect">
            <a:avLst/>
          </a:prstGeom>
        </p:spPr>
      </p:pic>
      <p:sp>
        <p:nvSpPr>
          <p:cNvPr id="32" name="bg object 32"/>
          <p:cNvSpPr/>
          <p:nvPr/>
        </p:nvSpPr>
        <p:spPr>
          <a:xfrm>
            <a:off x="8586787" y="900175"/>
            <a:ext cx="9525" cy="5958205"/>
          </a:xfrm>
          <a:custGeom>
            <a:avLst/>
            <a:gdLst/>
            <a:ahLst/>
            <a:cxnLst/>
            <a:rect l="l" t="t" r="r" b="b"/>
            <a:pathLst>
              <a:path w="9525" h="5958205">
                <a:moveTo>
                  <a:pt x="9525" y="0"/>
                </a:moveTo>
                <a:lnTo>
                  <a:pt x="0" y="0"/>
                </a:lnTo>
                <a:lnTo>
                  <a:pt x="0" y="5957821"/>
                </a:lnTo>
                <a:lnTo>
                  <a:pt x="9525" y="5957821"/>
                </a:lnTo>
                <a:lnTo>
                  <a:pt x="95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g object 33"/>
          <p:cNvSpPr/>
          <p:nvPr/>
        </p:nvSpPr>
        <p:spPr>
          <a:xfrm>
            <a:off x="0" y="419100"/>
            <a:ext cx="5191125" cy="0"/>
          </a:xfrm>
          <a:custGeom>
            <a:avLst/>
            <a:gdLst/>
            <a:ahLst/>
            <a:cxnLst/>
            <a:rect l="l" t="t" r="r" b="b"/>
            <a:pathLst>
              <a:path w="5191125">
                <a:moveTo>
                  <a:pt x="5191125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4" name="bg object 3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9144" y="1545336"/>
            <a:ext cx="9134856" cy="18287"/>
          </a:xfrm>
          <a:prstGeom prst="rect">
            <a:avLst/>
          </a:prstGeom>
        </p:spPr>
      </p:pic>
      <p:sp>
        <p:nvSpPr>
          <p:cNvPr id="35" name="bg object 35"/>
          <p:cNvSpPr/>
          <p:nvPr/>
        </p:nvSpPr>
        <p:spPr>
          <a:xfrm>
            <a:off x="0" y="1536763"/>
            <a:ext cx="9144000" cy="9525"/>
          </a:xfrm>
          <a:custGeom>
            <a:avLst/>
            <a:gdLst/>
            <a:ahLst/>
            <a:cxnLst/>
            <a:rect l="l" t="t" r="r" b="b"/>
            <a:pathLst>
              <a:path w="9144000" h="9525">
                <a:moveTo>
                  <a:pt x="0" y="9525"/>
                </a:moveTo>
                <a:lnTo>
                  <a:pt x="9143999" y="9525"/>
                </a:lnTo>
                <a:lnTo>
                  <a:pt x="9143999" y="0"/>
                </a:lnTo>
                <a:lnTo>
                  <a:pt x="0" y="0"/>
                </a:lnTo>
                <a:lnTo>
                  <a:pt x="0" y="95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6" name="bg object 36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9144" y="2670048"/>
            <a:ext cx="9134856" cy="18287"/>
          </a:xfrm>
          <a:prstGeom prst="rect">
            <a:avLst/>
          </a:prstGeom>
        </p:spPr>
      </p:pic>
      <p:sp>
        <p:nvSpPr>
          <p:cNvPr id="37" name="bg object 37"/>
          <p:cNvSpPr/>
          <p:nvPr/>
        </p:nvSpPr>
        <p:spPr>
          <a:xfrm>
            <a:off x="0" y="2660713"/>
            <a:ext cx="9144000" cy="9525"/>
          </a:xfrm>
          <a:custGeom>
            <a:avLst/>
            <a:gdLst/>
            <a:ahLst/>
            <a:cxnLst/>
            <a:rect l="l" t="t" r="r" b="b"/>
            <a:pathLst>
              <a:path w="9144000" h="9525">
                <a:moveTo>
                  <a:pt x="0" y="9525"/>
                </a:moveTo>
                <a:lnTo>
                  <a:pt x="9143999" y="9525"/>
                </a:lnTo>
                <a:lnTo>
                  <a:pt x="9143999" y="0"/>
                </a:lnTo>
                <a:lnTo>
                  <a:pt x="0" y="0"/>
                </a:lnTo>
                <a:lnTo>
                  <a:pt x="0" y="95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8" name="bg object 38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9144" y="3790188"/>
            <a:ext cx="9134856" cy="18287"/>
          </a:xfrm>
          <a:prstGeom prst="rect">
            <a:avLst/>
          </a:prstGeom>
        </p:spPr>
      </p:pic>
      <p:sp>
        <p:nvSpPr>
          <p:cNvPr id="39" name="bg object 39"/>
          <p:cNvSpPr/>
          <p:nvPr/>
        </p:nvSpPr>
        <p:spPr>
          <a:xfrm>
            <a:off x="3173" y="3783012"/>
            <a:ext cx="9140825" cy="9525"/>
          </a:xfrm>
          <a:custGeom>
            <a:avLst/>
            <a:gdLst/>
            <a:ahLst/>
            <a:cxnLst/>
            <a:rect l="l" t="t" r="r" b="b"/>
            <a:pathLst>
              <a:path w="9140825" h="9525">
                <a:moveTo>
                  <a:pt x="0" y="9525"/>
                </a:moveTo>
                <a:lnTo>
                  <a:pt x="9140826" y="9525"/>
                </a:lnTo>
                <a:lnTo>
                  <a:pt x="9140826" y="0"/>
                </a:lnTo>
                <a:lnTo>
                  <a:pt x="0" y="0"/>
                </a:lnTo>
                <a:lnTo>
                  <a:pt x="0" y="95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0" name="bg object 40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9144" y="4914900"/>
            <a:ext cx="9134856" cy="18287"/>
          </a:xfrm>
          <a:prstGeom prst="rect">
            <a:avLst/>
          </a:prstGeom>
        </p:spPr>
      </p:pic>
      <p:sp>
        <p:nvSpPr>
          <p:cNvPr id="41" name="bg object 41"/>
          <p:cNvSpPr/>
          <p:nvPr/>
        </p:nvSpPr>
        <p:spPr>
          <a:xfrm>
            <a:off x="3173" y="4906962"/>
            <a:ext cx="9140825" cy="9525"/>
          </a:xfrm>
          <a:custGeom>
            <a:avLst/>
            <a:gdLst/>
            <a:ahLst/>
            <a:cxnLst/>
            <a:rect l="l" t="t" r="r" b="b"/>
            <a:pathLst>
              <a:path w="9140825" h="9525">
                <a:moveTo>
                  <a:pt x="0" y="9525"/>
                </a:moveTo>
                <a:lnTo>
                  <a:pt x="9140826" y="9525"/>
                </a:lnTo>
                <a:lnTo>
                  <a:pt x="9140826" y="0"/>
                </a:lnTo>
                <a:lnTo>
                  <a:pt x="0" y="0"/>
                </a:lnTo>
                <a:lnTo>
                  <a:pt x="0" y="95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2" name="bg object 42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704088" y="6039611"/>
            <a:ext cx="8430767" cy="18287"/>
          </a:xfrm>
          <a:prstGeom prst="rect">
            <a:avLst/>
          </a:prstGeom>
        </p:spPr>
      </p:pic>
      <p:sp>
        <p:nvSpPr>
          <p:cNvPr id="43" name="bg object 43"/>
          <p:cNvSpPr/>
          <p:nvPr/>
        </p:nvSpPr>
        <p:spPr>
          <a:xfrm>
            <a:off x="693737" y="6035675"/>
            <a:ext cx="8423910" cy="0"/>
          </a:xfrm>
          <a:custGeom>
            <a:avLst/>
            <a:gdLst/>
            <a:ahLst/>
            <a:cxnLst/>
            <a:rect l="l" t="t" r="r" b="b"/>
            <a:pathLst>
              <a:path w="8423910">
                <a:moveTo>
                  <a:pt x="8423338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bg object 44"/>
          <p:cNvSpPr/>
          <p:nvPr/>
        </p:nvSpPr>
        <p:spPr>
          <a:xfrm>
            <a:off x="4005326" y="2692400"/>
            <a:ext cx="1129030" cy="1079500"/>
          </a:xfrm>
          <a:custGeom>
            <a:avLst/>
            <a:gdLst/>
            <a:ahLst/>
            <a:cxnLst/>
            <a:rect l="l" t="t" r="r" b="b"/>
            <a:pathLst>
              <a:path w="1129029" h="1079500">
                <a:moveTo>
                  <a:pt x="1128712" y="0"/>
                </a:moveTo>
                <a:lnTo>
                  <a:pt x="0" y="0"/>
                </a:lnTo>
                <a:lnTo>
                  <a:pt x="0" y="1079500"/>
                </a:lnTo>
                <a:lnTo>
                  <a:pt x="1128712" y="1079500"/>
                </a:lnTo>
                <a:lnTo>
                  <a:pt x="1128712" y="0"/>
                </a:lnTo>
                <a:close/>
              </a:path>
            </a:pathLst>
          </a:custGeom>
          <a:solidFill>
            <a:srgbClr val="FFFFFF">
              <a:alpha val="2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bg object 45"/>
          <p:cNvSpPr/>
          <p:nvPr/>
        </p:nvSpPr>
        <p:spPr>
          <a:xfrm>
            <a:off x="7459726" y="4937125"/>
            <a:ext cx="1120775" cy="1079500"/>
          </a:xfrm>
          <a:custGeom>
            <a:avLst/>
            <a:gdLst/>
            <a:ahLst/>
            <a:cxnLst/>
            <a:rect l="l" t="t" r="r" b="b"/>
            <a:pathLst>
              <a:path w="1120775" h="1079500">
                <a:moveTo>
                  <a:pt x="1120775" y="0"/>
                </a:moveTo>
                <a:lnTo>
                  <a:pt x="0" y="0"/>
                </a:lnTo>
                <a:lnTo>
                  <a:pt x="0" y="1079500"/>
                </a:lnTo>
                <a:lnTo>
                  <a:pt x="1120775" y="1079500"/>
                </a:lnTo>
                <a:lnTo>
                  <a:pt x="1120775" y="0"/>
                </a:lnTo>
                <a:close/>
              </a:path>
            </a:pathLst>
          </a:custGeom>
          <a:solidFill>
            <a:srgbClr val="FFFFFF">
              <a:alpha val="3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bg object 46"/>
          <p:cNvSpPr/>
          <p:nvPr/>
        </p:nvSpPr>
        <p:spPr>
          <a:xfrm>
            <a:off x="549275" y="3808475"/>
            <a:ext cx="6887209" cy="3049905"/>
          </a:xfrm>
          <a:custGeom>
            <a:avLst/>
            <a:gdLst/>
            <a:ahLst/>
            <a:cxnLst/>
            <a:rect l="l" t="t" r="r" b="b"/>
            <a:pathLst>
              <a:path w="6887209" h="3049904">
                <a:moveTo>
                  <a:pt x="1128712" y="0"/>
                </a:moveTo>
                <a:lnTo>
                  <a:pt x="0" y="0"/>
                </a:lnTo>
                <a:lnTo>
                  <a:pt x="0" y="1079500"/>
                </a:lnTo>
                <a:lnTo>
                  <a:pt x="1128712" y="1079500"/>
                </a:lnTo>
                <a:lnTo>
                  <a:pt x="1128712" y="0"/>
                </a:lnTo>
                <a:close/>
              </a:path>
              <a:path w="6887209" h="3049904">
                <a:moveTo>
                  <a:pt x="6886638" y="2255774"/>
                </a:moveTo>
                <a:lnTo>
                  <a:pt x="5757926" y="2255774"/>
                </a:lnTo>
                <a:lnTo>
                  <a:pt x="5757926" y="3049524"/>
                </a:lnTo>
                <a:lnTo>
                  <a:pt x="6886638" y="3049524"/>
                </a:lnTo>
                <a:lnTo>
                  <a:pt x="6886638" y="2255774"/>
                </a:lnTo>
                <a:close/>
              </a:path>
            </a:pathLst>
          </a:custGeom>
          <a:solidFill>
            <a:srgbClr val="FFFFFF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bg object 47"/>
          <p:cNvSpPr/>
          <p:nvPr/>
        </p:nvSpPr>
        <p:spPr>
          <a:xfrm>
            <a:off x="2846451" y="63"/>
            <a:ext cx="1129030" cy="405130"/>
          </a:xfrm>
          <a:custGeom>
            <a:avLst/>
            <a:gdLst/>
            <a:ahLst/>
            <a:cxnLst/>
            <a:rect l="l" t="t" r="r" b="b"/>
            <a:pathLst>
              <a:path w="1129029" h="405130">
                <a:moveTo>
                  <a:pt x="1128712" y="0"/>
                </a:moveTo>
                <a:lnTo>
                  <a:pt x="0" y="0"/>
                </a:lnTo>
                <a:lnTo>
                  <a:pt x="0" y="404812"/>
                </a:lnTo>
                <a:lnTo>
                  <a:pt x="1128712" y="404812"/>
                </a:lnTo>
                <a:lnTo>
                  <a:pt x="1128712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bg object 48"/>
          <p:cNvSpPr/>
          <p:nvPr/>
        </p:nvSpPr>
        <p:spPr>
          <a:xfrm>
            <a:off x="2852801" y="1566925"/>
            <a:ext cx="4568825" cy="4451350"/>
          </a:xfrm>
          <a:custGeom>
            <a:avLst/>
            <a:gdLst/>
            <a:ahLst/>
            <a:cxnLst/>
            <a:rect l="l" t="t" r="r" b="b"/>
            <a:pathLst>
              <a:path w="4568825" h="4451350">
                <a:moveTo>
                  <a:pt x="1120775" y="3371786"/>
                </a:moveTo>
                <a:lnTo>
                  <a:pt x="0" y="3371786"/>
                </a:lnTo>
                <a:lnTo>
                  <a:pt x="0" y="4451286"/>
                </a:lnTo>
                <a:lnTo>
                  <a:pt x="1120775" y="4451286"/>
                </a:lnTo>
                <a:lnTo>
                  <a:pt x="1120775" y="3371786"/>
                </a:lnTo>
                <a:close/>
              </a:path>
              <a:path w="4568825" h="4451350">
                <a:moveTo>
                  <a:pt x="4568825" y="0"/>
                </a:moveTo>
                <a:lnTo>
                  <a:pt x="3448050" y="0"/>
                </a:lnTo>
                <a:lnTo>
                  <a:pt x="3448050" y="1079500"/>
                </a:lnTo>
                <a:lnTo>
                  <a:pt x="4568825" y="1079500"/>
                </a:lnTo>
                <a:lnTo>
                  <a:pt x="4568825" y="0"/>
                </a:lnTo>
                <a:close/>
              </a:path>
            </a:pathLst>
          </a:custGeom>
          <a:solidFill>
            <a:srgbClr val="FFFFFF">
              <a:alpha val="3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bg object 49"/>
          <p:cNvSpPr/>
          <p:nvPr/>
        </p:nvSpPr>
        <p:spPr>
          <a:xfrm>
            <a:off x="4041774" y="0"/>
            <a:ext cx="5102225" cy="739775"/>
          </a:xfrm>
          <a:custGeom>
            <a:avLst/>
            <a:gdLst/>
            <a:ahLst/>
            <a:cxnLst/>
            <a:rect l="l" t="t" r="r" b="b"/>
            <a:pathLst>
              <a:path w="5102225" h="739775">
                <a:moveTo>
                  <a:pt x="5102225" y="0"/>
                </a:moveTo>
                <a:lnTo>
                  <a:pt x="0" y="0"/>
                </a:lnTo>
                <a:lnTo>
                  <a:pt x="377505" y="100891"/>
                </a:lnTo>
                <a:lnTo>
                  <a:pt x="1432131" y="330692"/>
                </a:lnTo>
                <a:lnTo>
                  <a:pt x="3047041" y="580090"/>
                </a:lnTo>
                <a:lnTo>
                  <a:pt x="5102225" y="739528"/>
                </a:lnTo>
                <a:lnTo>
                  <a:pt x="5102225" y="0"/>
                </a:lnTo>
                <a:close/>
              </a:path>
            </a:pathLst>
          </a:custGeom>
          <a:solidFill>
            <a:srgbClr val="FFC318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0" name="bg object 50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6434582" y="0"/>
            <a:ext cx="2709417" cy="1862734"/>
          </a:xfrm>
          <a:prstGeom prst="rect">
            <a:avLst/>
          </a:prstGeom>
        </p:spPr>
      </p:pic>
      <p:pic>
        <p:nvPicPr>
          <p:cNvPr id="51" name="bg object 51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0" y="5596089"/>
            <a:ext cx="1423796" cy="1261908"/>
          </a:xfrm>
          <a:prstGeom prst="rect">
            <a:avLst/>
          </a:prstGeom>
        </p:spPr>
      </p:pic>
      <p:pic>
        <p:nvPicPr>
          <p:cNvPr id="52" name="bg object 52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2195702" y="3140925"/>
            <a:ext cx="4320539" cy="3456432"/>
          </a:xfrm>
          <a:prstGeom prst="rect">
            <a:avLst/>
          </a:prstGeom>
        </p:spPr>
      </p:pic>
      <p:pic>
        <p:nvPicPr>
          <p:cNvPr id="53" name="bg object 53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323532" y="188595"/>
            <a:ext cx="1928749" cy="1730502"/>
          </a:xfrm>
          <a:prstGeom prst="rect">
            <a:avLst/>
          </a:prstGeom>
        </p:spPr>
      </p:pic>
      <p:pic>
        <p:nvPicPr>
          <p:cNvPr id="54" name="bg object 54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1046988" y="1719072"/>
            <a:ext cx="8097011" cy="206654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00066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18" Type="http://schemas.openxmlformats.org/officeDocument/2006/relationships/image" Target="../media/image12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5.png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1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pn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9.png"/><Relationship Id="rId10" Type="http://schemas.openxmlformats.org/officeDocument/2006/relationships/image" Target="../media/image4.png"/><Relationship Id="rId19" Type="http://schemas.openxmlformats.org/officeDocument/2006/relationships/image" Target="../media/image1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Relationship Id="rId22" Type="http://schemas.openxmlformats.org/officeDocument/2006/relationships/image" Target="../media/image1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6857997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5506410"/>
            <a:ext cx="1433830" cy="1351915"/>
          </a:xfrm>
          <a:custGeom>
            <a:avLst/>
            <a:gdLst/>
            <a:ahLst/>
            <a:cxnLst/>
            <a:rect l="l" t="t" r="r" b="b"/>
            <a:pathLst>
              <a:path w="1433830" h="1351915">
                <a:moveTo>
                  <a:pt x="0" y="0"/>
                </a:moveTo>
                <a:lnTo>
                  <a:pt x="0" y="1351587"/>
                </a:lnTo>
                <a:lnTo>
                  <a:pt x="1433822" y="1351587"/>
                </a:lnTo>
                <a:lnTo>
                  <a:pt x="1322453" y="1291120"/>
                </a:lnTo>
                <a:lnTo>
                  <a:pt x="1011831" y="1074456"/>
                </a:lnTo>
                <a:lnTo>
                  <a:pt x="553290" y="657443"/>
                </a:lnTo>
                <a:lnTo>
                  <a:pt x="0" y="0"/>
                </a:lnTo>
                <a:close/>
              </a:path>
            </a:pathLst>
          </a:custGeom>
          <a:solidFill>
            <a:srgbClr val="A8D02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30352" y="9144"/>
            <a:ext cx="18287" cy="5916168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527049" y="0"/>
            <a:ext cx="0" cy="5910580"/>
          </a:xfrm>
          <a:custGeom>
            <a:avLst/>
            <a:gdLst/>
            <a:ahLst/>
            <a:cxnLst/>
            <a:rect l="l" t="t" r="r" b="b"/>
            <a:pathLst>
              <a:path h="5910580">
                <a:moveTo>
                  <a:pt x="0" y="0"/>
                </a:moveTo>
                <a:lnTo>
                  <a:pt x="0" y="5910262"/>
                </a:lnTo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682495" y="9143"/>
            <a:ext cx="18287" cy="6839711"/>
          </a:xfrm>
          <a:prstGeom prst="rect">
            <a:avLst/>
          </a:prstGeom>
        </p:spPr>
      </p:pic>
      <p:sp>
        <p:nvSpPr>
          <p:cNvPr id="21" name="bg object 21"/>
          <p:cNvSpPr/>
          <p:nvPr/>
        </p:nvSpPr>
        <p:spPr>
          <a:xfrm>
            <a:off x="1678051" y="0"/>
            <a:ext cx="0" cy="6832600"/>
          </a:xfrm>
          <a:custGeom>
            <a:avLst/>
            <a:gdLst/>
            <a:ahLst/>
            <a:cxnLst/>
            <a:rect l="l" t="t" r="r" b="b"/>
            <a:pathLst>
              <a:path h="6832600">
                <a:moveTo>
                  <a:pt x="0" y="0"/>
                </a:moveTo>
                <a:lnTo>
                  <a:pt x="0" y="6832600"/>
                </a:lnTo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2" name="bg object 2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834639" y="9144"/>
            <a:ext cx="18287" cy="6848856"/>
          </a:xfrm>
          <a:prstGeom prst="rect">
            <a:avLst/>
          </a:prstGeom>
        </p:spPr>
      </p:pic>
      <p:sp>
        <p:nvSpPr>
          <p:cNvPr id="23" name="bg object 23"/>
          <p:cNvSpPr/>
          <p:nvPr/>
        </p:nvSpPr>
        <p:spPr>
          <a:xfrm>
            <a:off x="2825813" y="0"/>
            <a:ext cx="9525" cy="6858000"/>
          </a:xfrm>
          <a:custGeom>
            <a:avLst/>
            <a:gdLst/>
            <a:ahLst/>
            <a:cxnLst/>
            <a:rect l="l" t="t" r="r" b="b"/>
            <a:pathLst>
              <a:path w="9525" h="6858000">
                <a:moveTo>
                  <a:pt x="9525" y="0"/>
                </a:moveTo>
                <a:lnTo>
                  <a:pt x="0" y="0"/>
                </a:lnTo>
                <a:lnTo>
                  <a:pt x="0" y="6857998"/>
                </a:lnTo>
                <a:lnTo>
                  <a:pt x="9525" y="6857998"/>
                </a:lnTo>
                <a:lnTo>
                  <a:pt x="95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4" name="bg object 2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986784" y="9144"/>
            <a:ext cx="18287" cy="6848856"/>
          </a:xfrm>
          <a:prstGeom prst="rect">
            <a:avLst/>
          </a:prstGeom>
        </p:spPr>
      </p:pic>
      <p:sp>
        <p:nvSpPr>
          <p:cNvPr id="25" name="bg object 25"/>
          <p:cNvSpPr/>
          <p:nvPr/>
        </p:nvSpPr>
        <p:spPr>
          <a:xfrm>
            <a:off x="3978338" y="0"/>
            <a:ext cx="9525" cy="6858000"/>
          </a:xfrm>
          <a:custGeom>
            <a:avLst/>
            <a:gdLst/>
            <a:ahLst/>
            <a:cxnLst/>
            <a:rect l="l" t="t" r="r" b="b"/>
            <a:pathLst>
              <a:path w="9525" h="6858000">
                <a:moveTo>
                  <a:pt x="9525" y="0"/>
                </a:moveTo>
                <a:lnTo>
                  <a:pt x="0" y="0"/>
                </a:lnTo>
                <a:lnTo>
                  <a:pt x="0" y="6857998"/>
                </a:lnTo>
                <a:lnTo>
                  <a:pt x="9525" y="6857998"/>
                </a:lnTo>
                <a:lnTo>
                  <a:pt x="95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6" name="bg object 26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6291072" y="626363"/>
            <a:ext cx="18287" cy="6231636"/>
          </a:xfrm>
          <a:prstGeom prst="rect">
            <a:avLst/>
          </a:prstGeom>
        </p:spPr>
      </p:pic>
      <p:sp>
        <p:nvSpPr>
          <p:cNvPr id="27" name="bg object 27"/>
          <p:cNvSpPr/>
          <p:nvPr/>
        </p:nvSpPr>
        <p:spPr>
          <a:xfrm>
            <a:off x="6281737" y="619125"/>
            <a:ext cx="9525" cy="6238875"/>
          </a:xfrm>
          <a:custGeom>
            <a:avLst/>
            <a:gdLst/>
            <a:ahLst/>
            <a:cxnLst/>
            <a:rect l="l" t="t" r="r" b="b"/>
            <a:pathLst>
              <a:path w="9525" h="6238875">
                <a:moveTo>
                  <a:pt x="9525" y="0"/>
                </a:moveTo>
                <a:lnTo>
                  <a:pt x="0" y="0"/>
                </a:lnTo>
                <a:lnTo>
                  <a:pt x="0" y="6238872"/>
                </a:lnTo>
                <a:lnTo>
                  <a:pt x="9525" y="6238872"/>
                </a:lnTo>
                <a:lnTo>
                  <a:pt x="95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8" name="bg object 28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9144" y="389000"/>
            <a:ext cx="5198364" cy="6468999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7443216" y="781812"/>
            <a:ext cx="18288" cy="6076188"/>
          </a:xfrm>
          <a:prstGeom prst="rect">
            <a:avLst/>
          </a:prstGeom>
        </p:spPr>
      </p:pic>
      <p:sp>
        <p:nvSpPr>
          <p:cNvPr id="30" name="bg object 30"/>
          <p:cNvSpPr/>
          <p:nvPr/>
        </p:nvSpPr>
        <p:spPr>
          <a:xfrm>
            <a:off x="7434262" y="773176"/>
            <a:ext cx="9525" cy="6085205"/>
          </a:xfrm>
          <a:custGeom>
            <a:avLst/>
            <a:gdLst/>
            <a:ahLst/>
            <a:cxnLst/>
            <a:rect l="l" t="t" r="r" b="b"/>
            <a:pathLst>
              <a:path w="9525" h="6085205">
                <a:moveTo>
                  <a:pt x="9525" y="0"/>
                </a:moveTo>
                <a:lnTo>
                  <a:pt x="0" y="0"/>
                </a:lnTo>
                <a:lnTo>
                  <a:pt x="0" y="6084821"/>
                </a:lnTo>
                <a:lnTo>
                  <a:pt x="9525" y="6084821"/>
                </a:lnTo>
                <a:lnTo>
                  <a:pt x="95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1" name="bg object 31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8595359" y="909827"/>
            <a:ext cx="18288" cy="5948172"/>
          </a:xfrm>
          <a:prstGeom prst="rect">
            <a:avLst/>
          </a:prstGeom>
        </p:spPr>
      </p:pic>
      <p:sp>
        <p:nvSpPr>
          <p:cNvPr id="32" name="bg object 32"/>
          <p:cNvSpPr/>
          <p:nvPr/>
        </p:nvSpPr>
        <p:spPr>
          <a:xfrm>
            <a:off x="8586787" y="900175"/>
            <a:ext cx="9525" cy="5958205"/>
          </a:xfrm>
          <a:custGeom>
            <a:avLst/>
            <a:gdLst/>
            <a:ahLst/>
            <a:cxnLst/>
            <a:rect l="l" t="t" r="r" b="b"/>
            <a:pathLst>
              <a:path w="9525" h="5958205">
                <a:moveTo>
                  <a:pt x="9525" y="0"/>
                </a:moveTo>
                <a:lnTo>
                  <a:pt x="0" y="0"/>
                </a:lnTo>
                <a:lnTo>
                  <a:pt x="0" y="5957821"/>
                </a:lnTo>
                <a:lnTo>
                  <a:pt x="9525" y="5957821"/>
                </a:lnTo>
                <a:lnTo>
                  <a:pt x="95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g object 33"/>
          <p:cNvSpPr/>
          <p:nvPr/>
        </p:nvSpPr>
        <p:spPr>
          <a:xfrm>
            <a:off x="0" y="419100"/>
            <a:ext cx="5191125" cy="0"/>
          </a:xfrm>
          <a:custGeom>
            <a:avLst/>
            <a:gdLst/>
            <a:ahLst/>
            <a:cxnLst/>
            <a:rect l="l" t="t" r="r" b="b"/>
            <a:pathLst>
              <a:path w="5191125">
                <a:moveTo>
                  <a:pt x="5191125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4" name="bg object 34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9144" y="1545336"/>
            <a:ext cx="9134856" cy="18287"/>
          </a:xfrm>
          <a:prstGeom prst="rect">
            <a:avLst/>
          </a:prstGeom>
        </p:spPr>
      </p:pic>
      <p:sp>
        <p:nvSpPr>
          <p:cNvPr id="35" name="bg object 35"/>
          <p:cNvSpPr/>
          <p:nvPr/>
        </p:nvSpPr>
        <p:spPr>
          <a:xfrm>
            <a:off x="0" y="1536763"/>
            <a:ext cx="9144000" cy="9525"/>
          </a:xfrm>
          <a:custGeom>
            <a:avLst/>
            <a:gdLst/>
            <a:ahLst/>
            <a:cxnLst/>
            <a:rect l="l" t="t" r="r" b="b"/>
            <a:pathLst>
              <a:path w="9144000" h="9525">
                <a:moveTo>
                  <a:pt x="0" y="9525"/>
                </a:moveTo>
                <a:lnTo>
                  <a:pt x="9143999" y="9525"/>
                </a:lnTo>
                <a:lnTo>
                  <a:pt x="9143999" y="0"/>
                </a:lnTo>
                <a:lnTo>
                  <a:pt x="0" y="0"/>
                </a:lnTo>
                <a:lnTo>
                  <a:pt x="0" y="95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6" name="bg object 36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9144" y="2670048"/>
            <a:ext cx="9134856" cy="18287"/>
          </a:xfrm>
          <a:prstGeom prst="rect">
            <a:avLst/>
          </a:prstGeom>
        </p:spPr>
      </p:pic>
      <p:sp>
        <p:nvSpPr>
          <p:cNvPr id="37" name="bg object 37"/>
          <p:cNvSpPr/>
          <p:nvPr/>
        </p:nvSpPr>
        <p:spPr>
          <a:xfrm>
            <a:off x="0" y="2660713"/>
            <a:ext cx="9144000" cy="9525"/>
          </a:xfrm>
          <a:custGeom>
            <a:avLst/>
            <a:gdLst/>
            <a:ahLst/>
            <a:cxnLst/>
            <a:rect l="l" t="t" r="r" b="b"/>
            <a:pathLst>
              <a:path w="9144000" h="9525">
                <a:moveTo>
                  <a:pt x="0" y="9525"/>
                </a:moveTo>
                <a:lnTo>
                  <a:pt x="9143999" y="9525"/>
                </a:lnTo>
                <a:lnTo>
                  <a:pt x="9143999" y="0"/>
                </a:lnTo>
                <a:lnTo>
                  <a:pt x="0" y="0"/>
                </a:lnTo>
                <a:lnTo>
                  <a:pt x="0" y="95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8" name="bg object 38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9144" y="3790188"/>
            <a:ext cx="9134856" cy="18287"/>
          </a:xfrm>
          <a:prstGeom prst="rect">
            <a:avLst/>
          </a:prstGeom>
        </p:spPr>
      </p:pic>
      <p:sp>
        <p:nvSpPr>
          <p:cNvPr id="39" name="bg object 39"/>
          <p:cNvSpPr/>
          <p:nvPr/>
        </p:nvSpPr>
        <p:spPr>
          <a:xfrm>
            <a:off x="3173" y="3783012"/>
            <a:ext cx="9140825" cy="9525"/>
          </a:xfrm>
          <a:custGeom>
            <a:avLst/>
            <a:gdLst/>
            <a:ahLst/>
            <a:cxnLst/>
            <a:rect l="l" t="t" r="r" b="b"/>
            <a:pathLst>
              <a:path w="9140825" h="9525">
                <a:moveTo>
                  <a:pt x="0" y="9525"/>
                </a:moveTo>
                <a:lnTo>
                  <a:pt x="9140826" y="9525"/>
                </a:lnTo>
                <a:lnTo>
                  <a:pt x="9140826" y="0"/>
                </a:lnTo>
                <a:lnTo>
                  <a:pt x="0" y="0"/>
                </a:lnTo>
                <a:lnTo>
                  <a:pt x="0" y="95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0" name="bg object 40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9144" y="4914900"/>
            <a:ext cx="9134856" cy="18287"/>
          </a:xfrm>
          <a:prstGeom prst="rect">
            <a:avLst/>
          </a:prstGeom>
        </p:spPr>
      </p:pic>
      <p:sp>
        <p:nvSpPr>
          <p:cNvPr id="41" name="bg object 41"/>
          <p:cNvSpPr/>
          <p:nvPr/>
        </p:nvSpPr>
        <p:spPr>
          <a:xfrm>
            <a:off x="3173" y="4906962"/>
            <a:ext cx="9140825" cy="9525"/>
          </a:xfrm>
          <a:custGeom>
            <a:avLst/>
            <a:gdLst/>
            <a:ahLst/>
            <a:cxnLst/>
            <a:rect l="l" t="t" r="r" b="b"/>
            <a:pathLst>
              <a:path w="9140825" h="9525">
                <a:moveTo>
                  <a:pt x="0" y="9525"/>
                </a:moveTo>
                <a:lnTo>
                  <a:pt x="9140826" y="9525"/>
                </a:lnTo>
                <a:lnTo>
                  <a:pt x="9140826" y="0"/>
                </a:lnTo>
                <a:lnTo>
                  <a:pt x="0" y="0"/>
                </a:lnTo>
                <a:lnTo>
                  <a:pt x="0" y="95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2" name="bg object 42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704088" y="6039611"/>
            <a:ext cx="8430767" cy="18287"/>
          </a:xfrm>
          <a:prstGeom prst="rect">
            <a:avLst/>
          </a:prstGeom>
        </p:spPr>
      </p:pic>
      <p:sp>
        <p:nvSpPr>
          <p:cNvPr id="43" name="bg object 43"/>
          <p:cNvSpPr/>
          <p:nvPr/>
        </p:nvSpPr>
        <p:spPr>
          <a:xfrm>
            <a:off x="693737" y="6035675"/>
            <a:ext cx="8423910" cy="0"/>
          </a:xfrm>
          <a:custGeom>
            <a:avLst/>
            <a:gdLst/>
            <a:ahLst/>
            <a:cxnLst/>
            <a:rect l="l" t="t" r="r" b="b"/>
            <a:pathLst>
              <a:path w="8423910">
                <a:moveTo>
                  <a:pt x="8423338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bg object 44"/>
          <p:cNvSpPr/>
          <p:nvPr/>
        </p:nvSpPr>
        <p:spPr>
          <a:xfrm>
            <a:off x="4005326" y="2692400"/>
            <a:ext cx="1129030" cy="1079500"/>
          </a:xfrm>
          <a:custGeom>
            <a:avLst/>
            <a:gdLst/>
            <a:ahLst/>
            <a:cxnLst/>
            <a:rect l="l" t="t" r="r" b="b"/>
            <a:pathLst>
              <a:path w="1129029" h="1079500">
                <a:moveTo>
                  <a:pt x="1128712" y="0"/>
                </a:moveTo>
                <a:lnTo>
                  <a:pt x="0" y="0"/>
                </a:lnTo>
                <a:lnTo>
                  <a:pt x="0" y="1079500"/>
                </a:lnTo>
                <a:lnTo>
                  <a:pt x="1128712" y="1079500"/>
                </a:lnTo>
                <a:lnTo>
                  <a:pt x="1128712" y="0"/>
                </a:lnTo>
                <a:close/>
              </a:path>
            </a:pathLst>
          </a:custGeom>
          <a:solidFill>
            <a:srgbClr val="FFFFFF">
              <a:alpha val="2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bg object 45"/>
          <p:cNvSpPr/>
          <p:nvPr/>
        </p:nvSpPr>
        <p:spPr>
          <a:xfrm>
            <a:off x="7459726" y="4937125"/>
            <a:ext cx="1120775" cy="1079500"/>
          </a:xfrm>
          <a:custGeom>
            <a:avLst/>
            <a:gdLst/>
            <a:ahLst/>
            <a:cxnLst/>
            <a:rect l="l" t="t" r="r" b="b"/>
            <a:pathLst>
              <a:path w="1120775" h="1079500">
                <a:moveTo>
                  <a:pt x="1120775" y="0"/>
                </a:moveTo>
                <a:lnTo>
                  <a:pt x="0" y="0"/>
                </a:lnTo>
                <a:lnTo>
                  <a:pt x="0" y="1079500"/>
                </a:lnTo>
                <a:lnTo>
                  <a:pt x="1120775" y="1079500"/>
                </a:lnTo>
                <a:lnTo>
                  <a:pt x="1120775" y="0"/>
                </a:lnTo>
                <a:close/>
              </a:path>
            </a:pathLst>
          </a:custGeom>
          <a:solidFill>
            <a:srgbClr val="FFFFFF">
              <a:alpha val="3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bg object 46"/>
          <p:cNvSpPr/>
          <p:nvPr/>
        </p:nvSpPr>
        <p:spPr>
          <a:xfrm>
            <a:off x="549275" y="3808475"/>
            <a:ext cx="6887209" cy="3049905"/>
          </a:xfrm>
          <a:custGeom>
            <a:avLst/>
            <a:gdLst/>
            <a:ahLst/>
            <a:cxnLst/>
            <a:rect l="l" t="t" r="r" b="b"/>
            <a:pathLst>
              <a:path w="6887209" h="3049904">
                <a:moveTo>
                  <a:pt x="1128712" y="0"/>
                </a:moveTo>
                <a:lnTo>
                  <a:pt x="0" y="0"/>
                </a:lnTo>
                <a:lnTo>
                  <a:pt x="0" y="1079500"/>
                </a:lnTo>
                <a:lnTo>
                  <a:pt x="1128712" y="1079500"/>
                </a:lnTo>
                <a:lnTo>
                  <a:pt x="1128712" y="0"/>
                </a:lnTo>
                <a:close/>
              </a:path>
              <a:path w="6887209" h="3049904">
                <a:moveTo>
                  <a:pt x="6886638" y="2255774"/>
                </a:moveTo>
                <a:lnTo>
                  <a:pt x="5757926" y="2255774"/>
                </a:lnTo>
                <a:lnTo>
                  <a:pt x="5757926" y="3049524"/>
                </a:lnTo>
                <a:lnTo>
                  <a:pt x="6886638" y="3049524"/>
                </a:lnTo>
                <a:lnTo>
                  <a:pt x="6886638" y="2255774"/>
                </a:lnTo>
                <a:close/>
              </a:path>
            </a:pathLst>
          </a:custGeom>
          <a:solidFill>
            <a:srgbClr val="FFFFFF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bg object 47"/>
          <p:cNvSpPr/>
          <p:nvPr/>
        </p:nvSpPr>
        <p:spPr>
          <a:xfrm>
            <a:off x="2846451" y="63"/>
            <a:ext cx="1129030" cy="405130"/>
          </a:xfrm>
          <a:custGeom>
            <a:avLst/>
            <a:gdLst/>
            <a:ahLst/>
            <a:cxnLst/>
            <a:rect l="l" t="t" r="r" b="b"/>
            <a:pathLst>
              <a:path w="1129029" h="405130">
                <a:moveTo>
                  <a:pt x="1128712" y="0"/>
                </a:moveTo>
                <a:lnTo>
                  <a:pt x="0" y="0"/>
                </a:lnTo>
                <a:lnTo>
                  <a:pt x="0" y="404812"/>
                </a:lnTo>
                <a:lnTo>
                  <a:pt x="1128712" y="404812"/>
                </a:lnTo>
                <a:lnTo>
                  <a:pt x="1128712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bg object 48"/>
          <p:cNvSpPr/>
          <p:nvPr/>
        </p:nvSpPr>
        <p:spPr>
          <a:xfrm>
            <a:off x="2852801" y="1566925"/>
            <a:ext cx="4568825" cy="4451350"/>
          </a:xfrm>
          <a:custGeom>
            <a:avLst/>
            <a:gdLst/>
            <a:ahLst/>
            <a:cxnLst/>
            <a:rect l="l" t="t" r="r" b="b"/>
            <a:pathLst>
              <a:path w="4568825" h="4451350">
                <a:moveTo>
                  <a:pt x="1120775" y="3371786"/>
                </a:moveTo>
                <a:lnTo>
                  <a:pt x="0" y="3371786"/>
                </a:lnTo>
                <a:lnTo>
                  <a:pt x="0" y="4451286"/>
                </a:lnTo>
                <a:lnTo>
                  <a:pt x="1120775" y="4451286"/>
                </a:lnTo>
                <a:lnTo>
                  <a:pt x="1120775" y="3371786"/>
                </a:lnTo>
                <a:close/>
              </a:path>
              <a:path w="4568825" h="4451350">
                <a:moveTo>
                  <a:pt x="4568825" y="0"/>
                </a:moveTo>
                <a:lnTo>
                  <a:pt x="3448050" y="0"/>
                </a:lnTo>
                <a:lnTo>
                  <a:pt x="3448050" y="1079500"/>
                </a:lnTo>
                <a:lnTo>
                  <a:pt x="4568825" y="1079500"/>
                </a:lnTo>
                <a:lnTo>
                  <a:pt x="4568825" y="0"/>
                </a:lnTo>
                <a:close/>
              </a:path>
            </a:pathLst>
          </a:custGeom>
          <a:solidFill>
            <a:srgbClr val="FFFFFF">
              <a:alpha val="3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bg object 49"/>
          <p:cNvSpPr/>
          <p:nvPr/>
        </p:nvSpPr>
        <p:spPr>
          <a:xfrm>
            <a:off x="4041774" y="0"/>
            <a:ext cx="5102225" cy="739775"/>
          </a:xfrm>
          <a:custGeom>
            <a:avLst/>
            <a:gdLst/>
            <a:ahLst/>
            <a:cxnLst/>
            <a:rect l="l" t="t" r="r" b="b"/>
            <a:pathLst>
              <a:path w="5102225" h="739775">
                <a:moveTo>
                  <a:pt x="5102225" y="0"/>
                </a:moveTo>
                <a:lnTo>
                  <a:pt x="0" y="0"/>
                </a:lnTo>
                <a:lnTo>
                  <a:pt x="377505" y="100891"/>
                </a:lnTo>
                <a:lnTo>
                  <a:pt x="1432131" y="330692"/>
                </a:lnTo>
                <a:lnTo>
                  <a:pt x="3047041" y="580090"/>
                </a:lnTo>
                <a:lnTo>
                  <a:pt x="5102225" y="739528"/>
                </a:lnTo>
                <a:lnTo>
                  <a:pt x="5102225" y="0"/>
                </a:lnTo>
                <a:close/>
              </a:path>
            </a:pathLst>
          </a:custGeom>
          <a:solidFill>
            <a:srgbClr val="FFC318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0" name="bg object 50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6434582" y="0"/>
            <a:ext cx="2709417" cy="1862734"/>
          </a:xfrm>
          <a:prstGeom prst="rect">
            <a:avLst/>
          </a:prstGeom>
        </p:spPr>
      </p:pic>
      <p:pic>
        <p:nvPicPr>
          <p:cNvPr id="51" name="bg object 51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0" y="5596089"/>
            <a:ext cx="1423796" cy="126190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61135" y="279603"/>
            <a:ext cx="7021728" cy="10039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000066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6244" y="1620469"/>
            <a:ext cx="8295640" cy="46468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87017" y="1817065"/>
            <a:ext cx="7482840" cy="16725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3600" i="1" spc="-290" dirty="0" err="1">
                <a:latin typeface="Verdana"/>
                <a:cs typeface="Verdana"/>
              </a:rPr>
              <a:t>Зачем</a:t>
            </a:r>
            <a:r>
              <a:rPr sz="3600" i="1" spc="-240" dirty="0">
                <a:latin typeface="Verdana"/>
                <a:cs typeface="Verdana"/>
              </a:rPr>
              <a:t> </a:t>
            </a:r>
            <a:r>
              <a:rPr sz="3600" i="1" spc="-395" dirty="0" err="1">
                <a:latin typeface="Verdana"/>
                <a:cs typeface="Verdana"/>
              </a:rPr>
              <a:t>нуж</a:t>
            </a:r>
            <a:r>
              <a:rPr lang="ru-RU" sz="3600" i="1" spc="-395" dirty="0">
                <a:latin typeface="Verdana"/>
                <a:cs typeface="Verdana"/>
              </a:rPr>
              <a:t>ен</a:t>
            </a:r>
            <a:r>
              <a:rPr sz="3600" i="1" spc="-285" dirty="0">
                <a:latin typeface="Verdana"/>
                <a:cs typeface="Verdana"/>
              </a:rPr>
              <a:t> </a:t>
            </a:r>
            <a:r>
              <a:rPr sz="3600" i="1" spc="-555" dirty="0">
                <a:latin typeface="Verdana"/>
                <a:cs typeface="Verdana"/>
              </a:rPr>
              <a:t>ГТО</a:t>
            </a:r>
            <a:r>
              <a:rPr sz="3600" i="1" spc="-180" dirty="0">
                <a:latin typeface="Verdana"/>
                <a:cs typeface="Verdana"/>
              </a:rPr>
              <a:t> </a:t>
            </a:r>
            <a:r>
              <a:rPr sz="3600" i="1" spc="-490" dirty="0">
                <a:latin typeface="Verdana"/>
                <a:cs typeface="Verdana"/>
              </a:rPr>
              <a:t>в</a:t>
            </a:r>
            <a:r>
              <a:rPr sz="3600" i="1" spc="-210" dirty="0">
                <a:latin typeface="Verdana"/>
                <a:cs typeface="Verdana"/>
              </a:rPr>
              <a:t> </a:t>
            </a:r>
            <a:r>
              <a:rPr sz="3600" i="1" spc="-330" dirty="0">
                <a:latin typeface="Verdana"/>
                <a:cs typeface="Verdana"/>
              </a:rPr>
              <a:t>дошкольном </a:t>
            </a:r>
            <a:r>
              <a:rPr sz="3600" i="1" spc="-45" dirty="0">
                <a:latin typeface="Verdana"/>
                <a:cs typeface="Verdana"/>
              </a:rPr>
              <a:t>возрасте?</a:t>
            </a:r>
            <a:endParaRPr sz="3600" dirty="0">
              <a:latin typeface="Verdana"/>
              <a:cs typeface="Verdana"/>
            </a:endParaRPr>
          </a:p>
          <a:p>
            <a:pPr marL="8255" algn="ctr">
              <a:lnSpc>
                <a:spcPct val="100000"/>
              </a:lnSpc>
              <a:spcBef>
                <a:spcPts val="10"/>
              </a:spcBef>
            </a:pPr>
            <a:r>
              <a:rPr sz="3600" i="1" spc="-350" dirty="0">
                <a:latin typeface="Verdana"/>
                <a:cs typeface="Verdana"/>
              </a:rPr>
              <a:t>(Первая</a:t>
            </a:r>
            <a:r>
              <a:rPr sz="3600" i="1" spc="-235" dirty="0">
                <a:latin typeface="Verdana"/>
                <a:cs typeface="Verdana"/>
              </a:rPr>
              <a:t> </a:t>
            </a:r>
            <a:r>
              <a:rPr sz="3600" i="1" spc="-229" dirty="0">
                <a:latin typeface="Verdana"/>
                <a:cs typeface="Verdana"/>
              </a:rPr>
              <a:t>ступень</a:t>
            </a:r>
            <a:r>
              <a:rPr sz="3600" i="1" spc="-280" dirty="0">
                <a:latin typeface="Verdana"/>
                <a:cs typeface="Verdana"/>
              </a:rPr>
              <a:t> </a:t>
            </a:r>
            <a:r>
              <a:rPr sz="3600" i="1" spc="-555" dirty="0">
                <a:latin typeface="Verdana"/>
                <a:cs typeface="Verdana"/>
              </a:rPr>
              <a:t>ГТО</a:t>
            </a:r>
            <a:r>
              <a:rPr sz="3600" i="1" spc="-190" dirty="0">
                <a:latin typeface="Verdana"/>
                <a:cs typeface="Verdana"/>
              </a:rPr>
              <a:t> </a:t>
            </a:r>
            <a:r>
              <a:rPr sz="3600" i="1" spc="-660" dirty="0">
                <a:latin typeface="Verdana"/>
                <a:cs typeface="Verdana"/>
              </a:rPr>
              <a:t>)</a:t>
            </a:r>
            <a:endParaRPr sz="36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6307201" y="6064250"/>
              <a:ext cx="1129030" cy="793750"/>
            </a:xfrm>
            <a:custGeom>
              <a:avLst/>
              <a:gdLst/>
              <a:ahLst/>
              <a:cxnLst/>
              <a:rect l="l" t="t" r="r" b="b"/>
              <a:pathLst>
                <a:path w="1129029" h="793750">
                  <a:moveTo>
                    <a:pt x="1128712" y="0"/>
                  </a:moveTo>
                  <a:lnTo>
                    <a:pt x="0" y="0"/>
                  </a:lnTo>
                  <a:lnTo>
                    <a:pt x="0" y="793747"/>
                  </a:lnTo>
                  <a:lnTo>
                    <a:pt x="1128712" y="793747"/>
                  </a:lnTo>
                  <a:lnTo>
                    <a:pt x="1128712" y="0"/>
                  </a:lnTo>
                  <a:close/>
                </a:path>
              </a:pathLst>
            </a:custGeom>
            <a:solidFill>
              <a:srgbClr val="FFFFFF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846451" y="63"/>
              <a:ext cx="1129030" cy="405130"/>
            </a:xfrm>
            <a:custGeom>
              <a:avLst/>
              <a:gdLst/>
              <a:ahLst/>
              <a:cxnLst/>
              <a:rect l="l" t="t" r="r" b="b"/>
              <a:pathLst>
                <a:path w="1129029" h="405130">
                  <a:moveTo>
                    <a:pt x="1128712" y="0"/>
                  </a:moveTo>
                  <a:lnTo>
                    <a:pt x="0" y="0"/>
                  </a:lnTo>
                  <a:lnTo>
                    <a:pt x="0" y="404812"/>
                  </a:lnTo>
                  <a:lnTo>
                    <a:pt x="1128712" y="404812"/>
                  </a:lnTo>
                  <a:lnTo>
                    <a:pt x="1128712" y="0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300851" y="1566925"/>
              <a:ext cx="1120775" cy="1079500"/>
            </a:xfrm>
            <a:custGeom>
              <a:avLst/>
              <a:gdLst/>
              <a:ahLst/>
              <a:cxnLst/>
              <a:rect l="l" t="t" r="r" b="b"/>
              <a:pathLst>
                <a:path w="1120775" h="1079500">
                  <a:moveTo>
                    <a:pt x="1120775" y="0"/>
                  </a:moveTo>
                  <a:lnTo>
                    <a:pt x="0" y="0"/>
                  </a:lnTo>
                  <a:lnTo>
                    <a:pt x="0" y="1079500"/>
                  </a:lnTo>
                  <a:lnTo>
                    <a:pt x="1120775" y="1079500"/>
                  </a:lnTo>
                  <a:lnTo>
                    <a:pt x="1120775" y="0"/>
                  </a:lnTo>
                  <a:close/>
                </a:path>
              </a:pathLst>
            </a:custGeom>
            <a:solidFill>
              <a:srgbClr val="FFFFFF">
                <a:alpha val="3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041774" y="0"/>
              <a:ext cx="5102225" cy="739775"/>
            </a:xfrm>
            <a:custGeom>
              <a:avLst/>
              <a:gdLst/>
              <a:ahLst/>
              <a:cxnLst/>
              <a:rect l="l" t="t" r="r" b="b"/>
              <a:pathLst>
                <a:path w="5102225" h="739775">
                  <a:moveTo>
                    <a:pt x="5102225" y="0"/>
                  </a:moveTo>
                  <a:lnTo>
                    <a:pt x="0" y="0"/>
                  </a:lnTo>
                  <a:lnTo>
                    <a:pt x="377505" y="100891"/>
                  </a:lnTo>
                  <a:lnTo>
                    <a:pt x="1432131" y="330692"/>
                  </a:lnTo>
                  <a:lnTo>
                    <a:pt x="3047041" y="580090"/>
                  </a:lnTo>
                  <a:lnTo>
                    <a:pt x="5102225" y="739528"/>
                  </a:lnTo>
                  <a:lnTo>
                    <a:pt x="5102225" y="0"/>
                  </a:lnTo>
                  <a:close/>
                </a:path>
              </a:pathLst>
            </a:custGeom>
            <a:solidFill>
              <a:srgbClr val="FFC3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434582" y="0"/>
              <a:ext cx="2709417" cy="186273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5596089"/>
              <a:ext cx="1423796" cy="1261908"/>
            </a:xfrm>
            <a:prstGeom prst="rect">
              <a:avLst/>
            </a:prstGeom>
          </p:spPr>
        </p:pic>
      </p:grpSp>
      <p:sp>
        <p:nvSpPr>
          <p:cNvPr id="9" name="object 9"/>
          <p:cNvSpPr/>
          <p:nvPr/>
        </p:nvSpPr>
        <p:spPr>
          <a:xfrm>
            <a:off x="4005326" y="2692400"/>
            <a:ext cx="1129030" cy="1079500"/>
          </a:xfrm>
          <a:custGeom>
            <a:avLst/>
            <a:gdLst/>
            <a:ahLst/>
            <a:cxnLst/>
            <a:rect l="l" t="t" r="r" b="b"/>
            <a:pathLst>
              <a:path w="1129029" h="1079500">
                <a:moveTo>
                  <a:pt x="1128712" y="0"/>
                </a:moveTo>
                <a:lnTo>
                  <a:pt x="0" y="0"/>
                </a:lnTo>
                <a:lnTo>
                  <a:pt x="0" y="1079500"/>
                </a:lnTo>
                <a:lnTo>
                  <a:pt x="1128712" y="1079500"/>
                </a:lnTo>
                <a:lnTo>
                  <a:pt x="1128712" y="0"/>
                </a:lnTo>
                <a:close/>
              </a:path>
            </a:pathLst>
          </a:custGeom>
          <a:solidFill>
            <a:srgbClr val="FFFFFF">
              <a:alpha val="2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459726" y="4937125"/>
            <a:ext cx="1120775" cy="1079500"/>
          </a:xfrm>
          <a:custGeom>
            <a:avLst/>
            <a:gdLst/>
            <a:ahLst/>
            <a:cxnLst/>
            <a:rect l="l" t="t" r="r" b="b"/>
            <a:pathLst>
              <a:path w="1120775" h="1079500">
                <a:moveTo>
                  <a:pt x="1120775" y="0"/>
                </a:moveTo>
                <a:lnTo>
                  <a:pt x="0" y="0"/>
                </a:lnTo>
                <a:lnTo>
                  <a:pt x="0" y="1079500"/>
                </a:lnTo>
                <a:lnTo>
                  <a:pt x="1120775" y="1079500"/>
                </a:lnTo>
                <a:lnTo>
                  <a:pt x="1120775" y="0"/>
                </a:lnTo>
                <a:close/>
              </a:path>
            </a:pathLst>
          </a:custGeom>
          <a:solidFill>
            <a:srgbClr val="FFFFFF">
              <a:alpha val="3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49275" y="3808476"/>
            <a:ext cx="1129030" cy="1079500"/>
          </a:xfrm>
          <a:custGeom>
            <a:avLst/>
            <a:gdLst/>
            <a:ahLst/>
            <a:cxnLst/>
            <a:rect l="l" t="t" r="r" b="b"/>
            <a:pathLst>
              <a:path w="1129030" h="1079500">
                <a:moveTo>
                  <a:pt x="1128712" y="0"/>
                </a:moveTo>
                <a:lnTo>
                  <a:pt x="0" y="0"/>
                </a:lnTo>
                <a:lnTo>
                  <a:pt x="0" y="1079500"/>
                </a:lnTo>
                <a:lnTo>
                  <a:pt x="1128712" y="1079500"/>
                </a:lnTo>
                <a:lnTo>
                  <a:pt x="1128712" y="0"/>
                </a:lnTo>
                <a:close/>
              </a:path>
            </a:pathLst>
          </a:custGeom>
          <a:solidFill>
            <a:srgbClr val="FFFFFF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852801" y="4938712"/>
            <a:ext cx="1120775" cy="1079500"/>
          </a:xfrm>
          <a:custGeom>
            <a:avLst/>
            <a:gdLst/>
            <a:ahLst/>
            <a:cxnLst/>
            <a:rect l="l" t="t" r="r" b="b"/>
            <a:pathLst>
              <a:path w="1120775" h="1079500">
                <a:moveTo>
                  <a:pt x="1120775" y="0"/>
                </a:moveTo>
                <a:lnTo>
                  <a:pt x="0" y="0"/>
                </a:lnTo>
                <a:lnTo>
                  <a:pt x="0" y="1079500"/>
                </a:lnTo>
                <a:lnTo>
                  <a:pt x="1120775" y="1079500"/>
                </a:lnTo>
                <a:lnTo>
                  <a:pt x="1120775" y="0"/>
                </a:lnTo>
                <a:close/>
              </a:path>
            </a:pathLst>
          </a:custGeom>
          <a:solidFill>
            <a:srgbClr val="FFFFFF">
              <a:alpha val="3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3" name="object 1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23544" y="169163"/>
            <a:ext cx="7420356" cy="1380743"/>
          </a:xfrm>
          <a:prstGeom prst="rect">
            <a:avLst/>
          </a:prstGeom>
        </p:spPr>
      </p:pic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072083" y="218643"/>
            <a:ext cx="6995795" cy="39370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2400" spc="-25" dirty="0"/>
              <a:t>Рекомендации</a:t>
            </a:r>
            <a:r>
              <a:rPr sz="2400" spc="-114" dirty="0"/>
              <a:t> </a:t>
            </a:r>
            <a:r>
              <a:rPr sz="2400" spc="-160" dirty="0"/>
              <a:t>к</a:t>
            </a:r>
            <a:r>
              <a:rPr sz="2400" spc="5" dirty="0"/>
              <a:t> </a:t>
            </a:r>
            <a:r>
              <a:rPr sz="2400" spc="-35" dirty="0"/>
              <a:t>недельному</a:t>
            </a:r>
            <a:r>
              <a:rPr sz="2400" spc="-95" dirty="0"/>
              <a:t> </a:t>
            </a:r>
            <a:r>
              <a:rPr sz="2400" spc="-30" dirty="0"/>
              <a:t>двигательному</a:t>
            </a:r>
            <a:endParaRPr sz="2400"/>
          </a:p>
        </p:txBody>
      </p:sp>
      <p:sp>
        <p:nvSpPr>
          <p:cNvPr id="15" name="object 15"/>
          <p:cNvSpPr txBox="1"/>
          <p:nvPr/>
        </p:nvSpPr>
        <p:spPr>
          <a:xfrm>
            <a:off x="1163523" y="584657"/>
            <a:ext cx="6815455" cy="39370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2400" b="1" dirty="0">
                <a:solidFill>
                  <a:srgbClr val="000066"/>
                </a:solidFill>
                <a:latin typeface="Tahoma"/>
                <a:cs typeface="Tahoma"/>
              </a:rPr>
              <a:t>режиму</a:t>
            </a:r>
            <a:r>
              <a:rPr sz="2400" b="1" spc="-125" dirty="0">
                <a:solidFill>
                  <a:srgbClr val="000066"/>
                </a:solidFill>
                <a:latin typeface="Tahoma"/>
                <a:cs typeface="Tahoma"/>
              </a:rPr>
              <a:t> </a:t>
            </a:r>
            <a:r>
              <a:rPr sz="2400" b="1" spc="-95" dirty="0">
                <a:solidFill>
                  <a:srgbClr val="000066"/>
                </a:solidFill>
                <a:latin typeface="Tahoma"/>
                <a:cs typeface="Tahoma"/>
              </a:rPr>
              <a:t>дошкольников</a:t>
            </a:r>
            <a:r>
              <a:rPr sz="2400" b="1" spc="-125" dirty="0">
                <a:solidFill>
                  <a:srgbClr val="000066"/>
                </a:solidFill>
                <a:latin typeface="Tahoma"/>
                <a:cs typeface="Tahoma"/>
              </a:rPr>
              <a:t> </a:t>
            </a:r>
            <a:r>
              <a:rPr sz="2400" b="1" spc="-40" dirty="0">
                <a:solidFill>
                  <a:srgbClr val="000066"/>
                </a:solidFill>
                <a:latin typeface="Tahoma"/>
                <a:cs typeface="Tahoma"/>
              </a:rPr>
              <a:t>(не</a:t>
            </a:r>
            <a:r>
              <a:rPr sz="2400" b="1" spc="-50" dirty="0">
                <a:solidFill>
                  <a:srgbClr val="000066"/>
                </a:solidFill>
                <a:latin typeface="Tahoma"/>
                <a:cs typeface="Tahoma"/>
              </a:rPr>
              <a:t> </a:t>
            </a:r>
            <a:r>
              <a:rPr sz="2400" b="1" spc="50" dirty="0">
                <a:solidFill>
                  <a:srgbClr val="000066"/>
                </a:solidFill>
                <a:latin typeface="Tahoma"/>
                <a:cs typeface="Tahoma"/>
              </a:rPr>
              <a:t>менее</a:t>
            </a:r>
            <a:r>
              <a:rPr sz="2400" b="1" spc="-85" dirty="0">
                <a:solidFill>
                  <a:srgbClr val="000066"/>
                </a:solidFill>
                <a:latin typeface="Tahoma"/>
                <a:cs typeface="Tahoma"/>
              </a:rPr>
              <a:t> </a:t>
            </a:r>
            <a:r>
              <a:rPr sz="2400" b="1" spc="-185" dirty="0">
                <a:solidFill>
                  <a:srgbClr val="000066"/>
                </a:solidFill>
                <a:latin typeface="Tahoma"/>
                <a:cs typeface="Tahoma"/>
              </a:rPr>
              <a:t>10</a:t>
            </a:r>
            <a:r>
              <a:rPr sz="2400" b="1" spc="-80" dirty="0">
                <a:solidFill>
                  <a:srgbClr val="000066"/>
                </a:solidFill>
                <a:latin typeface="Tahoma"/>
                <a:cs typeface="Tahoma"/>
              </a:rPr>
              <a:t> </a:t>
            </a:r>
            <a:r>
              <a:rPr sz="2400" b="1" spc="-10" dirty="0">
                <a:solidFill>
                  <a:srgbClr val="000066"/>
                </a:solidFill>
                <a:latin typeface="Tahoma"/>
                <a:cs typeface="Tahoma"/>
              </a:rPr>
              <a:t>часов)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79374" y="1493774"/>
            <a:ext cx="8585835" cy="5216525"/>
          </a:xfrm>
          <a:custGeom>
            <a:avLst/>
            <a:gdLst/>
            <a:ahLst/>
            <a:cxnLst/>
            <a:rect l="l" t="t" r="r" b="b"/>
            <a:pathLst>
              <a:path w="8585835" h="5216525">
                <a:moveTo>
                  <a:pt x="631647" y="0"/>
                </a:moveTo>
                <a:lnTo>
                  <a:pt x="631647" y="4667618"/>
                </a:lnTo>
              </a:path>
              <a:path w="8585835" h="5216525">
                <a:moveTo>
                  <a:pt x="6733692" y="0"/>
                </a:moveTo>
                <a:lnTo>
                  <a:pt x="6733692" y="4667618"/>
                </a:lnTo>
              </a:path>
              <a:path w="8585835" h="5216525">
                <a:moveTo>
                  <a:pt x="6350" y="0"/>
                </a:moveTo>
                <a:lnTo>
                  <a:pt x="6350" y="5216258"/>
                </a:lnTo>
              </a:path>
              <a:path w="8585835" h="5216525">
                <a:moveTo>
                  <a:pt x="8578875" y="0"/>
                </a:moveTo>
                <a:lnTo>
                  <a:pt x="8578875" y="5216258"/>
                </a:lnTo>
              </a:path>
              <a:path w="8585835" h="5216525">
                <a:moveTo>
                  <a:pt x="0" y="6350"/>
                </a:moveTo>
                <a:lnTo>
                  <a:pt x="8585225" y="635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285888" y="1513681"/>
          <a:ext cx="8572500" cy="51847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2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48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1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08025">
                <a:tc>
                  <a:txBody>
                    <a:bodyPr/>
                    <a:lstStyle/>
                    <a:p>
                      <a:pPr marL="1270" algn="ctr">
                        <a:lnSpc>
                          <a:spcPts val="1710"/>
                        </a:lnSpc>
                      </a:pPr>
                      <a:r>
                        <a:rPr sz="1550" spc="-50" dirty="0">
                          <a:latin typeface="Tahoma"/>
                          <a:cs typeface="Tahoma"/>
                        </a:rPr>
                        <a:t>№</a:t>
                      </a:r>
                      <a:endParaRPr sz="1550">
                        <a:latin typeface="Tahoma"/>
                        <a:cs typeface="Tahoma"/>
                      </a:endParaRPr>
                    </a:p>
                    <a:p>
                      <a:pPr marL="5715" algn="ctr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1550" spc="-10" dirty="0">
                          <a:latin typeface="Tahoma"/>
                          <a:cs typeface="Tahoma"/>
                        </a:rPr>
                        <a:t>П./П.</a:t>
                      </a:r>
                      <a:endParaRPr sz="155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algn="ctr">
                        <a:lnSpc>
                          <a:spcPct val="100000"/>
                        </a:lnSpc>
                        <a:spcBef>
                          <a:spcPts val="1770"/>
                        </a:spcBef>
                      </a:pPr>
                      <a:r>
                        <a:rPr sz="1550" dirty="0">
                          <a:latin typeface="Tahoma"/>
                          <a:cs typeface="Tahoma"/>
                        </a:rPr>
                        <a:t>Виды</a:t>
                      </a:r>
                      <a:r>
                        <a:rPr sz="1550" spc="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50" spc="60" dirty="0">
                          <a:latin typeface="Tahoma"/>
                          <a:cs typeface="Tahoma"/>
                        </a:rPr>
                        <a:t>двигательной</a:t>
                      </a:r>
                      <a:r>
                        <a:rPr sz="1550" spc="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50" spc="55" dirty="0">
                          <a:latin typeface="Tahoma"/>
                          <a:cs typeface="Tahoma"/>
                        </a:rPr>
                        <a:t>активности</a:t>
                      </a:r>
                      <a:endParaRPr sz="1550">
                        <a:latin typeface="Tahoma"/>
                        <a:cs typeface="Tahoma"/>
                      </a:endParaRPr>
                    </a:p>
                  </a:txBody>
                  <a:tcPr marL="0" marR="0" marT="22479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ts val="1710"/>
                        </a:lnSpc>
                      </a:pPr>
                      <a:r>
                        <a:rPr sz="1550" spc="155" dirty="0">
                          <a:latin typeface="Tahoma"/>
                          <a:cs typeface="Tahoma"/>
                        </a:rPr>
                        <a:t>Временной</a:t>
                      </a:r>
                      <a:endParaRPr sz="1550">
                        <a:latin typeface="Tahoma"/>
                        <a:cs typeface="Tahoma"/>
                      </a:endParaRPr>
                    </a:p>
                    <a:p>
                      <a:pPr marL="60960" algn="ctr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1550" spc="185" dirty="0">
                          <a:latin typeface="Tahoma"/>
                          <a:cs typeface="Tahoma"/>
                        </a:rPr>
                        <a:t>объем</a:t>
                      </a:r>
                      <a:r>
                        <a:rPr sz="1550" spc="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50" spc="-50" dirty="0">
                          <a:latin typeface="Tahoma"/>
                          <a:cs typeface="Tahoma"/>
                        </a:rPr>
                        <a:t>в</a:t>
                      </a:r>
                      <a:endParaRPr sz="1550">
                        <a:latin typeface="Tahoma"/>
                        <a:cs typeface="Tahoma"/>
                      </a:endParaRPr>
                    </a:p>
                    <a:p>
                      <a:pPr marL="64769" algn="ctr">
                        <a:lnSpc>
                          <a:spcPts val="1795"/>
                        </a:lnSpc>
                        <a:spcBef>
                          <a:spcPts val="50"/>
                        </a:spcBef>
                      </a:pPr>
                      <a:r>
                        <a:rPr sz="1550" spc="100" dirty="0">
                          <a:latin typeface="Tahoma"/>
                          <a:cs typeface="Tahoma"/>
                        </a:rPr>
                        <a:t>неделю,</a:t>
                      </a:r>
                      <a:r>
                        <a:rPr sz="155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50" spc="110" dirty="0">
                          <a:latin typeface="Tahoma"/>
                          <a:cs typeface="Tahoma"/>
                        </a:rPr>
                        <a:t>мин.</a:t>
                      </a:r>
                      <a:endParaRPr sz="155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marL="9525" algn="ctr">
                        <a:lnSpc>
                          <a:spcPts val="2135"/>
                        </a:lnSpc>
                      </a:pPr>
                      <a:r>
                        <a:rPr sz="1800" spc="-25" dirty="0">
                          <a:latin typeface="Tahoma"/>
                          <a:cs typeface="Tahoma"/>
                        </a:rPr>
                        <a:t>1.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2135"/>
                        </a:lnSpc>
                      </a:pPr>
                      <a:r>
                        <a:rPr sz="1800" dirty="0">
                          <a:latin typeface="Tahoma"/>
                          <a:cs typeface="Tahoma"/>
                        </a:rPr>
                        <a:t>Утренняя</a:t>
                      </a:r>
                      <a:r>
                        <a:rPr sz="1800" spc="1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10" dirty="0">
                          <a:latin typeface="Tahoma"/>
                          <a:cs typeface="Tahoma"/>
                        </a:rPr>
                        <a:t>гимнастика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785" algn="ctr">
                        <a:lnSpc>
                          <a:spcPts val="2135"/>
                        </a:lnSpc>
                      </a:pPr>
                      <a:r>
                        <a:rPr sz="1800" spc="105" dirty="0">
                          <a:latin typeface="Tahoma"/>
                          <a:cs typeface="Tahoma"/>
                        </a:rPr>
                        <a:t>Не</a:t>
                      </a:r>
                      <a:r>
                        <a:rPr sz="18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35" dirty="0">
                          <a:latin typeface="Tahoma"/>
                          <a:cs typeface="Tahoma"/>
                        </a:rPr>
                        <a:t>менее</a:t>
                      </a:r>
                      <a:r>
                        <a:rPr sz="18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25" dirty="0">
                          <a:latin typeface="Tahoma"/>
                          <a:cs typeface="Tahoma"/>
                        </a:rPr>
                        <a:t>70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0545">
                <a:tc>
                  <a:txBody>
                    <a:bodyPr/>
                    <a:lstStyle/>
                    <a:p>
                      <a:pPr marL="9525" algn="ctr">
                        <a:lnSpc>
                          <a:spcPts val="2140"/>
                        </a:lnSpc>
                      </a:pPr>
                      <a:r>
                        <a:rPr sz="1800" spc="-25" dirty="0">
                          <a:latin typeface="Tahoma"/>
                          <a:cs typeface="Tahoma"/>
                        </a:rPr>
                        <a:t>2.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755" marR="207645">
                        <a:lnSpc>
                          <a:spcPts val="2160"/>
                        </a:lnSpc>
                      </a:pPr>
                      <a:r>
                        <a:rPr sz="1800" spc="60" dirty="0">
                          <a:latin typeface="Tahoma"/>
                          <a:cs typeface="Tahoma"/>
                        </a:rPr>
                        <a:t>Обязательные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0" dirty="0">
                          <a:latin typeface="Tahoma"/>
                          <a:cs typeface="Tahoma"/>
                        </a:rPr>
                        <a:t>учебные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20" dirty="0">
                          <a:latin typeface="Tahoma"/>
                          <a:cs typeface="Tahoma"/>
                        </a:rPr>
                        <a:t>занятия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2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65" dirty="0">
                          <a:latin typeface="Tahoma"/>
                          <a:cs typeface="Tahoma"/>
                        </a:rPr>
                        <a:t>образовательных </a:t>
                      </a:r>
                      <a:r>
                        <a:rPr sz="1800" spc="70" dirty="0">
                          <a:latin typeface="Tahoma"/>
                          <a:cs typeface="Tahoma"/>
                        </a:rPr>
                        <a:t>организациях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8419" algn="ctr">
                        <a:lnSpc>
                          <a:spcPts val="2140"/>
                        </a:lnSpc>
                      </a:pPr>
                      <a:r>
                        <a:rPr sz="1800" spc="-25" dirty="0">
                          <a:latin typeface="Tahoma"/>
                          <a:cs typeface="Tahoma"/>
                        </a:rPr>
                        <a:t>120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marL="9525" algn="ctr">
                        <a:lnSpc>
                          <a:spcPts val="2140"/>
                        </a:lnSpc>
                      </a:pPr>
                      <a:r>
                        <a:rPr sz="1800" spc="-25" dirty="0">
                          <a:latin typeface="Tahoma"/>
                          <a:cs typeface="Tahoma"/>
                        </a:rPr>
                        <a:t>3.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2140"/>
                        </a:lnSpc>
                      </a:pPr>
                      <a:r>
                        <a:rPr sz="1800" dirty="0">
                          <a:latin typeface="Tahoma"/>
                          <a:cs typeface="Tahoma"/>
                        </a:rPr>
                        <a:t>Виды</a:t>
                      </a:r>
                      <a:r>
                        <a:rPr sz="18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45" dirty="0">
                          <a:latin typeface="Tahoma"/>
                          <a:cs typeface="Tahoma"/>
                        </a:rPr>
                        <a:t>двигательной</a:t>
                      </a:r>
                      <a:r>
                        <a:rPr sz="18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55" dirty="0">
                          <a:latin typeface="Tahoma"/>
                          <a:cs typeface="Tahoma"/>
                        </a:rPr>
                        <a:t>активности</a:t>
                      </a:r>
                      <a:r>
                        <a:rPr sz="18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2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процессе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71755">
                        <a:lnSpc>
                          <a:spcPct val="100000"/>
                        </a:lnSpc>
                      </a:pPr>
                      <a:r>
                        <a:rPr sz="1800" spc="85" dirty="0">
                          <a:latin typeface="Tahoma"/>
                          <a:cs typeface="Tahoma"/>
                        </a:rPr>
                        <a:t>учебного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dirty="0">
                          <a:latin typeface="Tahoma"/>
                          <a:cs typeface="Tahoma"/>
                        </a:rPr>
                        <a:t>дня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25" dirty="0">
                          <a:latin typeface="Tahoma"/>
                          <a:cs typeface="Tahoma"/>
                        </a:rPr>
                        <a:t>(динамические</a:t>
                      </a:r>
                      <a:r>
                        <a:rPr sz="18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0" dirty="0">
                          <a:latin typeface="Tahoma"/>
                          <a:cs typeface="Tahoma"/>
                        </a:rPr>
                        <a:t>паузы,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71755">
                        <a:lnSpc>
                          <a:spcPts val="2075"/>
                        </a:lnSpc>
                      </a:pPr>
                      <a:r>
                        <a:rPr sz="1800" spc="65" dirty="0">
                          <a:latin typeface="Tahoma"/>
                          <a:cs typeface="Tahoma"/>
                        </a:rPr>
                        <a:t>физкультминутки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9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10" dirty="0">
                          <a:latin typeface="Tahoma"/>
                          <a:cs typeface="Tahoma"/>
                        </a:rPr>
                        <a:t>т.</a:t>
                      </a:r>
                      <a:r>
                        <a:rPr sz="1800" spc="-25" dirty="0">
                          <a:latin typeface="Tahoma"/>
                          <a:cs typeface="Tahoma"/>
                        </a:rPr>
                        <a:t> д.)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8419" algn="ctr">
                        <a:lnSpc>
                          <a:spcPts val="2140"/>
                        </a:lnSpc>
                      </a:pPr>
                      <a:r>
                        <a:rPr sz="1800" spc="-25" dirty="0">
                          <a:latin typeface="Tahoma"/>
                          <a:cs typeface="Tahoma"/>
                        </a:rPr>
                        <a:t>150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7915">
                <a:tc>
                  <a:txBody>
                    <a:bodyPr/>
                    <a:lstStyle/>
                    <a:p>
                      <a:pPr marL="9525" algn="ctr">
                        <a:lnSpc>
                          <a:spcPts val="2145"/>
                        </a:lnSpc>
                      </a:pPr>
                      <a:r>
                        <a:rPr sz="1800" spc="-25" dirty="0">
                          <a:latin typeface="Tahoma"/>
                          <a:cs typeface="Tahoma"/>
                        </a:rPr>
                        <a:t>4.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755" marR="394970">
                        <a:lnSpc>
                          <a:spcPts val="2160"/>
                        </a:lnSpc>
                        <a:spcBef>
                          <a:spcPts val="55"/>
                        </a:spcBef>
                      </a:pPr>
                      <a:r>
                        <a:rPr sz="1800" spc="95" dirty="0">
                          <a:latin typeface="Tahoma"/>
                          <a:cs typeface="Tahoma"/>
                        </a:rPr>
                        <a:t>Организованные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0" dirty="0">
                          <a:latin typeface="Tahoma"/>
                          <a:cs typeface="Tahoma"/>
                        </a:rPr>
                        <a:t>занятия</a:t>
                      </a:r>
                      <a:r>
                        <a:rPr sz="18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2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60" dirty="0">
                          <a:latin typeface="Tahoma"/>
                          <a:cs typeface="Tahoma"/>
                        </a:rPr>
                        <a:t>спортивных</a:t>
                      </a:r>
                      <a:r>
                        <a:rPr sz="18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5" dirty="0">
                          <a:latin typeface="Tahoma"/>
                          <a:cs typeface="Tahoma"/>
                        </a:rPr>
                        <a:t>секциях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40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800" spc="75" dirty="0">
                          <a:latin typeface="Tahoma"/>
                          <a:cs typeface="Tahoma"/>
                        </a:rPr>
                        <a:t>кружках</a:t>
                      </a:r>
                      <a:r>
                        <a:rPr sz="18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30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18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0" dirty="0">
                          <a:latin typeface="Tahoma"/>
                          <a:cs typeface="Tahoma"/>
                        </a:rPr>
                        <a:t>легкой</a:t>
                      </a:r>
                      <a:r>
                        <a:rPr sz="18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45" dirty="0">
                          <a:latin typeface="Tahoma"/>
                          <a:cs typeface="Tahoma"/>
                        </a:rPr>
                        <a:t>атлетике,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5" dirty="0">
                          <a:latin typeface="Tahoma"/>
                          <a:cs typeface="Tahoma"/>
                        </a:rPr>
                        <a:t>плаванию,</a:t>
                      </a:r>
                      <a:r>
                        <a:rPr sz="18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95" dirty="0">
                          <a:latin typeface="Tahoma"/>
                          <a:cs typeface="Tahoma"/>
                        </a:rPr>
                        <a:t>лыжам,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71755">
                        <a:lnSpc>
                          <a:spcPts val="2090"/>
                        </a:lnSpc>
                      </a:pPr>
                      <a:r>
                        <a:rPr sz="1800" spc="100" dirty="0">
                          <a:latin typeface="Tahoma"/>
                          <a:cs typeface="Tahoma"/>
                        </a:rPr>
                        <a:t>гимнастике,</a:t>
                      </a:r>
                      <a:r>
                        <a:rPr sz="18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5" dirty="0">
                          <a:latin typeface="Tahoma"/>
                          <a:cs typeface="Tahoma"/>
                        </a:rPr>
                        <a:t>подвижным</a:t>
                      </a:r>
                      <a:r>
                        <a:rPr sz="18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40" dirty="0">
                          <a:latin typeface="Tahoma"/>
                          <a:cs typeface="Tahoma"/>
                        </a:rPr>
                        <a:t>играм,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2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5" dirty="0">
                          <a:latin typeface="Tahoma"/>
                          <a:cs typeface="Tahoma"/>
                        </a:rPr>
                        <a:t>группах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общей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71755">
                        <a:lnSpc>
                          <a:spcPts val="2070"/>
                        </a:lnSpc>
                        <a:spcBef>
                          <a:spcPts val="5"/>
                        </a:spcBef>
                      </a:pPr>
                      <a:r>
                        <a:rPr sz="1800" spc="135" dirty="0">
                          <a:latin typeface="Tahoma"/>
                          <a:cs typeface="Tahoma"/>
                        </a:rPr>
                        <a:t>физической</a:t>
                      </a:r>
                      <a:r>
                        <a:rPr sz="1800" spc="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dirty="0">
                          <a:latin typeface="Tahoma"/>
                          <a:cs typeface="Tahoma"/>
                        </a:rPr>
                        <a:t>подготовки,</a:t>
                      </a:r>
                      <a:r>
                        <a:rPr sz="1800" spc="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90" dirty="0">
                          <a:latin typeface="Tahoma"/>
                          <a:cs typeface="Tahoma"/>
                        </a:rPr>
                        <a:t>участие</a:t>
                      </a:r>
                      <a:r>
                        <a:rPr sz="1800" spc="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2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0" dirty="0">
                          <a:latin typeface="Tahoma"/>
                          <a:cs typeface="Tahoma"/>
                        </a:rPr>
                        <a:t>соревнованиях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698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8419" algn="ctr">
                        <a:lnSpc>
                          <a:spcPts val="2145"/>
                        </a:lnSpc>
                      </a:pPr>
                      <a:r>
                        <a:rPr sz="1800" spc="114" dirty="0">
                          <a:latin typeface="Tahoma"/>
                          <a:cs typeface="Tahoma"/>
                        </a:rPr>
                        <a:t>Не</a:t>
                      </a:r>
                      <a:r>
                        <a:rPr sz="18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35" dirty="0">
                          <a:latin typeface="Tahoma"/>
                          <a:cs typeface="Tahoma"/>
                        </a:rPr>
                        <a:t>менее</a:t>
                      </a:r>
                      <a:r>
                        <a:rPr sz="18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25" dirty="0">
                          <a:latin typeface="Tahoma"/>
                          <a:cs typeface="Tahoma"/>
                        </a:rPr>
                        <a:t>120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7280">
                <a:tc>
                  <a:txBody>
                    <a:bodyPr/>
                    <a:lstStyle/>
                    <a:p>
                      <a:pPr marL="9525" algn="ctr">
                        <a:lnSpc>
                          <a:spcPts val="2150"/>
                        </a:lnSpc>
                      </a:pPr>
                      <a:r>
                        <a:rPr sz="1800" spc="-25" dirty="0">
                          <a:latin typeface="Tahoma"/>
                          <a:cs typeface="Tahoma"/>
                        </a:rPr>
                        <a:t>5.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755" marR="172085">
                        <a:lnSpc>
                          <a:spcPts val="2160"/>
                        </a:lnSpc>
                        <a:spcBef>
                          <a:spcPts val="60"/>
                        </a:spcBef>
                      </a:pPr>
                      <a:r>
                        <a:rPr sz="1800" spc="114" dirty="0">
                          <a:latin typeface="Tahoma"/>
                          <a:cs typeface="Tahoma"/>
                        </a:rPr>
                        <a:t>Самостоятельные</a:t>
                      </a:r>
                      <a:r>
                        <a:rPr sz="18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20" dirty="0">
                          <a:latin typeface="Tahoma"/>
                          <a:cs typeface="Tahoma"/>
                        </a:rPr>
                        <a:t>занятия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35" dirty="0">
                          <a:latin typeface="Tahoma"/>
                          <a:cs typeface="Tahoma"/>
                        </a:rPr>
                        <a:t>физической</a:t>
                      </a:r>
                      <a:r>
                        <a:rPr sz="18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35" dirty="0">
                          <a:latin typeface="Tahoma"/>
                          <a:cs typeface="Tahoma"/>
                        </a:rPr>
                        <a:t>культурой </a:t>
                      </a:r>
                      <a:r>
                        <a:rPr sz="1800" spc="125" dirty="0">
                          <a:latin typeface="Tahoma"/>
                          <a:cs typeface="Tahoma"/>
                        </a:rPr>
                        <a:t>(с</a:t>
                      </a:r>
                      <a:r>
                        <a:rPr sz="18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35" dirty="0">
                          <a:latin typeface="Tahoma"/>
                          <a:cs typeface="Tahoma"/>
                        </a:rPr>
                        <a:t>участием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5" dirty="0">
                          <a:latin typeface="Tahoma"/>
                          <a:cs typeface="Tahoma"/>
                        </a:rPr>
                        <a:t>родителей),</a:t>
                      </a:r>
                      <a:r>
                        <a:rPr sz="18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2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том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95" dirty="0">
                          <a:latin typeface="Tahoma"/>
                          <a:cs typeface="Tahoma"/>
                        </a:rPr>
                        <a:t>числе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5" dirty="0">
                          <a:latin typeface="Tahoma"/>
                          <a:cs typeface="Tahoma"/>
                        </a:rPr>
                        <a:t>подвижными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играми</a:t>
                      </a:r>
                      <a:r>
                        <a:rPr sz="18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9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20" dirty="0">
                          <a:latin typeface="Tahoma"/>
                          <a:cs typeface="Tahoma"/>
                        </a:rPr>
                        <a:t>другими</a:t>
                      </a:r>
                      <a:r>
                        <a:rPr sz="18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35" dirty="0">
                          <a:latin typeface="Tahoma"/>
                          <a:cs typeface="Tahoma"/>
                        </a:rPr>
                        <a:t>видами</a:t>
                      </a:r>
                      <a:r>
                        <a:rPr sz="18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35" dirty="0">
                          <a:latin typeface="Tahoma"/>
                          <a:cs typeface="Tahoma"/>
                        </a:rPr>
                        <a:t>двигательной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71755">
                        <a:lnSpc>
                          <a:spcPts val="1995"/>
                        </a:lnSpc>
                      </a:pPr>
                      <a:r>
                        <a:rPr sz="1800" spc="45" dirty="0">
                          <a:latin typeface="Tahoma"/>
                          <a:cs typeface="Tahoma"/>
                        </a:rPr>
                        <a:t>активности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762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785" algn="ctr">
                        <a:lnSpc>
                          <a:spcPts val="2150"/>
                        </a:lnSpc>
                      </a:pPr>
                      <a:r>
                        <a:rPr sz="1800" spc="105" dirty="0">
                          <a:latin typeface="Tahoma"/>
                          <a:cs typeface="Tahoma"/>
                        </a:rPr>
                        <a:t>Не</a:t>
                      </a:r>
                      <a:r>
                        <a:rPr sz="18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35" dirty="0">
                          <a:latin typeface="Tahoma"/>
                          <a:cs typeface="Tahoma"/>
                        </a:rPr>
                        <a:t>менее</a:t>
                      </a:r>
                      <a:r>
                        <a:rPr sz="18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25" dirty="0">
                          <a:latin typeface="Tahoma"/>
                          <a:cs typeface="Tahoma"/>
                        </a:rPr>
                        <a:t>160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8640">
                <a:tc gridSpan="3">
                  <a:txBody>
                    <a:bodyPr/>
                    <a:lstStyle/>
                    <a:p>
                      <a:pPr marL="68580">
                        <a:lnSpc>
                          <a:spcPts val="2160"/>
                        </a:lnSpc>
                        <a:tabLst>
                          <a:tab pos="420370" algn="l"/>
                          <a:tab pos="2250440" algn="l"/>
                          <a:tab pos="3183255" algn="l"/>
                          <a:tab pos="4834890" algn="l"/>
                          <a:tab pos="6586855" algn="l"/>
                          <a:tab pos="7629525" algn="l"/>
                        </a:tabLst>
                      </a:pPr>
                      <a:r>
                        <a:rPr sz="1800" spc="-5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dirty="0">
                          <a:latin typeface="Tahoma"/>
                          <a:cs typeface="Tahoma"/>
                        </a:rPr>
                        <a:t>	</a:t>
                      </a:r>
                      <a:r>
                        <a:rPr sz="1800" spc="70" dirty="0">
                          <a:latin typeface="Tahoma"/>
                          <a:cs typeface="Tahoma"/>
                        </a:rPr>
                        <a:t>каникулярное</a:t>
                      </a:r>
                      <a:r>
                        <a:rPr sz="1800" dirty="0">
                          <a:latin typeface="Tahoma"/>
                          <a:cs typeface="Tahoma"/>
                        </a:rPr>
                        <a:t>	</a:t>
                      </a:r>
                      <a:r>
                        <a:rPr sz="1800" spc="105" dirty="0">
                          <a:latin typeface="Tahoma"/>
                          <a:cs typeface="Tahoma"/>
                        </a:rPr>
                        <a:t>время</a:t>
                      </a:r>
                      <a:r>
                        <a:rPr sz="1800" dirty="0">
                          <a:latin typeface="Tahoma"/>
                          <a:cs typeface="Tahoma"/>
                        </a:rPr>
                        <a:t>	</a:t>
                      </a:r>
                      <a:r>
                        <a:rPr sz="1800" spc="70" dirty="0">
                          <a:latin typeface="Tahoma"/>
                          <a:cs typeface="Tahoma"/>
                        </a:rPr>
                        <a:t>ежедневный</a:t>
                      </a:r>
                      <a:r>
                        <a:rPr sz="1800" dirty="0">
                          <a:latin typeface="Tahoma"/>
                          <a:cs typeface="Tahoma"/>
                        </a:rPr>
                        <a:t>	</a:t>
                      </a:r>
                      <a:r>
                        <a:rPr sz="1800" spc="-10" dirty="0">
                          <a:latin typeface="Tahoma"/>
                          <a:cs typeface="Tahoma"/>
                        </a:rPr>
                        <a:t>двигательный</a:t>
                      </a:r>
                      <a:r>
                        <a:rPr sz="1800" dirty="0">
                          <a:latin typeface="Tahoma"/>
                          <a:cs typeface="Tahoma"/>
                        </a:rPr>
                        <a:t>	</a:t>
                      </a:r>
                      <a:r>
                        <a:rPr sz="1800" spc="190" dirty="0">
                          <a:latin typeface="Tahoma"/>
                          <a:cs typeface="Tahoma"/>
                        </a:rPr>
                        <a:t>режим</a:t>
                      </a:r>
                      <a:r>
                        <a:rPr sz="1800" dirty="0">
                          <a:latin typeface="Tahoma"/>
                          <a:cs typeface="Tahoma"/>
                        </a:rPr>
                        <a:t>	</a:t>
                      </a:r>
                      <a:r>
                        <a:rPr sz="1800" spc="90" dirty="0">
                          <a:latin typeface="Tahoma"/>
                          <a:cs typeface="Tahoma"/>
                        </a:rPr>
                        <a:t>должен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68580">
                        <a:lnSpc>
                          <a:spcPts val="2060"/>
                        </a:lnSpc>
                      </a:pPr>
                      <a:r>
                        <a:rPr sz="1800" dirty="0">
                          <a:latin typeface="Tahoma"/>
                          <a:cs typeface="Tahoma"/>
                        </a:rPr>
                        <a:t>составлять</a:t>
                      </a:r>
                      <a:r>
                        <a:rPr sz="1800" spc="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35" dirty="0">
                          <a:latin typeface="Tahoma"/>
                          <a:cs typeface="Tahoma"/>
                        </a:rPr>
                        <a:t>не</a:t>
                      </a:r>
                      <a:r>
                        <a:rPr sz="1800" spc="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35" dirty="0">
                          <a:latin typeface="Tahoma"/>
                          <a:cs typeface="Tahoma"/>
                        </a:rPr>
                        <a:t>менее</a:t>
                      </a:r>
                      <a:r>
                        <a:rPr sz="1800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dirty="0">
                          <a:latin typeface="Tahoma"/>
                          <a:cs typeface="Tahoma"/>
                        </a:rPr>
                        <a:t>3</a:t>
                      </a:r>
                      <a:r>
                        <a:rPr sz="1800" spc="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95" dirty="0">
                          <a:latin typeface="Tahoma"/>
                          <a:cs typeface="Tahoma"/>
                        </a:rPr>
                        <a:t>часов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070863" y="1536079"/>
            <a:ext cx="7077075" cy="2331720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534035">
              <a:lnSpc>
                <a:spcPct val="100000"/>
              </a:lnSpc>
              <a:spcBef>
                <a:spcPts val="775"/>
              </a:spcBef>
            </a:pPr>
            <a:r>
              <a:rPr sz="2800" b="1" spc="-55" dirty="0">
                <a:solidFill>
                  <a:srgbClr val="FF0000"/>
                </a:solidFill>
                <a:latin typeface="Tahoma"/>
                <a:cs typeface="Tahoma"/>
              </a:rPr>
              <a:t>Игра</a:t>
            </a:r>
            <a:r>
              <a:rPr sz="2800" b="1" spc="-6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800" spc="-130" dirty="0">
                <a:latin typeface="Tahoma"/>
                <a:cs typeface="Tahoma"/>
              </a:rPr>
              <a:t>–</a:t>
            </a:r>
            <a:r>
              <a:rPr sz="2800" spc="-120" dirty="0">
                <a:latin typeface="Tahoma"/>
                <a:cs typeface="Tahoma"/>
              </a:rPr>
              <a:t> </a:t>
            </a:r>
            <a:r>
              <a:rPr sz="2800" spc="180" dirty="0">
                <a:latin typeface="Tahoma"/>
                <a:cs typeface="Tahoma"/>
              </a:rPr>
              <a:t>это</a:t>
            </a:r>
            <a:r>
              <a:rPr sz="2800" spc="-110" dirty="0">
                <a:latin typeface="Tahoma"/>
                <a:cs typeface="Tahoma"/>
              </a:rPr>
              <a:t> </a:t>
            </a:r>
            <a:r>
              <a:rPr sz="2800" spc="245" dirty="0">
                <a:latin typeface="Tahoma"/>
                <a:cs typeface="Tahoma"/>
              </a:rPr>
              <a:t>основа</a:t>
            </a:r>
            <a:r>
              <a:rPr sz="2800" spc="-110" dirty="0">
                <a:latin typeface="Tahoma"/>
                <a:cs typeface="Tahoma"/>
              </a:rPr>
              <a:t> </a:t>
            </a:r>
            <a:r>
              <a:rPr sz="2800" spc="75" dirty="0">
                <a:latin typeface="Tahoma"/>
                <a:cs typeface="Tahoma"/>
              </a:rPr>
              <a:t>жизни</a:t>
            </a:r>
            <a:r>
              <a:rPr sz="2800" spc="-130" dirty="0">
                <a:latin typeface="Tahoma"/>
                <a:cs typeface="Tahoma"/>
              </a:rPr>
              <a:t> </a:t>
            </a:r>
            <a:r>
              <a:rPr sz="2800" spc="210" dirty="0">
                <a:latin typeface="Tahoma"/>
                <a:cs typeface="Tahoma"/>
              </a:rPr>
              <a:t>ребенка.</a:t>
            </a:r>
            <a:endParaRPr sz="2800">
              <a:latin typeface="Tahoma"/>
              <a:cs typeface="Tahoma"/>
            </a:endParaRPr>
          </a:p>
          <a:p>
            <a:pPr marL="12700">
              <a:lnSpc>
                <a:spcPts val="3354"/>
              </a:lnSpc>
              <a:spcBef>
                <a:spcPts val="670"/>
              </a:spcBef>
            </a:pPr>
            <a:r>
              <a:rPr sz="2800" spc="400" dirty="0">
                <a:latin typeface="Tahoma"/>
                <a:cs typeface="Tahoma"/>
              </a:rPr>
              <a:t>А</a:t>
            </a:r>
            <a:r>
              <a:rPr sz="2800" spc="-80" dirty="0">
                <a:latin typeface="Tahoma"/>
                <a:cs typeface="Tahoma"/>
              </a:rPr>
              <a:t> </a:t>
            </a:r>
            <a:r>
              <a:rPr sz="2800" b="1" spc="-85" dirty="0">
                <a:solidFill>
                  <a:srgbClr val="FF0000"/>
                </a:solidFill>
                <a:latin typeface="Tahoma"/>
                <a:cs typeface="Tahoma"/>
              </a:rPr>
              <a:t>движение </a:t>
            </a:r>
            <a:r>
              <a:rPr sz="2800" spc="-130" dirty="0">
                <a:latin typeface="Tahoma"/>
                <a:cs typeface="Tahoma"/>
              </a:rPr>
              <a:t>–</a:t>
            </a:r>
            <a:r>
              <a:rPr sz="2800" spc="-90" dirty="0">
                <a:latin typeface="Tahoma"/>
                <a:cs typeface="Tahoma"/>
              </a:rPr>
              <a:t> </a:t>
            </a:r>
            <a:r>
              <a:rPr sz="2800" spc="180" dirty="0">
                <a:latin typeface="Tahoma"/>
                <a:cs typeface="Tahoma"/>
              </a:rPr>
              <a:t>это</a:t>
            </a:r>
            <a:r>
              <a:rPr sz="2800" spc="-60" dirty="0">
                <a:latin typeface="Tahoma"/>
                <a:cs typeface="Tahoma"/>
              </a:rPr>
              <a:t> </a:t>
            </a:r>
            <a:r>
              <a:rPr sz="2800" dirty="0">
                <a:latin typeface="Tahoma"/>
                <a:cs typeface="Tahoma"/>
              </a:rPr>
              <a:t>жизнь,</a:t>
            </a:r>
            <a:r>
              <a:rPr sz="2800" spc="-114" dirty="0">
                <a:latin typeface="Tahoma"/>
                <a:cs typeface="Tahoma"/>
              </a:rPr>
              <a:t> </a:t>
            </a:r>
            <a:r>
              <a:rPr sz="2800" spc="240" dirty="0">
                <a:latin typeface="Tahoma"/>
                <a:cs typeface="Tahoma"/>
              </a:rPr>
              <a:t>основа</a:t>
            </a:r>
            <a:r>
              <a:rPr sz="2800" spc="-70" dirty="0">
                <a:latin typeface="Tahoma"/>
                <a:cs typeface="Tahoma"/>
              </a:rPr>
              <a:t> </a:t>
            </a:r>
            <a:r>
              <a:rPr sz="2800" spc="40" dirty="0">
                <a:latin typeface="Tahoma"/>
                <a:cs typeface="Tahoma"/>
              </a:rPr>
              <a:t>жизни.</a:t>
            </a:r>
            <a:endParaRPr sz="2800">
              <a:latin typeface="Tahoma"/>
              <a:cs typeface="Tahoma"/>
            </a:endParaRPr>
          </a:p>
          <a:p>
            <a:pPr marL="455930" indent="123189">
              <a:lnSpc>
                <a:spcPts val="3354"/>
              </a:lnSpc>
            </a:pPr>
            <a:r>
              <a:rPr sz="2800" spc="60" dirty="0">
                <a:latin typeface="Tahoma"/>
                <a:cs typeface="Tahoma"/>
              </a:rPr>
              <a:t>Познавательная(интеллектуальная)</a:t>
            </a:r>
            <a:endParaRPr sz="2800">
              <a:latin typeface="Tahoma"/>
              <a:cs typeface="Tahoma"/>
            </a:endParaRPr>
          </a:p>
          <a:p>
            <a:pPr marL="1137920" marR="109855" indent="-681990">
              <a:lnSpc>
                <a:spcPts val="3350"/>
              </a:lnSpc>
              <a:spcBef>
                <a:spcPts val="140"/>
              </a:spcBef>
            </a:pPr>
            <a:r>
              <a:rPr sz="2800" spc="170" dirty="0">
                <a:latin typeface="Tahoma"/>
                <a:cs typeface="Tahoma"/>
              </a:rPr>
              <a:t>функция</a:t>
            </a:r>
            <a:r>
              <a:rPr sz="2800" spc="-130" dirty="0">
                <a:latin typeface="Tahoma"/>
                <a:cs typeface="Tahoma"/>
              </a:rPr>
              <a:t> </a:t>
            </a:r>
            <a:r>
              <a:rPr sz="2800" spc="114" dirty="0">
                <a:latin typeface="Tahoma"/>
                <a:cs typeface="Tahoma"/>
              </a:rPr>
              <a:t>развивается</a:t>
            </a:r>
            <a:r>
              <a:rPr sz="2800" spc="-55" dirty="0">
                <a:latin typeface="Tahoma"/>
                <a:cs typeface="Tahoma"/>
              </a:rPr>
              <a:t> </a:t>
            </a:r>
            <a:r>
              <a:rPr sz="2800" spc="275" dirty="0">
                <a:latin typeface="Tahoma"/>
                <a:cs typeface="Tahoma"/>
              </a:rPr>
              <a:t>именно</a:t>
            </a:r>
            <a:r>
              <a:rPr sz="2800" spc="-140" dirty="0">
                <a:latin typeface="Tahoma"/>
                <a:cs typeface="Tahoma"/>
              </a:rPr>
              <a:t> </a:t>
            </a:r>
            <a:r>
              <a:rPr sz="2800" spc="120" dirty="0">
                <a:latin typeface="Tahoma"/>
                <a:cs typeface="Tahoma"/>
              </a:rPr>
              <a:t>через движение,</a:t>
            </a:r>
            <a:r>
              <a:rPr sz="2800" spc="-140" dirty="0">
                <a:latin typeface="Tahoma"/>
                <a:cs typeface="Tahoma"/>
              </a:rPr>
              <a:t> </a:t>
            </a:r>
            <a:r>
              <a:rPr sz="2800" spc="65" dirty="0">
                <a:latin typeface="Tahoma"/>
                <a:cs typeface="Tahoma"/>
              </a:rPr>
              <a:t>так</a:t>
            </a:r>
            <a:r>
              <a:rPr sz="2800" spc="-95" dirty="0">
                <a:latin typeface="Tahoma"/>
                <a:cs typeface="Tahoma"/>
              </a:rPr>
              <a:t> </a:t>
            </a:r>
            <a:r>
              <a:rPr sz="2800" spc="225" dirty="0">
                <a:latin typeface="Tahoma"/>
                <a:cs typeface="Tahoma"/>
              </a:rPr>
              <a:t>же</a:t>
            </a:r>
            <a:r>
              <a:rPr sz="2800" spc="-110" dirty="0">
                <a:latin typeface="Tahoma"/>
                <a:cs typeface="Tahoma"/>
              </a:rPr>
              <a:t> </a:t>
            </a:r>
            <a:r>
              <a:rPr sz="2800" spc="135" dirty="0">
                <a:latin typeface="Tahoma"/>
                <a:cs typeface="Tahoma"/>
              </a:rPr>
              <a:t>как</a:t>
            </a:r>
            <a:r>
              <a:rPr sz="2800" spc="-125" dirty="0">
                <a:latin typeface="Tahoma"/>
                <a:cs typeface="Tahoma"/>
              </a:rPr>
              <a:t> </a:t>
            </a:r>
            <a:r>
              <a:rPr sz="2800" spc="140" dirty="0">
                <a:latin typeface="Tahoma"/>
                <a:cs typeface="Tahoma"/>
              </a:rPr>
              <a:t>и</a:t>
            </a:r>
            <a:r>
              <a:rPr sz="2800" spc="-120" dirty="0">
                <a:latin typeface="Tahoma"/>
                <a:cs typeface="Tahoma"/>
              </a:rPr>
              <a:t> </a:t>
            </a:r>
            <a:r>
              <a:rPr sz="2800" spc="50" dirty="0">
                <a:latin typeface="Tahoma"/>
                <a:cs typeface="Tahoma"/>
              </a:rPr>
              <a:t>речь.</a:t>
            </a:r>
            <a:endParaRPr sz="2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5216" y="0"/>
            <a:ext cx="8092440" cy="1728215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701446" y="9906"/>
            <a:ext cx="7741920" cy="124777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065" marR="5080" indent="-3175" algn="ctr">
              <a:lnSpc>
                <a:spcPct val="100099"/>
              </a:lnSpc>
              <a:spcBef>
                <a:spcPts val="110"/>
              </a:spcBef>
            </a:pPr>
            <a:r>
              <a:rPr sz="2000" b="1" spc="-215" dirty="0">
                <a:latin typeface="Tahoma"/>
                <a:cs typeface="Tahoma"/>
              </a:rPr>
              <a:t>В</a:t>
            </a:r>
            <a:r>
              <a:rPr sz="2000" b="1" spc="-5" dirty="0">
                <a:latin typeface="Tahoma"/>
                <a:cs typeface="Tahoma"/>
              </a:rPr>
              <a:t> </a:t>
            </a:r>
            <a:r>
              <a:rPr sz="2000" b="1" spc="130" dirty="0">
                <a:latin typeface="Tahoma"/>
                <a:cs typeface="Tahoma"/>
              </a:rPr>
              <a:t>СССР</a:t>
            </a:r>
            <a:r>
              <a:rPr sz="2000" b="1" spc="-65" dirty="0">
                <a:latin typeface="Tahoma"/>
                <a:cs typeface="Tahoma"/>
              </a:rPr>
              <a:t> </a:t>
            </a:r>
            <a:r>
              <a:rPr sz="2000" b="1" spc="-20" dirty="0">
                <a:latin typeface="Tahoma"/>
                <a:cs typeface="Tahoma"/>
              </a:rPr>
              <a:t>комплекс</a:t>
            </a:r>
            <a:r>
              <a:rPr sz="2000" b="1" spc="-90" dirty="0">
                <a:latin typeface="Tahoma"/>
                <a:cs typeface="Tahoma"/>
              </a:rPr>
              <a:t> </a:t>
            </a:r>
            <a:r>
              <a:rPr sz="2000" b="1" spc="-145" dirty="0">
                <a:latin typeface="Tahoma"/>
                <a:cs typeface="Tahoma"/>
              </a:rPr>
              <a:t>ГТО</a:t>
            </a:r>
            <a:r>
              <a:rPr sz="2000" b="1" spc="-60" dirty="0">
                <a:latin typeface="Tahoma"/>
                <a:cs typeface="Tahoma"/>
              </a:rPr>
              <a:t> </a:t>
            </a:r>
            <a:r>
              <a:rPr sz="2000" b="1" spc="-100" dirty="0">
                <a:latin typeface="Tahoma"/>
                <a:cs typeface="Tahoma"/>
              </a:rPr>
              <a:t>был</a:t>
            </a:r>
            <a:r>
              <a:rPr sz="2000" b="1" spc="-80" dirty="0">
                <a:latin typeface="Tahoma"/>
                <a:cs typeface="Tahoma"/>
              </a:rPr>
              <a:t> </a:t>
            </a:r>
            <a:r>
              <a:rPr sz="2000" b="1" spc="-25" dirty="0">
                <a:latin typeface="Tahoma"/>
                <a:cs typeface="Tahoma"/>
              </a:rPr>
              <a:t>направлен</a:t>
            </a:r>
            <a:r>
              <a:rPr sz="2000" b="1" spc="-110" dirty="0">
                <a:latin typeface="Tahoma"/>
                <a:cs typeface="Tahoma"/>
              </a:rPr>
              <a:t> </a:t>
            </a:r>
            <a:r>
              <a:rPr sz="2000" b="1" dirty="0">
                <a:latin typeface="Tahoma"/>
                <a:cs typeface="Tahoma"/>
              </a:rPr>
              <a:t>на</a:t>
            </a:r>
            <a:r>
              <a:rPr sz="2000" b="1" spc="-15" dirty="0">
                <a:latin typeface="Tahoma"/>
                <a:cs typeface="Tahoma"/>
              </a:rPr>
              <a:t> </a:t>
            </a:r>
            <a:r>
              <a:rPr sz="2000" b="1" spc="-10" dirty="0">
                <a:latin typeface="Tahoma"/>
                <a:cs typeface="Tahoma"/>
              </a:rPr>
              <a:t>физическое </a:t>
            </a:r>
            <a:r>
              <a:rPr sz="2000" b="1" spc="-25" dirty="0">
                <a:latin typeface="Tahoma"/>
                <a:cs typeface="Tahoma"/>
              </a:rPr>
              <a:t>развитие</a:t>
            </a:r>
            <a:r>
              <a:rPr sz="2000" b="1" spc="-95" dirty="0">
                <a:latin typeface="Tahoma"/>
                <a:cs typeface="Tahoma"/>
              </a:rPr>
              <a:t> </a:t>
            </a:r>
            <a:r>
              <a:rPr sz="2000" b="1" dirty="0">
                <a:latin typeface="Tahoma"/>
                <a:cs typeface="Tahoma"/>
              </a:rPr>
              <a:t>и</a:t>
            </a:r>
            <a:r>
              <a:rPr sz="2000" b="1" spc="-15" dirty="0">
                <a:latin typeface="Tahoma"/>
                <a:cs typeface="Tahoma"/>
              </a:rPr>
              <a:t> </a:t>
            </a:r>
            <a:r>
              <a:rPr sz="2000" b="1" spc="-65" dirty="0">
                <a:latin typeface="Tahoma"/>
                <a:cs typeface="Tahoma"/>
              </a:rPr>
              <a:t>укрепления</a:t>
            </a:r>
            <a:r>
              <a:rPr sz="2000" b="1" spc="-150" dirty="0">
                <a:latin typeface="Tahoma"/>
                <a:cs typeface="Tahoma"/>
              </a:rPr>
              <a:t> </a:t>
            </a:r>
            <a:r>
              <a:rPr sz="2000" b="1" spc="-65" dirty="0">
                <a:latin typeface="Tahoma"/>
                <a:cs typeface="Tahoma"/>
              </a:rPr>
              <a:t>здоровья </a:t>
            </a:r>
            <a:r>
              <a:rPr sz="2000" b="1" spc="-30" dirty="0">
                <a:latin typeface="Tahoma"/>
                <a:cs typeface="Tahoma"/>
              </a:rPr>
              <a:t>граждан,</a:t>
            </a:r>
            <a:r>
              <a:rPr sz="2000" b="1" spc="-55" dirty="0">
                <a:latin typeface="Tahoma"/>
                <a:cs typeface="Tahoma"/>
              </a:rPr>
              <a:t> </a:t>
            </a:r>
            <a:r>
              <a:rPr sz="2000" b="1" spc="-130" dirty="0">
                <a:latin typeface="Tahoma"/>
                <a:cs typeface="Tahoma"/>
              </a:rPr>
              <a:t>являлся</a:t>
            </a:r>
            <a:r>
              <a:rPr sz="2000" b="1" spc="-105" dirty="0">
                <a:latin typeface="Tahoma"/>
                <a:cs typeface="Tahoma"/>
              </a:rPr>
              <a:t> </a:t>
            </a:r>
            <a:r>
              <a:rPr sz="2000" b="1" spc="-10" dirty="0">
                <a:latin typeface="Tahoma"/>
                <a:cs typeface="Tahoma"/>
              </a:rPr>
              <a:t>основой </a:t>
            </a:r>
            <a:r>
              <a:rPr sz="2000" b="1" spc="60" dirty="0">
                <a:latin typeface="Tahoma"/>
                <a:cs typeface="Tahoma"/>
              </a:rPr>
              <a:t>системы</a:t>
            </a:r>
            <a:r>
              <a:rPr sz="2000" b="1" spc="-150" dirty="0">
                <a:latin typeface="Tahoma"/>
                <a:cs typeface="Tahoma"/>
              </a:rPr>
              <a:t> </a:t>
            </a:r>
            <a:r>
              <a:rPr sz="2000" b="1" spc="-30" dirty="0">
                <a:latin typeface="Tahoma"/>
                <a:cs typeface="Tahoma"/>
              </a:rPr>
              <a:t>физвоспитания</a:t>
            </a:r>
            <a:r>
              <a:rPr sz="2000" b="1" spc="-120" dirty="0">
                <a:latin typeface="Tahoma"/>
                <a:cs typeface="Tahoma"/>
              </a:rPr>
              <a:t> </a:t>
            </a:r>
            <a:r>
              <a:rPr sz="2000" b="1" dirty="0">
                <a:latin typeface="Tahoma"/>
                <a:cs typeface="Tahoma"/>
              </a:rPr>
              <a:t>и</a:t>
            </a:r>
            <a:r>
              <a:rPr sz="2000" b="1" spc="-30" dirty="0">
                <a:latin typeface="Tahoma"/>
                <a:cs typeface="Tahoma"/>
              </a:rPr>
              <a:t> </a:t>
            </a:r>
            <a:r>
              <a:rPr sz="2000" b="1" spc="-100" dirty="0">
                <a:latin typeface="Tahoma"/>
                <a:cs typeface="Tahoma"/>
              </a:rPr>
              <a:t>был</a:t>
            </a:r>
            <a:r>
              <a:rPr sz="2000" b="1" spc="-95" dirty="0">
                <a:latin typeface="Tahoma"/>
                <a:cs typeface="Tahoma"/>
              </a:rPr>
              <a:t> </a:t>
            </a:r>
            <a:r>
              <a:rPr sz="2000" b="1" spc="-55" dirty="0">
                <a:latin typeface="Tahoma"/>
                <a:cs typeface="Tahoma"/>
              </a:rPr>
              <a:t>призван</a:t>
            </a:r>
            <a:r>
              <a:rPr sz="2000" b="1" spc="-100" dirty="0">
                <a:latin typeface="Tahoma"/>
                <a:cs typeface="Tahoma"/>
              </a:rPr>
              <a:t> </a:t>
            </a:r>
            <a:r>
              <a:rPr sz="2000" b="1" spc="-10" dirty="0">
                <a:latin typeface="Tahoma"/>
                <a:cs typeface="Tahoma"/>
              </a:rPr>
              <a:t>способствовать </a:t>
            </a:r>
            <a:r>
              <a:rPr sz="2000" b="1" spc="-50" dirty="0">
                <a:latin typeface="Tahoma"/>
                <a:cs typeface="Tahoma"/>
              </a:rPr>
              <a:t>развитию</a:t>
            </a:r>
            <a:r>
              <a:rPr sz="2000" b="1" spc="65" dirty="0">
                <a:latin typeface="Tahoma"/>
                <a:cs typeface="Tahoma"/>
              </a:rPr>
              <a:t> </a:t>
            </a:r>
            <a:r>
              <a:rPr sz="2000" b="1" dirty="0">
                <a:latin typeface="Tahoma"/>
                <a:cs typeface="Tahoma"/>
              </a:rPr>
              <a:t>массового</a:t>
            </a:r>
            <a:r>
              <a:rPr sz="2000" b="1" spc="45" dirty="0">
                <a:latin typeface="Tahoma"/>
                <a:cs typeface="Tahoma"/>
              </a:rPr>
              <a:t> </a:t>
            </a:r>
            <a:r>
              <a:rPr sz="2000" b="1" spc="-50" dirty="0">
                <a:latin typeface="Tahoma"/>
                <a:cs typeface="Tahoma"/>
              </a:rPr>
              <a:t>физкультурного</a:t>
            </a:r>
            <a:r>
              <a:rPr sz="2000" b="1" spc="50" dirty="0">
                <a:latin typeface="Tahoma"/>
                <a:cs typeface="Tahoma"/>
              </a:rPr>
              <a:t> </a:t>
            </a:r>
            <a:r>
              <a:rPr sz="2000" b="1" spc="-10" dirty="0">
                <a:latin typeface="Tahoma"/>
                <a:cs typeface="Tahoma"/>
              </a:rPr>
              <a:t>движения.</a:t>
            </a:r>
            <a:endParaRPr sz="2000">
              <a:latin typeface="Tahoma"/>
              <a:cs typeface="Tahoma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415899" y="1916557"/>
            <a:ext cx="8255634" cy="4551045"/>
            <a:chOff x="415899" y="1916557"/>
            <a:chExt cx="8255634" cy="4551045"/>
          </a:xfrm>
        </p:grpSpPr>
        <p:sp>
          <p:nvSpPr>
            <p:cNvPr id="5" name="object 5"/>
            <p:cNvSpPr/>
            <p:nvPr/>
          </p:nvSpPr>
          <p:spPr>
            <a:xfrm>
              <a:off x="428599" y="1929257"/>
              <a:ext cx="1146810" cy="1637664"/>
            </a:xfrm>
            <a:custGeom>
              <a:avLst/>
              <a:gdLst/>
              <a:ahLst/>
              <a:cxnLst/>
              <a:rect l="l" t="t" r="r" b="b"/>
              <a:pathLst>
                <a:path w="1146810" h="1637664">
                  <a:moveTo>
                    <a:pt x="1146327" y="0"/>
                  </a:moveTo>
                  <a:lnTo>
                    <a:pt x="573138" y="573151"/>
                  </a:lnTo>
                  <a:lnTo>
                    <a:pt x="0" y="0"/>
                  </a:lnTo>
                  <a:lnTo>
                    <a:pt x="0" y="1064387"/>
                  </a:lnTo>
                  <a:lnTo>
                    <a:pt x="573138" y="1637538"/>
                  </a:lnTo>
                  <a:lnTo>
                    <a:pt x="1146327" y="1064387"/>
                  </a:lnTo>
                  <a:lnTo>
                    <a:pt x="1146327" y="0"/>
                  </a:lnTo>
                  <a:close/>
                </a:path>
              </a:pathLst>
            </a:custGeom>
            <a:solidFill>
              <a:srgbClr val="B5D4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28599" y="1929257"/>
              <a:ext cx="1146810" cy="1637664"/>
            </a:xfrm>
            <a:custGeom>
              <a:avLst/>
              <a:gdLst/>
              <a:ahLst/>
              <a:cxnLst/>
              <a:rect l="l" t="t" r="r" b="b"/>
              <a:pathLst>
                <a:path w="1146810" h="1637664">
                  <a:moveTo>
                    <a:pt x="1146327" y="0"/>
                  </a:moveTo>
                  <a:lnTo>
                    <a:pt x="1146327" y="1064387"/>
                  </a:lnTo>
                  <a:lnTo>
                    <a:pt x="573138" y="1637538"/>
                  </a:lnTo>
                  <a:lnTo>
                    <a:pt x="0" y="1064387"/>
                  </a:lnTo>
                  <a:lnTo>
                    <a:pt x="0" y="0"/>
                  </a:lnTo>
                  <a:lnTo>
                    <a:pt x="573138" y="573151"/>
                  </a:lnTo>
                  <a:lnTo>
                    <a:pt x="1146327" y="0"/>
                  </a:lnTo>
                  <a:close/>
                </a:path>
              </a:pathLst>
            </a:custGeom>
            <a:ln w="25400">
              <a:solidFill>
                <a:srgbClr val="B5D4F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574927" y="1929257"/>
              <a:ext cx="7083425" cy="1064895"/>
            </a:xfrm>
            <a:custGeom>
              <a:avLst/>
              <a:gdLst/>
              <a:ahLst/>
              <a:cxnLst/>
              <a:rect l="l" t="t" r="r" b="b"/>
              <a:pathLst>
                <a:path w="7083425" h="1064895">
                  <a:moveTo>
                    <a:pt x="6905879" y="0"/>
                  </a:moveTo>
                  <a:lnTo>
                    <a:pt x="0" y="0"/>
                  </a:lnTo>
                  <a:lnTo>
                    <a:pt x="0" y="1064387"/>
                  </a:lnTo>
                  <a:lnTo>
                    <a:pt x="6905879" y="1064387"/>
                  </a:lnTo>
                  <a:lnTo>
                    <a:pt x="6953020" y="1058053"/>
                  </a:lnTo>
                  <a:lnTo>
                    <a:pt x="6995395" y="1040177"/>
                  </a:lnTo>
                  <a:lnTo>
                    <a:pt x="7031307" y="1012444"/>
                  </a:lnTo>
                  <a:lnTo>
                    <a:pt x="7059059" y="976540"/>
                  </a:lnTo>
                  <a:lnTo>
                    <a:pt x="7076955" y="934153"/>
                  </a:lnTo>
                  <a:lnTo>
                    <a:pt x="7083298" y="886967"/>
                  </a:lnTo>
                  <a:lnTo>
                    <a:pt x="7083298" y="177418"/>
                  </a:lnTo>
                  <a:lnTo>
                    <a:pt x="7076955" y="130233"/>
                  </a:lnTo>
                  <a:lnTo>
                    <a:pt x="7059059" y="87846"/>
                  </a:lnTo>
                  <a:lnTo>
                    <a:pt x="7031307" y="51943"/>
                  </a:lnTo>
                  <a:lnTo>
                    <a:pt x="6995395" y="24209"/>
                  </a:lnTo>
                  <a:lnTo>
                    <a:pt x="6953020" y="6333"/>
                  </a:lnTo>
                  <a:lnTo>
                    <a:pt x="6905879" y="0"/>
                  </a:lnTo>
                  <a:close/>
                </a:path>
              </a:pathLst>
            </a:custGeom>
            <a:solidFill>
              <a:srgbClr val="FDE9DE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574927" y="1929257"/>
              <a:ext cx="7083425" cy="1064895"/>
            </a:xfrm>
            <a:custGeom>
              <a:avLst/>
              <a:gdLst/>
              <a:ahLst/>
              <a:cxnLst/>
              <a:rect l="l" t="t" r="r" b="b"/>
              <a:pathLst>
                <a:path w="7083425" h="1064895">
                  <a:moveTo>
                    <a:pt x="7083298" y="177418"/>
                  </a:moveTo>
                  <a:lnTo>
                    <a:pt x="7083298" y="886967"/>
                  </a:lnTo>
                  <a:lnTo>
                    <a:pt x="7076955" y="934153"/>
                  </a:lnTo>
                  <a:lnTo>
                    <a:pt x="7059059" y="976540"/>
                  </a:lnTo>
                  <a:lnTo>
                    <a:pt x="7031307" y="1012444"/>
                  </a:lnTo>
                  <a:lnTo>
                    <a:pt x="6995395" y="1040177"/>
                  </a:lnTo>
                  <a:lnTo>
                    <a:pt x="6953020" y="1058053"/>
                  </a:lnTo>
                  <a:lnTo>
                    <a:pt x="6905879" y="1064387"/>
                  </a:lnTo>
                  <a:lnTo>
                    <a:pt x="0" y="1064387"/>
                  </a:lnTo>
                  <a:lnTo>
                    <a:pt x="0" y="0"/>
                  </a:lnTo>
                  <a:lnTo>
                    <a:pt x="6905879" y="0"/>
                  </a:lnTo>
                  <a:lnTo>
                    <a:pt x="6953020" y="6333"/>
                  </a:lnTo>
                  <a:lnTo>
                    <a:pt x="6995395" y="24209"/>
                  </a:lnTo>
                  <a:lnTo>
                    <a:pt x="7031307" y="51943"/>
                  </a:lnTo>
                  <a:lnTo>
                    <a:pt x="7059059" y="87846"/>
                  </a:lnTo>
                  <a:lnTo>
                    <a:pt x="7076955" y="130233"/>
                  </a:lnTo>
                  <a:lnTo>
                    <a:pt x="7083298" y="177418"/>
                  </a:lnTo>
                  <a:close/>
                </a:path>
              </a:pathLst>
            </a:custGeom>
            <a:ln w="25400">
              <a:solidFill>
                <a:srgbClr val="B5D4F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28599" y="3372993"/>
              <a:ext cx="1146810" cy="1637664"/>
            </a:xfrm>
            <a:custGeom>
              <a:avLst/>
              <a:gdLst/>
              <a:ahLst/>
              <a:cxnLst/>
              <a:rect l="l" t="t" r="r" b="b"/>
              <a:pathLst>
                <a:path w="1146810" h="1637664">
                  <a:moveTo>
                    <a:pt x="1146327" y="0"/>
                  </a:moveTo>
                  <a:lnTo>
                    <a:pt x="573138" y="573151"/>
                  </a:lnTo>
                  <a:lnTo>
                    <a:pt x="0" y="0"/>
                  </a:lnTo>
                  <a:lnTo>
                    <a:pt x="0" y="1064387"/>
                  </a:lnTo>
                  <a:lnTo>
                    <a:pt x="573138" y="1637538"/>
                  </a:lnTo>
                  <a:lnTo>
                    <a:pt x="1146327" y="1064387"/>
                  </a:lnTo>
                  <a:lnTo>
                    <a:pt x="1146327" y="0"/>
                  </a:lnTo>
                  <a:close/>
                </a:path>
              </a:pathLst>
            </a:custGeom>
            <a:solidFill>
              <a:srgbClr val="A2F6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28599" y="3372993"/>
              <a:ext cx="1146810" cy="1637664"/>
            </a:xfrm>
            <a:custGeom>
              <a:avLst/>
              <a:gdLst/>
              <a:ahLst/>
              <a:cxnLst/>
              <a:rect l="l" t="t" r="r" b="b"/>
              <a:pathLst>
                <a:path w="1146810" h="1637664">
                  <a:moveTo>
                    <a:pt x="1146327" y="0"/>
                  </a:moveTo>
                  <a:lnTo>
                    <a:pt x="1146327" y="1064387"/>
                  </a:lnTo>
                  <a:lnTo>
                    <a:pt x="573138" y="1637538"/>
                  </a:lnTo>
                  <a:lnTo>
                    <a:pt x="0" y="1064387"/>
                  </a:lnTo>
                  <a:lnTo>
                    <a:pt x="0" y="0"/>
                  </a:lnTo>
                  <a:lnTo>
                    <a:pt x="573138" y="573151"/>
                  </a:lnTo>
                  <a:lnTo>
                    <a:pt x="1146327" y="0"/>
                  </a:lnTo>
                  <a:close/>
                </a:path>
              </a:pathLst>
            </a:custGeom>
            <a:ln w="25400">
              <a:solidFill>
                <a:srgbClr val="A2F6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574927" y="3372993"/>
              <a:ext cx="7083425" cy="1064895"/>
            </a:xfrm>
            <a:custGeom>
              <a:avLst/>
              <a:gdLst/>
              <a:ahLst/>
              <a:cxnLst/>
              <a:rect l="l" t="t" r="r" b="b"/>
              <a:pathLst>
                <a:path w="7083425" h="1064895">
                  <a:moveTo>
                    <a:pt x="6905879" y="0"/>
                  </a:moveTo>
                  <a:lnTo>
                    <a:pt x="0" y="0"/>
                  </a:lnTo>
                  <a:lnTo>
                    <a:pt x="0" y="1064387"/>
                  </a:lnTo>
                  <a:lnTo>
                    <a:pt x="6905879" y="1064387"/>
                  </a:lnTo>
                  <a:lnTo>
                    <a:pt x="6953020" y="1058053"/>
                  </a:lnTo>
                  <a:lnTo>
                    <a:pt x="6995395" y="1040177"/>
                  </a:lnTo>
                  <a:lnTo>
                    <a:pt x="7031307" y="1012444"/>
                  </a:lnTo>
                  <a:lnTo>
                    <a:pt x="7059059" y="976540"/>
                  </a:lnTo>
                  <a:lnTo>
                    <a:pt x="7076955" y="934153"/>
                  </a:lnTo>
                  <a:lnTo>
                    <a:pt x="7083298" y="886968"/>
                  </a:lnTo>
                  <a:lnTo>
                    <a:pt x="7083298" y="177419"/>
                  </a:lnTo>
                  <a:lnTo>
                    <a:pt x="7076955" y="130233"/>
                  </a:lnTo>
                  <a:lnTo>
                    <a:pt x="7059059" y="87846"/>
                  </a:lnTo>
                  <a:lnTo>
                    <a:pt x="7031307" y="51943"/>
                  </a:lnTo>
                  <a:lnTo>
                    <a:pt x="6995395" y="24209"/>
                  </a:lnTo>
                  <a:lnTo>
                    <a:pt x="6953020" y="6333"/>
                  </a:lnTo>
                  <a:lnTo>
                    <a:pt x="6905879" y="0"/>
                  </a:lnTo>
                  <a:close/>
                </a:path>
              </a:pathLst>
            </a:custGeom>
            <a:solidFill>
              <a:srgbClr val="FDE9DE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574927" y="3372993"/>
              <a:ext cx="7083425" cy="1064895"/>
            </a:xfrm>
            <a:custGeom>
              <a:avLst/>
              <a:gdLst/>
              <a:ahLst/>
              <a:cxnLst/>
              <a:rect l="l" t="t" r="r" b="b"/>
              <a:pathLst>
                <a:path w="7083425" h="1064895">
                  <a:moveTo>
                    <a:pt x="7083298" y="177419"/>
                  </a:moveTo>
                  <a:lnTo>
                    <a:pt x="7083298" y="886968"/>
                  </a:lnTo>
                  <a:lnTo>
                    <a:pt x="7076955" y="934153"/>
                  </a:lnTo>
                  <a:lnTo>
                    <a:pt x="7059059" y="976540"/>
                  </a:lnTo>
                  <a:lnTo>
                    <a:pt x="7031307" y="1012444"/>
                  </a:lnTo>
                  <a:lnTo>
                    <a:pt x="6995395" y="1040177"/>
                  </a:lnTo>
                  <a:lnTo>
                    <a:pt x="6953020" y="1058053"/>
                  </a:lnTo>
                  <a:lnTo>
                    <a:pt x="6905879" y="1064387"/>
                  </a:lnTo>
                  <a:lnTo>
                    <a:pt x="0" y="1064387"/>
                  </a:lnTo>
                  <a:lnTo>
                    <a:pt x="0" y="0"/>
                  </a:lnTo>
                  <a:lnTo>
                    <a:pt x="6905879" y="0"/>
                  </a:lnTo>
                  <a:lnTo>
                    <a:pt x="6953020" y="6333"/>
                  </a:lnTo>
                  <a:lnTo>
                    <a:pt x="6995395" y="24209"/>
                  </a:lnTo>
                  <a:lnTo>
                    <a:pt x="7031307" y="51943"/>
                  </a:lnTo>
                  <a:lnTo>
                    <a:pt x="7059059" y="87846"/>
                  </a:lnTo>
                  <a:lnTo>
                    <a:pt x="7076955" y="130233"/>
                  </a:lnTo>
                  <a:lnTo>
                    <a:pt x="7083298" y="177419"/>
                  </a:lnTo>
                  <a:close/>
                </a:path>
              </a:pathLst>
            </a:custGeom>
            <a:ln w="25400">
              <a:solidFill>
                <a:srgbClr val="A2F6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28599" y="4816729"/>
              <a:ext cx="1146810" cy="1637664"/>
            </a:xfrm>
            <a:custGeom>
              <a:avLst/>
              <a:gdLst/>
              <a:ahLst/>
              <a:cxnLst/>
              <a:rect l="l" t="t" r="r" b="b"/>
              <a:pathLst>
                <a:path w="1146810" h="1637664">
                  <a:moveTo>
                    <a:pt x="1146327" y="0"/>
                  </a:moveTo>
                  <a:lnTo>
                    <a:pt x="573138" y="573151"/>
                  </a:lnTo>
                  <a:lnTo>
                    <a:pt x="0" y="0"/>
                  </a:lnTo>
                  <a:lnTo>
                    <a:pt x="0" y="1064437"/>
                  </a:lnTo>
                  <a:lnTo>
                    <a:pt x="573138" y="1637588"/>
                  </a:lnTo>
                  <a:lnTo>
                    <a:pt x="1146327" y="1064437"/>
                  </a:lnTo>
                  <a:lnTo>
                    <a:pt x="1146327" y="0"/>
                  </a:lnTo>
                  <a:close/>
                </a:path>
              </a:pathLst>
            </a:custGeom>
            <a:solidFill>
              <a:srgbClr val="E769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28599" y="4816729"/>
              <a:ext cx="1146810" cy="1637664"/>
            </a:xfrm>
            <a:custGeom>
              <a:avLst/>
              <a:gdLst/>
              <a:ahLst/>
              <a:cxnLst/>
              <a:rect l="l" t="t" r="r" b="b"/>
              <a:pathLst>
                <a:path w="1146810" h="1637664">
                  <a:moveTo>
                    <a:pt x="1146327" y="0"/>
                  </a:moveTo>
                  <a:lnTo>
                    <a:pt x="1146327" y="1064437"/>
                  </a:lnTo>
                  <a:lnTo>
                    <a:pt x="573138" y="1637588"/>
                  </a:lnTo>
                  <a:lnTo>
                    <a:pt x="0" y="1064437"/>
                  </a:lnTo>
                  <a:lnTo>
                    <a:pt x="0" y="0"/>
                  </a:lnTo>
                  <a:lnTo>
                    <a:pt x="573138" y="573151"/>
                  </a:lnTo>
                  <a:lnTo>
                    <a:pt x="1146327" y="0"/>
                  </a:lnTo>
                  <a:close/>
                </a:path>
              </a:pathLst>
            </a:custGeom>
            <a:ln w="25400">
              <a:solidFill>
                <a:srgbClr val="E769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574927" y="4816729"/>
              <a:ext cx="7083425" cy="1064895"/>
            </a:xfrm>
            <a:custGeom>
              <a:avLst/>
              <a:gdLst/>
              <a:ahLst/>
              <a:cxnLst/>
              <a:rect l="l" t="t" r="r" b="b"/>
              <a:pathLst>
                <a:path w="7083425" h="1064895">
                  <a:moveTo>
                    <a:pt x="6905879" y="0"/>
                  </a:moveTo>
                  <a:lnTo>
                    <a:pt x="0" y="0"/>
                  </a:lnTo>
                  <a:lnTo>
                    <a:pt x="0" y="1064437"/>
                  </a:lnTo>
                  <a:lnTo>
                    <a:pt x="6905879" y="1064437"/>
                  </a:lnTo>
                  <a:lnTo>
                    <a:pt x="6953020" y="1058100"/>
                  </a:lnTo>
                  <a:lnTo>
                    <a:pt x="6995395" y="1040217"/>
                  </a:lnTo>
                  <a:lnTo>
                    <a:pt x="7031307" y="1012477"/>
                  </a:lnTo>
                  <a:lnTo>
                    <a:pt x="7059059" y="976572"/>
                  </a:lnTo>
                  <a:lnTo>
                    <a:pt x="7076955" y="934193"/>
                  </a:lnTo>
                  <a:lnTo>
                    <a:pt x="7083298" y="887031"/>
                  </a:lnTo>
                  <a:lnTo>
                    <a:pt x="7083298" y="177419"/>
                  </a:lnTo>
                  <a:lnTo>
                    <a:pt x="7076955" y="130277"/>
                  </a:lnTo>
                  <a:lnTo>
                    <a:pt x="7059059" y="87902"/>
                  </a:lnTo>
                  <a:lnTo>
                    <a:pt x="7031307" y="51990"/>
                  </a:lnTo>
                  <a:lnTo>
                    <a:pt x="6995395" y="24238"/>
                  </a:lnTo>
                  <a:lnTo>
                    <a:pt x="6953020" y="6342"/>
                  </a:lnTo>
                  <a:lnTo>
                    <a:pt x="6905879" y="0"/>
                  </a:lnTo>
                  <a:close/>
                </a:path>
              </a:pathLst>
            </a:custGeom>
            <a:solidFill>
              <a:srgbClr val="FDE9DE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574927" y="4816729"/>
              <a:ext cx="7083425" cy="1064895"/>
            </a:xfrm>
            <a:custGeom>
              <a:avLst/>
              <a:gdLst/>
              <a:ahLst/>
              <a:cxnLst/>
              <a:rect l="l" t="t" r="r" b="b"/>
              <a:pathLst>
                <a:path w="7083425" h="1064895">
                  <a:moveTo>
                    <a:pt x="7083298" y="177419"/>
                  </a:moveTo>
                  <a:lnTo>
                    <a:pt x="7083298" y="887031"/>
                  </a:lnTo>
                  <a:lnTo>
                    <a:pt x="7076955" y="934193"/>
                  </a:lnTo>
                  <a:lnTo>
                    <a:pt x="7059059" y="976572"/>
                  </a:lnTo>
                  <a:lnTo>
                    <a:pt x="7031307" y="1012477"/>
                  </a:lnTo>
                  <a:lnTo>
                    <a:pt x="6995395" y="1040217"/>
                  </a:lnTo>
                  <a:lnTo>
                    <a:pt x="6953020" y="1058100"/>
                  </a:lnTo>
                  <a:lnTo>
                    <a:pt x="6905879" y="1064437"/>
                  </a:lnTo>
                  <a:lnTo>
                    <a:pt x="0" y="1064437"/>
                  </a:lnTo>
                  <a:lnTo>
                    <a:pt x="0" y="0"/>
                  </a:lnTo>
                  <a:lnTo>
                    <a:pt x="6905879" y="0"/>
                  </a:lnTo>
                  <a:lnTo>
                    <a:pt x="6953020" y="6342"/>
                  </a:lnTo>
                  <a:lnTo>
                    <a:pt x="6995395" y="24238"/>
                  </a:lnTo>
                  <a:lnTo>
                    <a:pt x="7031307" y="51990"/>
                  </a:lnTo>
                  <a:lnTo>
                    <a:pt x="7059059" y="87902"/>
                  </a:lnTo>
                  <a:lnTo>
                    <a:pt x="7076955" y="130277"/>
                  </a:lnTo>
                  <a:lnTo>
                    <a:pt x="7083298" y="177419"/>
                  </a:lnTo>
                  <a:close/>
                </a:path>
              </a:pathLst>
            </a:custGeom>
            <a:ln w="25399">
              <a:solidFill>
                <a:srgbClr val="E769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1726819" y="2097786"/>
            <a:ext cx="6525895" cy="34175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41300" indent="-228600">
              <a:lnSpc>
                <a:spcPts val="2570"/>
              </a:lnSpc>
              <a:spcBef>
                <a:spcPts val="105"/>
              </a:spcBef>
              <a:buChar char="•"/>
              <a:tabLst>
                <a:tab pos="241300" algn="l"/>
              </a:tabLst>
            </a:pPr>
            <a:r>
              <a:rPr sz="2300" spc="-10" dirty="0">
                <a:latin typeface="Microsoft Sans Serif"/>
                <a:cs typeface="Microsoft Sans Serif"/>
              </a:rPr>
              <a:t>возраст</a:t>
            </a:r>
            <a:r>
              <a:rPr sz="2300" spc="-55" dirty="0">
                <a:latin typeface="Microsoft Sans Serif"/>
                <a:cs typeface="Microsoft Sans Serif"/>
              </a:rPr>
              <a:t> </a:t>
            </a:r>
            <a:r>
              <a:rPr sz="2300" dirty="0">
                <a:latin typeface="Microsoft Sans Serif"/>
                <a:cs typeface="Microsoft Sans Serif"/>
              </a:rPr>
              <a:t>от</a:t>
            </a:r>
            <a:r>
              <a:rPr sz="2300" spc="-50" dirty="0">
                <a:latin typeface="Microsoft Sans Serif"/>
                <a:cs typeface="Microsoft Sans Serif"/>
              </a:rPr>
              <a:t> </a:t>
            </a:r>
            <a:r>
              <a:rPr sz="2300" dirty="0">
                <a:latin typeface="Microsoft Sans Serif"/>
                <a:cs typeface="Microsoft Sans Serif"/>
              </a:rPr>
              <a:t>10</a:t>
            </a:r>
            <a:r>
              <a:rPr sz="2300" spc="-30" dirty="0">
                <a:latin typeface="Microsoft Sans Serif"/>
                <a:cs typeface="Microsoft Sans Serif"/>
              </a:rPr>
              <a:t> </a:t>
            </a:r>
            <a:r>
              <a:rPr sz="2300" dirty="0">
                <a:latin typeface="Microsoft Sans Serif"/>
                <a:cs typeface="Microsoft Sans Serif"/>
              </a:rPr>
              <a:t>до 60</a:t>
            </a:r>
            <a:r>
              <a:rPr sz="2300" spc="-30" dirty="0">
                <a:latin typeface="Microsoft Sans Serif"/>
                <a:cs typeface="Microsoft Sans Serif"/>
              </a:rPr>
              <a:t> </a:t>
            </a:r>
            <a:r>
              <a:rPr sz="2300" spc="-50" dirty="0">
                <a:latin typeface="Microsoft Sans Serif"/>
                <a:cs typeface="Microsoft Sans Serif"/>
              </a:rPr>
              <a:t>лет.</a:t>
            </a:r>
            <a:r>
              <a:rPr sz="2300" spc="-15" dirty="0">
                <a:latin typeface="Microsoft Sans Serif"/>
                <a:cs typeface="Microsoft Sans Serif"/>
              </a:rPr>
              <a:t> </a:t>
            </a:r>
            <a:r>
              <a:rPr sz="2300" dirty="0">
                <a:latin typeface="Microsoft Sans Serif"/>
                <a:cs typeface="Microsoft Sans Serif"/>
              </a:rPr>
              <a:t>А</a:t>
            </a:r>
            <a:r>
              <a:rPr sz="2300" spc="-35" dirty="0">
                <a:latin typeface="Microsoft Sans Serif"/>
                <a:cs typeface="Microsoft Sans Serif"/>
              </a:rPr>
              <a:t> </a:t>
            </a:r>
            <a:r>
              <a:rPr sz="2300" dirty="0">
                <a:latin typeface="Microsoft Sans Serif"/>
                <a:cs typeface="Microsoft Sans Serif"/>
              </a:rPr>
              <a:t>сейчас</a:t>
            </a:r>
            <a:r>
              <a:rPr sz="2300" spc="-40" dirty="0">
                <a:latin typeface="Microsoft Sans Serif"/>
                <a:cs typeface="Microsoft Sans Serif"/>
              </a:rPr>
              <a:t> </a:t>
            </a:r>
            <a:r>
              <a:rPr sz="2300" spc="-10" dirty="0">
                <a:latin typeface="Microsoft Sans Serif"/>
                <a:cs typeface="Microsoft Sans Serif"/>
              </a:rPr>
              <a:t>возраст</a:t>
            </a:r>
            <a:r>
              <a:rPr sz="2300" spc="-55" dirty="0">
                <a:latin typeface="Microsoft Sans Serif"/>
                <a:cs typeface="Microsoft Sans Serif"/>
              </a:rPr>
              <a:t> </a:t>
            </a:r>
            <a:r>
              <a:rPr sz="2300" dirty="0">
                <a:latin typeface="Microsoft Sans Serif"/>
                <a:cs typeface="Microsoft Sans Serif"/>
              </a:rPr>
              <a:t>от</a:t>
            </a:r>
            <a:r>
              <a:rPr sz="2300" spc="-25" dirty="0">
                <a:latin typeface="Microsoft Sans Serif"/>
                <a:cs typeface="Microsoft Sans Serif"/>
              </a:rPr>
              <a:t> </a:t>
            </a:r>
            <a:r>
              <a:rPr sz="2300" spc="-50" dirty="0">
                <a:latin typeface="Microsoft Sans Serif"/>
                <a:cs typeface="Microsoft Sans Serif"/>
              </a:rPr>
              <a:t>6</a:t>
            </a:r>
            <a:endParaRPr sz="2300">
              <a:latin typeface="Microsoft Sans Serif"/>
              <a:cs typeface="Microsoft Sans Serif"/>
            </a:endParaRPr>
          </a:p>
          <a:p>
            <a:pPr marL="241300">
              <a:lnSpc>
                <a:spcPts val="2570"/>
              </a:lnSpc>
            </a:pPr>
            <a:r>
              <a:rPr sz="2300" dirty="0">
                <a:latin typeface="Microsoft Sans Serif"/>
                <a:cs typeface="Microsoft Sans Serif"/>
              </a:rPr>
              <a:t>до</a:t>
            </a:r>
            <a:r>
              <a:rPr sz="2300" spc="25" dirty="0">
                <a:latin typeface="Microsoft Sans Serif"/>
                <a:cs typeface="Microsoft Sans Serif"/>
              </a:rPr>
              <a:t> </a:t>
            </a:r>
            <a:r>
              <a:rPr sz="2300" spc="-25" dirty="0">
                <a:latin typeface="Microsoft Sans Serif"/>
                <a:cs typeface="Microsoft Sans Serif"/>
              </a:rPr>
              <a:t>70.</a:t>
            </a:r>
            <a:endParaRPr sz="23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</a:pPr>
            <a:endParaRPr sz="23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220"/>
              </a:spcBef>
            </a:pPr>
            <a:endParaRPr sz="2300">
              <a:latin typeface="Microsoft Sans Serif"/>
              <a:cs typeface="Microsoft Sans Serif"/>
            </a:endParaRPr>
          </a:p>
          <a:p>
            <a:pPr marL="241300" marR="130175" indent="-228600">
              <a:lnSpc>
                <a:spcPct val="86100"/>
              </a:lnSpc>
              <a:buChar char="•"/>
              <a:tabLst>
                <a:tab pos="241300" algn="l"/>
                <a:tab pos="4631690" algn="l"/>
              </a:tabLst>
            </a:pPr>
            <a:r>
              <a:rPr sz="2300" spc="-40" dirty="0">
                <a:latin typeface="Microsoft Sans Serif"/>
                <a:cs typeface="Microsoft Sans Serif"/>
              </a:rPr>
              <a:t>Для</a:t>
            </a:r>
            <a:r>
              <a:rPr sz="2300" spc="-90" dirty="0">
                <a:latin typeface="Microsoft Sans Serif"/>
                <a:cs typeface="Microsoft Sans Serif"/>
              </a:rPr>
              <a:t> </a:t>
            </a:r>
            <a:r>
              <a:rPr sz="2300" spc="-10" dirty="0">
                <a:latin typeface="Microsoft Sans Serif"/>
                <a:cs typeface="Microsoft Sans Serif"/>
              </a:rPr>
              <a:t>каждой</a:t>
            </a:r>
            <a:r>
              <a:rPr sz="2300" spc="-114" dirty="0">
                <a:latin typeface="Microsoft Sans Serif"/>
                <a:cs typeface="Microsoft Sans Serif"/>
              </a:rPr>
              <a:t> </a:t>
            </a:r>
            <a:r>
              <a:rPr sz="2300" spc="-10" dirty="0">
                <a:latin typeface="Microsoft Sans Serif"/>
                <a:cs typeface="Microsoft Sans Serif"/>
              </a:rPr>
              <a:t>возрастной</a:t>
            </a:r>
            <a:r>
              <a:rPr sz="2300" spc="-110" dirty="0">
                <a:latin typeface="Microsoft Sans Serif"/>
                <a:cs typeface="Microsoft Sans Serif"/>
              </a:rPr>
              <a:t> </a:t>
            </a:r>
            <a:r>
              <a:rPr sz="2300" spc="-10" dirty="0">
                <a:latin typeface="Microsoft Sans Serif"/>
                <a:cs typeface="Microsoft Sans Serif"/>
              </a:rPr>
              <a:t>группы</a:t>
            </a:r>
            <a:r>
              <a:rPr sz="2300" dirty="0">
                <a:latin typeface="Microsoft Sans Serif"/>
                <a:cs typeface="Microsoft Sans Serif"/>
              </a:rPr>
              <a:t>	</a:t>
            </a:r>
            <a:r>
              <a:rPr sz="2300" spc="-20" dirty="0">
                <a:latin typeface="Microsoft Sans Serif"/>
                <a:cs typeface="Microsoft Sans Serif"/>
              </a:rPr>
              <a:t>установлены </a:t>
            </a:r>
            <a:r>
              <a:rPr sz="2300" spc="-10" dirty="0">
                <a:latin typeface="Microsoft Sans Serif"/>
                <a:cs typeface="Microsoft Sans Serif"/>
              </a:rPr>
              <a:t>соответствующие</a:t>
            </a:r>
            <a:r>
              <a:rPr sz="2300" spc="-85" dirty="0">
                <a:latin typeface="Microsoft Sans Serif"/>
                <a:cs typeface="Microsoft Sans Serif"/>
              </a:rPr>
              <a:t> </a:t>
            </a:r>
            <a:r>
              <a:rPr sz="2300" dirty="0">
                <a:latin typeface="Microsoft Sans Serif"/>
                <a:cs typeface="Microsoft Sans Serif"/>
              </a:rPr>
              <a:t>требования</a:t>
            </a:r>
            <a:r>
              <a:rPr sz="2300" spc="-90" dirty="0">
                <a:latin typeface="Microsoft Sans Serif"/>
                <a:cs typeface="Microsoft Sans Serif"/>
              </a:rPr>
              <a:t> </a:t>
            </a:r>
            <a:r>
              <a:rPr sz="2300" dirty="0">
                <a:latin typeface="Microsoft Sans Serif"/>
                <a:cs typeface="Microsoft Sans Serif"/>
              </a:rPr>
              <a:t>и</a:t>
            </a:r>
            <a:r>
              <a:rPr sz="2300" spc="-60" dirty="0">
                <a:latin typeface="Microsoft Sans Serif"/>
                <a:cs typeface="Microsoft Sans Serif"/>
              </a:rPr>
              <a:t> </a:t>
            </a:r>
            <a:r>
              <a:rPr sz="2300" spc="-10" dirty="0">
                <a:latin typeface="Microsoft Sans Serif"/>
                <a:cs typeface="Microsoft Sans Serif"/>
              </a:rPr>
              <a:t>нормативы физподготовки.</a:t>
            </a:r>
            <a:endParaRPr sz="23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buFont typeface="Microsoft Sans Serif"/>
              <a:buChar char="•"/>
            </a:pPr>
            <a:endParaRPr sz="23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1035"/>
              </a:spcBef>
              <a:buFont typeface="Microsoft Sans Serif"/>
              <a:buChar char="•"/>
            </a:pPr>
            <a:endParaRPr sz="2300">
              <a:latin typeface="Microsoft Sans Serif"/>
              <a:cs typeface="Microsoft Sans Serif"/>
            </a:endParaRPr>
          </a:p>
          <a:p>
            <a:pPr marL="241300" indent="-228600">
              <a:lnSpc>
                <a:spcPct val="100000"/>
              </a:lnSpc>
              <a:buChar char="•"/>
              <a:tabLst>
                <a:tab pos="241300" algn="l"/>
              </a:tabLst>
            </a:pPr>
            <a:r>
              <a:rPr sz="2300" spc="-10" dirty="0">
                <a:latin typeface="Microsoft Sans Serif"/>
                <a:cs typeface="Microsoft Sans Serif"/>
              </a:rPr>
              <a:t>серебряными</a:t>
            </a:r>
            <a:r>
              <a:rPr sz="2300" spc="-120" dirty="0">
                <a:latin typeface="Microsoft Sans Serif"/>
                <a:cs typeface="Microsoft Sans Serif"/>
              </a:rPr>
              <a:t> </a:t>
            </a:r>
            <a:r>
              <a:rPr sz="2300" dirty="0">
                <a:latin typeface="Microsoft Sans Serif"/>
                <a:cs typeface="Microsoft Sans Serif"/>
              </a:rPr>
              <a:t>и</a:t>
            </a:r>
            <a:r>
              <a:rPr sz="2300" spc="-25" dirty="0">
                <a:latin typeface="Microsoft Sans Serif"/>
                <a:cs typeface="Microsoft Sans Serif"/>
              </a:rPr>
              <a:t> золотыми</a:t>
            </a:r>
            <a:r>
              <a:rPr sz="2300" spc="-90" dirty="0">
                <a:latin typeface="Microsoft Sans Serif"/>
                <a:cs typeface="Microsoft Sans Serif"/>
              </a:rPr>
              <a:t> </a:t>
            </a:r>
            <a:r>
              <a:rPr sz="2300" spc="-35" dirty="0">
                <a:latin typeface="Microsoft Sans Serif"/>
                <a:cs typeface="Microsoft Sans Serif"/>
              </a:rPr>
              <a:t>значками</a:t>
            </a:r>
            <a:r>
              <a:rPr sz="2300" spc="-50" dirty="0">
                <a:latin typeface="Microsoft Sans Serif"/>
                <a:cs typeface="Microsoft Sans Serif"/>
              </a:rPr>
              <a:t> </a:t>
            </a:r>
            <a:r>
              <a:rPr sz="2300" spc="-25" dirty="0">
                <a:latin typeface="Microsoft Sans Serif"/>
                <a:cs typeface="Microsoft Sans Serif"/>
              </a:rPr>
              <a:t>ГТО</a:t>
            </a:r>
            <a:endParaRPr sz="23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4005326" y="2692400"/>
              <a:ext cx="1129030" cy="1079500"/>
            </a:xfrm>
            <a:custGeom>
              <a:avLst/>
              <a:gdLst/>
              <a:ahLst/>
              <a:cxnLst/>
              <a:rect l="l" t="t" r="r" b="b"/>
              <a:pathLst>
                <a:path w="1129029" h="1079500">
                  <a:moveTo>
                    <a:pt x="1128712" y="0"/>
                  </a:moveTo>
                  <a:lnTo>
                    <a:pt x="0" y="0"/>
                  </a:lnTo>
                  <a:lnTo>
                    <a:pt x="0" y="1079500"/>
                  </a:lnTo>
                  <a:lnTo>
                    <a:pt x="1128712" y="1079500"/>
                  </a:lnTo>
                  <a:lnTo>
                    <a:pt x="1128712" y="0"/>
                  </a:lnTo>
                  <a:close/>
                </a:path>
              </a:pathLst>
            </a:custGeom>
            <a:solidFill>
              <a:srgbClr val="FFFFFF">
                <a:alpha val="25097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7459726" y="4937125"/>
              <a:ext cx="1120775" cy="1079500"/>
            </a:xfrm>
            <a:custGeom>
              <a:avLst/>
              <a:gdLst/>
              <a:ahLst/>
              <a:cxnLst/>
              <a:rect l="l" t="t" r="r" b="b"/>
              <a:pathLst>
                <a:path w="1120775" h="1079500">
                  <a:moveTo>
                    <a:pt x="1120775" y="0"/>
                  </a:moveTo>
                  <a:lnTo>
                    <a:pt x="0" y="0"/>
                  </a:lnTo>
                  <a:lnTo>
                    <a:pt x="0" y="1079500"/>
                  </a:lnTo>
                  <a:lnTo>
                    <a:pt x="1120775" y="1079500"/>
                  </a:lnTo>
                  <a:lnTo>
                    <a:pt x="1120775" y="0"/>
                  </a:lnTo>
                  <a:close/>
                </a:path>
              </a:pathLst>
            </a:custGeom>
            <a:solidFill>
              <a:srgbClr val="FFFFFF">
                <a:alpha val="3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49275" y="3808475"/>
              <a:ext cx="6887209" cy="3049905"/>
            </a:xfrm>
            <a:custGeom>
              <a:avLst/>
              <a:gdLst/>
              <a:ahLst/>
              <a:cxnLst/>
              <a:rect l="l" t="t" r="r" b="b"/>
              <a:pathLst>
                <a:path w="6887209" h="3049904">
                  <a:moveTo>
                    <a:pt x="1128712" y="0"/>
                  </a:moveTo>
                  <a:lnTo>
                    <a:pt x="0" y="0"/>
                  </a:lnTo>
                  <a:lnTo>
                    <a:pt x="0" y="1079500"/>
                  </a:lnTo>
                  <a:lnTo>
                    <a:pt x="1128712" y="1079500"/>
                  </a:lnTo>
                  <a:lnTo>
                    <a:pt x="1128712" y="0"/>
                  </a:lnTo>
                  <a:close/>
                </a:path>
                <a:path w="6887209" h="3049904">
                  <a:moveTo>
                    <a:pt x="6886638" y="2255774"/>
                  </a:moveTo>
                  <a:lnTo>
                    <a:pt x="5757926" y="2255774"/>
                  </a:lnTo>
                  <a:lnTo>
                    <a:pt x="5757926" y="3049524"/>
                  </a:lnTo>
                  <a:lnTo>
                    <a:pt x="6886638" y="3049524"/>
                  </a:lnTo>
                  <a:lnTo>
                    <a:pt x="6886638" y="2255774"/>
                  </a:lnTo>
                  <a:close/>
                </a:path>
              </a:pathLst>
            </a:custGeom>
            <a:solidFill>
              <a:srgbClr val="FFFFFF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846451" y="63"/>
              <a:ext cx="1129030" cy="405130"/>
            </a:xfrm>
            <a:custGeom>
              <a:avLst/>
              <a:gdLst/>
              <a:ahLst/>
              <a:cxnLst/>
              <a:rect l="l" t="t" r="r" b="b"/>
              <a:pathLst>
                <a:path w="1129029" h="405130">
                  <a:moveTo>
                    <a:pt x="1128712" y="0"/>
                  </a:moveTo>
                  <a:lnTo>
                    <a:pt x="0" y="0"/>
                  </a:lnTo>
                  <a:lnTo>
                    <a:pt x="0" y="404812"/>
                  </a:lnTo>
                  <a:lnTo>
                    <a:pt x="1128712" y="404812"/>
                  </a:lnTo>
                  <a:lnTo>
                    <a:pt x="1128712" y="0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852801" y="1566925"/>
              <a:ext cx="4568825" cy="4451350"/>
            </a:xfrm>
            <a:custGeom>
              <a:avLst/>
              <a:gdLst/>
              <a:ahLst/>
              <a:cxnLst/>
              <a:rect l="l" t="t" r="r" b="b"/>
              <a:pathLst>
                <a:path w="4568825" h="4451350">
                  <a:moveTo>
                    <a:pt x="1120775" y="3371786"/>
                  </a:moveTo>
                  <a:lnTo>
                    <a:pt x="0" y="3371786"/>
                  </a:lnTo>
                  <a:lnTo>
                    <a:pt x="0" y="4451286"/>
                  </a:lnTo>
                  <a:lnTo>
                    <a:pt x="1120775" y="4451286"/>
                  </a:lnTo>
                  <a:lnTo>
                    <a:pt x="1120775" y="3371786"/>
                  </a:lnTo>
                  <a:close/>
                </a:path>
                <a:path w="4568825" h="4451350">
                  <a:moveTo>
                    <a:pt x="4568825" y="0"/>
                  </a:moveTo>
                  <a:lnTo>
                    <a:pt x="3448050" y="0"/>
                  </a:lnTo>
                  <a:lnTo>
                    <a:pt x="3448050" y="1079500"/>
                  </a:lnTo>
                  <a:lnTo>
                    <a:pt x="4568825" y="1079500"/>
                  </a:lnTo>
                  <a:lnTo>
                    <a:pt x="4568825" y="0"/>
                  </a:lnTo>
                  <a:close/>
                </a:path>
              </a:pathLst>
            </a:custGeom>
            <a:solidFill>
              <a:srgbClr val="FFFFFF">
                <a:alpha val="3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041774" y="0"/>
              <a:ext cx="5102225" cy="739775"/>
            </a:xfrm>
            <a:custGeom>
              <a:avLst/>
              <a:gdLst/>
              <a:ahLst/>
              <a:cxnLst/>
              <a:rect l="l" t="t" r="r" b="b"/>
              <a:pathLst>
                <a:path w="5102225" h="739775">
                  <a:moveTo>
                    <a:pt x="5102225" y="0"/>
                  </a:moveTo>
                  <a:lnTo>
                    <a:pt x="0" y="0"/>
                  </a:lnTo>
                  <a:lnTo>
                    <a:pt x="377505" y="100891"/>
                  </a:lnTo>
                  <a:lnTo>
                    <a:pt x="1432131" y="330692"/>
                  </a:lnTo>
                  <a:lnTo>
                    <a:pt x="3047041" y="580090"/>
                  </a:lnTo>
                  <a:lnTo>
                    <a:pt x="5102225" y="739528"/>
                  </a:lnTo>
                  <a:lnTo>
                    <a:pt x="5102225" y="0"/>
                  </a:lnTo>
                  <a:close/>
                </a:path>
              </a:pathLst>
            </a:custGeom>
            <a:solidFill>
              <a:srgbClr val="FFC3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434582" y="0"/>
              <a:ext cx="2709417" cy="186273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5596089"/>
              <a:ext cx="1423796" cy="1261908"/>
            </a:xfrm>
            <a:prstGeom prst="rect">
              <a:avLst/>
            </a:prstGeom>
          </p:spPr>
        </p:pic>
      </p:grpSp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81327" y="201168"/>
            <a:ext cx="6350508" cy="1348739"/>
          </a:xfrm>
          <a:prstGeom prst="rect">
            <a:avLst/>
          </a:prstGeom>
        </p:spPr>
      </p:pic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689607" y="279603"/>
            <a:ext cx="5762625" cy="100393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673225" marR="5080" indent="-1660525">
              <a:lnSpc>
                <a:spcPct val="100400"/>
              </a:lnSpc>
              <a:spcBef>
                <a:spcPts val="90"/>
              </a:spcBef>
            </a:pPr>
            <a:r>
              <a:rPr spc="-40" dirty="0">
                <a:solidFill>
                  <a:srgbClr val="000000"/>
                </a:solidFill>
              </a:rPr>
              <a:t>Президент</a:t>
            </a:r>
            <a:r>
              <a:rPr spc="-155" dirty="0">
                <a:solidFill>
                  <a:srgbClr val="000000"/>
                </a:solidFill>
              </a:rPr>
              <a:t> </a:t>
            </a:r>
            <a:r>
              <a:rPr spc="-80" dirty="0">
                <a:solidFill>
                  <a:srgbClr val="000000"/>
                </a:solidFill>
              </a:rPr>
              <a:t>Владимир</a:t>
            </a:r>
            <a:r>
              <a:rPr spc="-85" dirty="0">
                <a:solidFill>
                  <a:srgbClr val="000000"/>
                </a:solidFill>
              </a:rPr>
              <a:t> </a:t>
            </a:r>
            <a:r>
              <a:rPr spc="-75" dirty="0">
                <a:solidFill>
                  <a:srgbClr val="000000"/>
                </a:solidFill>
              </a:rPr>
              <a:t>Путин </a:t>
            </a:r>
            <a:r>
              <a:rPr spc="-35" dirty="0">
                <a:solidFill>
                  <a:srgbClr val="000000"/>
                </a:solidFill>
              </a:rPr>
              <a:t>предложил:</a:t>
            </a:r>
          </a:p>
        </p:txBody>
      </p:sp>
      <p:grpSp>
        <p:nvGrpSpPr>
          <p:cNvPr id="13" name="object 13"/>
          <p:cNvGrpSpPr/>
          <p:nvPr/>
        </p:nvGrpSpPr>
        <p:grpSpPr>
          <a:xfrm>
            <a:off x="487337" y="1845055"/>
            <a:ext cx="8312784" cy="2107565"/>
            <a:chOff x="487337" y="1845055"/>
            <a:chExt cx="8312784" cy="2107565"/>
          </a:xfrm>
        </p:grpSpPr>
        <p:sp>
          <p:nvSpPr>
            <p:cNvPr id="14" name="object 14"/>
            <p:cNvSpPr/>
            <p:nvPr/>
          </p:nvSpPr>
          <p:spPr>
            <a:xfrm>
              <a:off x="500037" y="1857755"/>
              <a:ext cx="8287384" cy="2082164"/>
            </a:xfrm>
            <a:custGeom>
              <a:avLst/>
              <a:gdLst/>
              <a:ahLst/>
              <a:cxnLst/>
              <a:rect l="l" t="t" r="r" b="b"/>
              <a:pathLst>
                <a:path w="8287384" h="2082164">
                  <a:moveTo>
                    <a:pt x="7939874" y="0"/>
                  </a:moveTo>
                  <a:lnTo>
                    <a:pt x="346976" y="0"/>
                  </a:lnTo>
                  <a:lnTo>
                    <a:pt x="299893" y="3166"/>
                  </a:lnTo>
                  <a:lnTo>
                    <a:pt x="254736" y="12392"/>
                  </a:lnTo>
                  <a:lnTo>
                    <a:pt x="211917" y="27263"/>
                  </a:lnTo>
                  <a:lnTo>
                    <a:pt x="171850" y="47366"/>
                  </a:lnTo>
                  <a:lnTo>
                    <a:pt x="134949" y="72288"/>
                  </a:lnTo>
                  <a:lnTo>
                    <a:pt x="101626" y="101615"/>
                  </a:lnTo>
                  <a:lnTo>
                    <a:pt x="72296" y="134936"/>
                  </a:lnTo>
                  <a:lnTo>
                    <a:pt x="47372" y="171835"/>
                  </a:lnTo>
                  <a:lnTo>
                    <a:pt x="27267" y="211901"/>
                  </a:lnTo>
                  <a:lnTo>
                    <a:pt x="12394" y="254720"/>
                  </a:lnTo>
                  <a:lnTo>
                    <a:pt x="3167" y="299878"/>
                  </a:lnTo>
                  <a:lnTo>
                    <a:pt x="0" y="346964"/>
                  </a:lnTo>
                  <a:lnTo>
                    <a:pt x="0" y="1734947"/>
                  </a:lnTo>
                  <a:lnTo>
                    <a:pt x="3167" y="1782032"/>
                  </a:lnTo>
                  <a:lnTo>
                    <a:pt x="12394" y="1827190"/>
                  </a:lnTo>
                  <a:lnTo>
                    <a:pt x="27267" y="1870009"/>
                  </a:lnTo>
                  <a:lnTo>
                    <a:pt x="47372" y="1910075"/>
                  </a:lnTo>
                  <a:lnTo>
                    <a:pt x="72296" y="1946974"/>
                  </a:lnTo>
                  <a:lnTo>
                    <a:pt x="101626" y="1980295"/>
                  </a:lnTo>
                  <a:lnTo>
                    <a:pt x="134949" y="2009622"/>
                  </a:lnTo>
                  <a:lnTo>
                    <a:pt x="171850" y="2034544"/>
                  </a:lnTo>
                  <a:lnTo>
                    <a:pt x="211917" y="2054647"/>
                  </a:lnTo>
                  <a:lnTo>
                    <a:pt x="254736" y="2069518"/>
                  </a:lnTo>
                  <a:lnTo>
                    <a:pt x="299893" y="2078744"/>
                  </a:lnTo>
                  <a:lnTo>
                    <a:pt x="346976" y="2081911"/>
                  </a:lnTo>
                  <a:lnTo>
                    <a:pt x="7939874" y="2081911"/>
                  </a:lnTo>
                  <a:lnTo>
                    <a:pt x="7986960" y="2078744"/>
                  </a:lnTo>
                  <a:lnTo>
                    <a:pt x="8032118" y="2069518"/>
                  </a:lnTo>
                  <a:lnTo>
                    <a:pt x="8074937" y="2054647"/>
                  </a:lnTo>
                  <a:lnTo>
                    <a:pt x="8115003" y="2034544"/>
                  </a:lnTo>
                  <a:lnTo>
                    <a:pt x="8151902" y="2009622"/>
                  </a:lnTo>
                  <a:lnTo>
                    <a:pt x="8185223" y="1980295"/>
                  </a:lnTo>
                  <a:lnTo>
                    <a:pt x="8214550" y="1946974"/>
                  </a:lnTo>
                  <a:lnTo>
                    <a:pt x="8239472" y="1910075"/>
                  </a:lnTo>
                  <a:lnTo>
                    <a:pt x="8259575" y="1870009"/>
                  </a:lnTo>
                  <a:lnTo>
                    <a:pt x="8274446" y="1827190"/>
                  </a:lnTo>
                  <a:lnTo>
                    <a:pt x="8283671" y="1782032"/>
                  </a:lnTo>
                  <a:lnTo>
                    <a:pt x="8286838" y="1734947"/>
                  </a:lnTo>
                  <a:lnTo>
                    <a:pt x="8286838" y="346964"/>
                  </a:lnTo>
                  <a:lnTo>
                    <a:pt x="8283671" y="299878"/>
                  </a:lnTo>
                  <a:lnTo>
                    <a:pt x="8274446" y="254720"/>
                  </a:lnTo>
                  <a:lnTo>
                    <a:pt x="8259575" y="211901"/>
                  </a:lnTo>
                  <a:lnTo>
                    <a:pt x="8239472" y="171835"/>
                  </a:lnTo>
                  <a:lnTo>
                    <a:pt x="8214550" y="134936"/>
                  </a:lnTo>
                  <a:lnTo>
                    <a:pt x="8185223" y="101615"/>
                  </a:lnTo>
                  <a:lnTo>
                    <a:pt x="8151902" y="72288"/>
                  </a:lnTo>
                  <a:lnTo>
                    <a:pt x="8115003" y="47366"/>
                  </a:lnTo>
                  <a:lnTo>
                    <a:pt x="8074937" y="27263"/>
                  </a:lnTo>
                  <a:lnTo>
                    <a:pt x="8032118" y="12392"/>
                  </a:lnTo>
                  <a:lnTo>
                    <a:pt x="7986960" y="3166"/>
                  </a:lnTo>
                  <a:lnTo>
                    <a:pt x="7939874" y="0"/>
                  </a:lnTo>
                  <a:close/>
                </a:path>
              </a:pathLst>
            </a:custGeom>
            <a:solidFill>
              <a:srgbClr val="5CB0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500037" y="1857755"/>
              <a:ext cx="8287384" cy="2082164"/>
            </a:xfrm>
            <a:custGeom>
              <a:avLst/>
              <a:gdLst/>
              <a:ahLst/>
              <a:cxnLst/>
              <a:rect l="l" t="t" r="r" b="b"/>
              <a:pathLst>
                <a:path w="8287384" h="2082164">
                  <a:moveTo>
                    <a:pt x="0" y="346964"/>
                  </a:moveTo>
                  <a:lnTo>
                    <a:pt x="3167" y="299878"/>
                  </a:lnTo>
                  <a:lnTo>
                    <a:pt x="12394" y="254720"/>
                  </a:lnTo>
                  <a:lnTo>
                    <a:pt x="27267" y="211901"/>
                  </a:lnTo>
                  <a:lnTo>
                    <a:pt x="47372" y="171835"/>
                  </a:lnTo>
                  <a:lnTo>
                    <a:pt x="72296" y="134936"/>
                  </a:lnTo>
                  <a:lnTo>
                    <a:pt x="101626" y="101615"/>
                  </a:lnTo>
                  <a:lnTo>
                    <a:pt x="134949" y="72288"/>
                  </a:lnTo>
                  <a:lnTo>
                    <a:pt x="171850" y="47366"/>
                  </a:lnTo>
                  <a:lnTo>
                    <a:pt x="211917" y="27263"/>
                  </a:lnTo>
                  <a:lnTo>
                    <a:pt x="254736" y="12392"/>
                  </a:lnTo>
                  <a:lnTo>
                    <a:pt x="299893" y="3166"/>
                  </a:lnTo>
                  <a:lnTo>
                    <a:pt x="346976" y="0"/>
                  </a:lnTo>
                  <a:lnTo>
                    <a:pt x="7939874" y="0"/>
                  </a:lnTo>
                  <a:lnTo>
                    <a:pt x="7986960" y="3166"/>
                  </a:lnTo>
                  <a:lnTo>
                    <a:pt x="8032118" y="12392"/>
                  </a:lnTo>
                  <a:lnTo>
                    <a:pt x="8074937" y="27263"/>
                  </a:lnTo>
                  <a:lnTo>
                    <a:pt x="8115003" y="47366"/>
                  </a:lnTo>
                  <a:lnTo>
                    <a:pt x="8151902" y="72288"/>
                  </a:lnTo>
                  <a:lnTo>
                    <a:pt x="8185223" y="101615"/>
                  </a:lnTo>
                  <a:lnTo>
                    <a:pt x="8214550" y="134936"/>
                  </a:lnTo>
                  <a:lnTo>
                    <a:pt x="8239472" y="171835"/>
                  </a:lnTo>
                  <a:lnTo>
                    <a:pt x="8259575" y="211901"/>
                  </a:lnTo>
                  <a:lnTo>
                    <a:pt x="8274446" y="254720"/>
                  </a:lnTo>
                  <a:lnTo>
                    <a:pt x="8283671" y="299878"/>
                  </a:lnTo>
                  <a:lnTo>
                    <a:pt x="8286838" y="346964"/>
                  </a:lnTo>
                  <a:lnTo>
                    <a:pt x="8286838" y="1734947"/>
                  </a:lnTo>
                  <a:lnTo>
                    <a:pt x="8283671" y="1782032"/>
                  </a:lnTo>
                  <a:lnTo>
                    <a:pt x="8274446" y="1827190"/>
                  </a:lnTo>
                  <a:lnTo>
                    <a:pt x="8259575" y="1870009"/>
                  </a:lnTo>
                  <a:lnTo>
                    <a:pt x="8239472" y="1910075"/>
                  </a:lnTo>
                  <a:lnTo>
                    <a:pt x="8214550" y="1946974"/>
                  </a:lnTo>
                  <a:lnTo>
                    <a:pt x="8185223" y="1980295"/>
                  </a:lnTo>
                  <a:lnTo>
                    <a:pt x="8151902" y="2009622"/>
                  </a:lnTo>
                  <a:lnTo>
                    <a:pt x="8115003" y="2034544"/>
                  </a:lnTo>
                  <a:lnTo>
                    <a:pt x="8074937" y="2054647"/>
                  </a:lnTo>
                  <a:lnTo>
                    <a:pt x="8032118" y="2069518"/>
                  </a:lnTo>
                  <a:lnTo>
                    <a:pt x="7986960" y="2078744"/>
                  </a:lnTo>
                  <a:lnTo>
                    <a:pt x="7939874" y="2081911"/>
                  </a:lnTo>
                  <a:lnTo>
                    <a:pt x="346976" y="2081911"/>
                  </a:lnTo>
                  <a:lnTo>
                    <a:pt x="299893" y="2078744"/>
                  </a:lnTo>
                  <a:lnTo>
                    <a:pt x="254736" y="2069518"/>
                  </a:lnTo>
                  <a:lnTo>
                    <a:pt x="211917" y="2054647"/>
                  </a:lnTo>
                  <a:lnTo>
                    <a:pt x="171850" y="2034544"/>
                  </a:lnTo>
                  <a:lnTo>
                    <a:pt x="134949" y="2009622"/>
                  </a:lnTo>
                  <a:lnTo>
                    <a:pt x="101626" y="1980295"/>
                  </a:lnTo>
                  <a:lnTo>
                    <a:pt x="72296" y="1946974"/>
                  </a:lnTo>
                  <a:lnTo>
                    <a:pt x="47372" y="1910075"/>
                  </a:lnTo>
                  <a:lnTo>
                    <a:pt x="27267" y="1870009"/>
                  </a:lnTo>
                  <a:lnTo>
                    <a:pt x="12394" y="1827190"/>
                  </a:lnTo>
                  <a:lnTo>
                    <a:pt x="3167" y="1782032"/>
                  </a:lnTo>
                  <a:lnTo>
                    <a:pt x="0" y="1734947"/>
                  </a:lnTo>
                  <a:lnTo>
                    <a:pt x="0" y="346964"/>
                  </a:lnTo>
                  <a:close/>
                </a:path>
              </a:pathLst>
            </a:custGeom>
            <a:ln w="25399">
              <a:solidFill>
                <a:srgbClr val="FDE9D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" name="object 16"/>
          <p:cNvGrpSpPr/>
          <p:nvPr/>
        </p:nvGrpSpPr>
        <p:grpSpPr>
          <a:xfrm>
            <a:off x="487337" y="4003675"/>
            <a:ext cx="8312784" cy="2107565"/>
            <a:chOff x="487337" y="4003675"/>
            <a:chExt cx="8312784" cy="2107565"/>
          </a:xfrm>
        </p:grpSpPr>
        <p:sp>
          <p:nvSpPr>
            <p:cNvPr id="17" name="object 17"/>
            <p:cNvSpPr/>
            <p:nvPr/>
          </p:nvSpPr>
          <p:spPr>
            <a:xfrm>
              <a:off x="500037" y="4016375"/>
              <a:ext cx="8287384" cy="2082164"/>
            </a:xfrm>
            <a:custGeom>
              <a:avLst/>
              <a:gdLst/>
              <a:ahLst/>
              <a:cxnLst/>
              <a:rect l="l" t="t" r="r" b="b"/>
              <a:pathLst>
                <a:path w="8287384" h="2082164">
                  <a:moveTo>
                    <a:pt x="7939874" y="0"/>
                  </a:moveTo>
                  <a:lnTo>
                    <a:pt x="346976" y="0"/>
                  </a:lnTo>
                  <a:lnTo>
                    <a:pt x="299893" y="3166"/>
                  </a:lnTo>
                  <a:lnTo>
                    <a:pt x="254736" y="12392"/>
                  </a:lnTo>
                  <a:lnTo>
                    <a:pt x="211917" y="27263"/>
                  </a:lnTo>
                  <a:lnTo>
                    <a:pt x="171850" y="47366"/>
                  </a:lnTo>
                  <a:lnTo>
                    <a:pt x="134949" y="72288"/>
                  </a:lnTo>
                  <a:lnTo>
                    <a:pt x="101626" y="101615"/>
                  </a:lnTo>
                  <a:lnTo>
                    <a:pt x="72296" y="134936"/>
                  </a:lnTo>
                  <a:lnTo>
                    <a:pt x="47372" y="171835"/>
                  </a:lnTo>
                  <a:lnTo>
                    <a:pt x="27267" y="211901"/>
                  </a:lnTo>
                  <a:lnTo>
                    <a:pt x="12394" y="254720"/>
                  </a:lnTo>
                  <a:lnTo>
                    <a:pt x="3167" y="299878"/>
                  </a:lnTo>
                  <a:lnTo>
                    <a:pt x="0" y="346963"/>
                  </a:lnTo>
                  <a:lnTo>
                    <a:pt x="0" y="1734883"/>
                  </a:lnTo>
                  <a:lnTo>
                    <a:pt x="3167" y="1781966"/>
                  </a:lnTo>
                  <a:lnTo>
                    <a:pt x="12394" y="1827123"/>
                  </a:lnTo>
                  <a:lnTo>
                    <a:pt x="27267" y="1869942"/>
                  </a:lnTo>
                  <a:lnTo>
                    <a:pt x="47372" y="1910009"/>
                  </a:lnTo>
                  <a:lnTo>
                    <a:pt x="72296" y="1946910"/>
                  </a:lnTo>
                  <a:lnTo>
                    <a:pt x="101626" y="1980233"/>
                  </a:lnTo>
                  <a:lnTo>
                    <a:pt x="134949" y="2009563"/>
                  </a:lnTo>
                  <a:lnTo>
                    <a:pt x="171850" y="2034487"/>
                  </a:lnTo>
                  <a:lnTo>
                    <a:pt x="211917" y="2054593"/>
                  </a:lnTo>
                  <a:lnTo>
                    <a:pt x="254736" y="2069465"/>
                  </a:lnTo>
                  <a:lnTo>
                    <a:pt x="299893" y="2078692"/>
                  </a:lnTo>
                  <a:lnTo>
                    <a:pt x="346976" y="2081860"/>
                  </a:lnTo>
                  <a:lnTo>
                    <a:pt x="7939874" y="2081860"/>
                  </a:lnTo>
                  <a:lnTo>
                    <a:pt x="7986960" y="2078692"/>
                  </a:lnTo>
                  <a:lnTo>
                    <a:pt x="8032118" y="2069465"/>
                  </a:lnTo>
                  <a:lnTo>
                    <a:pt x="8074937" y="2054593"/>
                  </a:lnTo>
                  <a:lnTo>
                    <a:pt x="8115003" y="2034487"/>
                  </a:lnTo>
                  <a:lnTo>
                    <a:pt x="8151902" y="2009563"/>
                  </a:lnTo>
                  <a:lnTo>
                    <a:pt x="8185223" y="1980233"/>
                  </a:lnTo>
                  <a:lnTo>
                    <a:pt x="8214550" y="1946910"/>
                  </a:lnTo>
                  <a:lnTo>
                    <a:pt x="8239472" y="1910009"/>
                  </a:lnTo>
                  <a:lnTo>
                    <a:pt x="8259575" y="1869942"/>
                  </a:lnTo>
                  <a:lnTo>
                    <a:pt x="8274446" y="1827123"/>
                  </a:lnTo>
                  <a:lnTo>
                    <a:pt x="8283671" y="1781966"/>
                  </a:lnTo>
                  <a:lnTo>
                    <a:pt x="8286838" y="1734883"/>
                  </a:lnTo>
                  <a:lnTo>
                    <a:pt x="8286838" y="346963"/>
                  </a:lnTo>
                  <a:lnTo>
                    <a:pt x="8283671" y="299878"/>
                  </a:lnTo>
                  <a:lnTo>
                    <a:pt x="8274446" y="254720"/>
                  </a:lnTo>
                  <a:lnTo>
                    <a:pt x="8259575" y="211901"/>
                  </a:lnTo>
                  <a:lnTo>
                    <a:pt x="8239472" y="171835"/>
                  </a:lnTo>
                  <a:lnTo>
                    <a:pt x="8214550" y="134936"/>
                  </a:lnTo>
                  <a:lnTo>
                    <a:pt x="8185223" y="101615"/>
                  </a:lnTo>
                  <a:lnTo>
                    <a:pt x="8151902" y="72288"/>
                  </a:lnTo>
                  <a:lnTo>
                    <a:pt x="8115003" y="47366"/>
                  </a:lnTo>
                  <a:lnTo>
                    <a:pt x="8074937" y="27263"/>
                  </a:lnTo>
                  <a:lnTo>
                    <a:pt x="8032118" y="12392"/>
                  </a:lnTo>
                  <a:lnTo>
                    <a:pt x="7986960" y="3166"/>
                  </a:lnTo>
                  <a:lnTo>
                    <a:pt x="7939874" y="0"/>
                  </a:lnTo>
                  <a:close/>
                </a:path>
              </a:pathLst>
            </a:custGeom>
            <a:solidFill>
              <a:srgbClr val="5CB0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500037" y="4016375"/>
              <a:ext cx="8287384" cy="2082164"/>
            </a:xfrm>
            <a:custGeom>
              <a:avLst/>
              <a:gdLst/>
              <a:ahLst/>
              <a:cxnLst/>
              <a:rect l="l" t="t" r="r" b="b"/>
              <a:pathLst>
                <a:path w="8287384" h="2082164">
                  <a:moveTo>
                    <a:pt x="0" y="346963"/>
                  </a:moveTo>
                  <a:lnTo>
                    <a:pt x="3167" y="299878"/>
                  </a:lnTo>
                  <a:lnTo>
                    <a:pt x="12394" y="254720"/>
                  </a:lnTo>
                  <a:lnTo>
                    <a:pt x="27267" y="211901"/>
                  </a:lnTo>
                  <a:lnTo>
                    <a:pt x="47372" y="171835"/>
                  </a:lnTo>
                  <a:lnTo>
                    <a:pt x="72296" y="134936"/>
                  </a:lnTo>
                  <a:lnTo>
                    <a:pt x="101626" y="101615"/>
                  </a:lnTo>
                  <a:lnTo>
                    <a:pt x="134949" y="72288"/>
                  </a:lnTo>
                  <a:lnTo>
                    <a:pt x="171850" y="47366"/>
                  </a:lnTo>
                  <a:lnTo>
                    <a:pt x="211917" y="27263"/>
                  </a:lnTo>
                  <a:lnTo>
                    <a:pt x="254736" y="12392"/>
                  </a:lnTo>
                  <a:lnTo>
                    <a:pt x="299893" y="3166"/>
                  </a:lnTo>
                  <a:lnTo>
                    <a:pt x="346976" y="0"/>
                  </a:lnTo>
                  <a:lnTo>
                    <a:pt x="7939874" y="0"/>
                  </a:lnTo>
                  <a:lnTo>
                    <a:pt x="7986960" y="3166"/>
                  </a:lnTo>
                  <a:lnTo>
                    <a:pt x="8032118" y="12392"/>
                  </a:lnTo>
                  <a:lnTo>
                    <a:pt x="8074937" y="27263"/>
                  </a:lnTo>
                  <a:lnTo>
                    <a:pt x="8115003" y="47366"/>
                  </a:lnTo>
                  <a:lnTo>
                    <a:pt x="8151902" y="72288"/>
                  </a:lnTo>
                  <a:lnTo>
                    <a:pt x="8185223" y="101615"/>
                  </a:lnTo>
                  <a:lnTo>
                    <a:pt x="8214550" y="134936"/>
                  </a:lnTo>
                  <a:lnTo>
                    <a:pt x="8239472" y="171835"/>
                  </a:lnTo>
                  <a:lnTo>
                    <a:pt x="8259575" y="211901"/>
                  </a:lnTo>
                  <a:lnTo>
                    <a:pt x="8274446" y="254720"/>
                  </a:lnTo>
                  <a:lnTo>
                    <a:pt x="8283671" y="299878"/>
                  </a:lnTo>
                  <a:lnTo>
                    <a:pt x="8286838" y="346963"/>
                  </a:lnTo>
                  <a:lnTo>
                    <a:pt x="8286838" y="1734883"/>
                  </a:lnTo>
                  <a:lnTo>
                    <a:pt x="8283671" y="1781966"/>
                  </a:lnTo>
                  <a:lnTo>
                    <a:pt x="8274446" y="1827123"/>
                  </a:lnTo>
                  <a:lnTo>
                    <a:pt x="8259575" y="1869942"/>
                  </a:lnTo>
                  <a:lnTo>
                    <a:pt x="8239472" y="1910009"/>
                  </a:lnTo>
                  <a:lnTo>
                    <a:pt x="8214550" y="1946910"/>
                  </a:lnTo>
                  <a:lnTo>
                    <a:pt x="8185223" y="1980233"/>
                  </a:lnTo>
                  <a:lnTo>
                    <a:pt x="8151902" y="2009563"/>
                  </a:lnTo>
                  <a:lnTo>
                    <a:pt x="8115003" y="2034487"/>
                  </a:lnTo>
                  <a:lnTo>
                    <a:pt x="8074937" y="2054593"/>
                  </a:lnTo>
                  <a:lnTo>
                    <a:pt x="8032118" y="2069465"/>
                  </a:lnTo>
                  <a:lnTo>
                    <a:pt x="7986960" y="2078692"/>
                  </a:lnTo>
                  <a:lnTo>
                    <a:pt x="7939874" y="2081860"/>
                  </a:lnTo>
                  <a:lnTo>
                    <a:pt x="346976" y="2081860"/>
                  </a:lnTo>
                  <a:lnTo>
                    <a:pt x="299893" y="2078692"/>
                  </a:lnTo>
                  <a:lnTo>
                    <a:pt x="254736" y="2069465"/>
                  </a:lnTo>
                  <a:lnTo>
                    <a:pt x="211917" y="2054593"/>
                  </a:lnTo>
                  <a:lnTo>
                    <a:pt x="171850" y="2034487"/>
                  </a:lnTo>
                  <a:lnTo>
                    <a:pt x="134949" y="2009563"/>
                  </a:lnTo>
                  <a:lnTo>
                    <a:pt x="101626" y="1980233"/>
                  </a:lnTo>
                  <a:lnTo>
                    <a:pt x="72296" y="1946910"/>
                  </a:lnTo>
                  <a:lnTo>
                    <a:pt x="47372" y="1910009"/>
                  </a:lnTo>
                  <a:lnTo>
                    <a:pt x="27267" y="1869942"/>
                  </a:lnTo>
                  <a:lnTo>
                    <a:pt x="12394" y="1827123"/>
                  </a:lnTo>
                  <a:lnTo>
                    <a:pt x="3167" y="1781966"/>
                  </a:lnTo>
                  <a:lnTo>
                    <a:pt x="0" y="1734883"/>
                  </a:lnTo>
                  <a:lnTo>
                    <a:pt x="0" y="346963"/>
                  </a:lnTo>
                  <a:close/>
                </a:path>
              </a:pathLst>
            </a:custGeom>
            <a:ln w="25400">
              <a:solidFill>
                <a:srgbClr val="FDE9D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680719" y="1971802"/>
            <a:ext cx="7254875" cy="3490595"/>
          </a:xfrm>
          <a:prstGeom prst="rect">
            <a:avLst/>
          </a:prstGeom>
        </p:spPr>
        <p:txBody>
          <a:bodyPr vert="horz" wrap="square" lIns="0" tIns="5715" rIns="0" bIns="0" rtlCol="0">
            <a:spAutoFit/>
          </a:bodyPr>
          <a:lstStyle/>
          <a:p>
            <a:pPr marL="12700" marR="46355">
              <a:lnSpc>
                <a:spcPct val="102200"/>
              </a:lnSpc>
              <a:spcBef>
                <a:spcPts val="45"/>
              </a:spcBef>
            </a:pPr>
            <a:r>
              <a:rPr sz="2400" spc="140" dirty="0">
                <a:latin typeface="Tahoma"/>
                <a:cs typeface="Tahoma"/>
              </a:rPr>
              <a:t>воссоздать</a:t>
            </a:r>
            <a:r>
              <a:rPr sz="2400" spc="-155" dirty="0">
                <a:latin typeface="Tahoma"/>
                <a:cs typeface="Tahoma"/>
              </a:rPr>
              <a:t> </a:t>
            </a:r>
            <a:r>
              <a:rPr sz="2400" spc="250" dirty="0">
                <a:latin typeface="Tahoma"/>
                <a:cs typeface="Tahoma"/>
              </a:rPr>
              <a:t>систему</a:t>
            </a:r>
            <a:r>
              <a:rPr sz="2400" spc="-125" dirty="0">
                <a:latin typeface="Tahoma"/>
                <a:cs typeface="Tahoma"/>
              </a:rPr>
              <a:t> </a:t>
            </a:r>
            <a:r>
              <a:rPr sz="2400" spc="-10" dirty="0">
                <a:latin typeface="Tahoma"/>
                <a:cs typeface="Tahoma"/>
              </a:rPr>
              <a:t>ГТО</a:t>
            </a:r>
            <a:r>
              <a:rPr sz="2400" spc="-100" dirty="0">
                <a:latin typeface="Tahoma"/>
                <a:cs typeface="Tahoma"/>
              </a:rPr>
              <a:t> </a:t>
            </a:r>
            <a:r>
              <a:rPr sz="2400" spc="-140" dirty="0">
                <a:latin typeface="Tahoma"/>
                <a:cs typeface="Tahoma"/>
              </a:rPr>
              <a:t>в</a:t>
            </a:r>
            <a:r>
              <a:rPr sz="2400" spc="-105" dirty="0">
                <a:latin typeface="Tahoma"/>
                <a:cs typeface="Tahoma"/>
              </a:rPr>
              <a:t> </a:t>
            </a:r>
            <a:r>
              <a:rPr sz="2400" spc="210" dirty="0">
                <a:latin typeface="Tahoma"/>
                <a:cs typeface="Tahoma"/>
              </a:rPr>
              <a:t>новом</a:t>
            </a:r>
            <a:r>
              <a:rPr sz="2400" spc="-85" dirty="0">
                <a:latin typeface="Tahoma"/>
                <a:cs typeface="Tahoma"/>
              </a:rPr>
              <a:t> </a:t>
            </a:r>
            <a:r>
              <a:rPr sz="2400" spc="340" dirty="0">
                <a:latin typeface="Tahoma"/>
                <a:cs typeface="Tahoma"/>
              </a:rPr>
              <a:t>формате</a:t>
            </a:r>
            <a:r>
              <a:rPr sz="2400" spc="-185" dirty="0">
                <a:latin typeface="Tahoma"/>
                <a:cs typeface="Tahoma"/>
              </a:rPr>
              <a:t> </a:t>
            </a:r>
            <a:r>
              <a:rPr sz="2400" spc="395" dirty="0">
                <a:latin typeface="Tahoma"/>
                <a:cs typeface="Tahoma"/>
              </a:rPr>
              <a:t>с </a:t>
            </a:r>
            <a:r>
              <a:rPr sz="2400" spc="235" dirty="0">
                <a:latin typeface="Tahoma"/>
                <a:cs typeface="Tahoma"/>
              </a:rPr>
              <a:t>современными</a:t>
            </a:r>
            <a:r>
              <a:rPr sz="2400" spc="-195" dirty="0">
                <a:latin typeface="Tahoma"/>
                <a:cs typeface="Tahoma"/>
              </a:rPr>
              <a:t> </a:t>
            </a:r>
            <a:r>
              <a:rPr sz="2400" spc="200" dirty="0">
                <a:latin typeface="Tahoma"/>
                <a:cs typeface="Tahoma"/>
              </a:rPr>
              <a:t>нормативами,</a:t>
            </a:r>
            <a:r>
              <a:rPr sz="2400" spc="-170" dirty="0">
                <a:latin typeface="Tahoma"/>
                <a:cs typeface="Tahoma"/>
              </a:rPr>
              <a:t> </a:t>
            </a:r>
            <a:r>
              <a:rPr sz="2400" spc="125" dirty="0">
                <a:latin typeface="Tahoma"/>
                <a:cs typeface="Tahoma"/>
              </a:rPr>
              <a:t>которые</a:t>
            </a:r>
            <a:r>
              <a:rPr sz="2400" spc="-130" dirty="0">
                <a:latin typeface="Tahoma"/>
                <a:cs typeface="Tahoma"/>
              </a:rPr>
              <a:t> </a:t>
            </a:r>
            <a:r>
              <a:rPr sz="2400" spc="65" dirty="0">
                <a:latin typeface="Tahoma"/>
                <a:cs typeface="Tahoma"/>
              </a:rPr>
              <a:t>будут соответствовать</a:t>
            </a:r>
            <a:r>
              <a:rPr sz="2400" spc="-155" dirty="0">
                <a:latin typeface="Tahoma"/>
                <a:cs typeface="Tahoma"/>
              </a:rPr>
              <a:t> </a:t>
            </a:r>
            <a:r>
              <a:rPr sz="2400" spc="130" dirty="0">
                <a:latin typeface="Tahoma"/>
                <a:cs typeface="Tahoma"/>
              </a:rPr>
              <a:t>уровню</a:t>
            </a:r>
            <a:r>
              <a:rPr sz="2400" spc="-90" dirty="0">
                <a:latin typeface="Tahoma"/>
                <a:cs typeface="Tahoma"/>
              </a:rPr>
              <a:t> </a:t>
            </a:r>
            <a:r>
              <a:rPr sz="2400" spc="170" dirty="0">
                <a:latin typeface="Tahoma"/>
                <a:cs typeface="Tahoma"/>
              </a:rPr>
              <a:t>физического</a:t>
            </a:r>
            <a:r>
              <a:rPr sz="2400" spc="-170" dirty="0">
                <a:latin typeface="Tahoma"/>
                <a:cs typeface="Tahoma"/>
              </a:rPr>
              <a:t> </a:t>
            </a:r>
            <a:r>
              <a:rPr sz="2400" spc="-10" dirty="0">
                <a:latin typeface="Tahoma"/>
                <a:cs typeface="Tahoma"/>
              </a:rPr>
              <a:t>развития </a:t>
            </a:r>
            <a:r>
              <a:rPr sz="2400" spc="195" dirty="0">
                <a:latin typeface="Tahoma"/>
                <a:cs typeface="Tahoma"/>
              </a:rPr>
              <a:t>ребѐнка.</a:t>
            </a:r>
            <a:endParaRPr sz="2400">
              <a:latin typeface="Tahoma"/>
              <a:cs typeface="Tahoma"/>
            </a:endParaRPr>
          </a:p>
          <a:p>
            <a:pPr>
              <a:lnSpc>
                <a:spcPct val="100000"/>
              </a:lnSpc>
            </a:pPr>
            <a:endParaRPr sz="24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910"/>
              </a:spcBef>
            </a:pPr>
            <a:endParaRPr sz="2400">
              <a:latin typeface="Tahoma"/>
              <a:cs typeface="Tahoma"/>
            </a:endParaRPr>
          </a:p>
          <a:p>
            <a:pPr marL="12700" marR="5080">
              <a:lnSpc>
                <a:spcPct val="102499"/>
              </a:lnSpc>
            </a:pPr>
            <a:r>
              <a:rPr sz="2400" spc="65" dirty="0">
                <a:latin typeface="Tahoma"/>
                <a:cs typeface="Tahoma"/>
              </a:rPr>
              <a:t>вносить</a:t>
            </a:r>
            <a:r>
              <a:rPr sz="2400" spc="-105" dirty="0">
                <a:latin typeface="Tahoma"/>
                <a:cs typeface="Tahoma"/>
              </a:rPr>
              <a:t> </a:t>
            </a:r>
            <a:r>
              <a:rPr sz="2400" spc="160" dirty="0">
                <a:latin typeface="Tahoma"/>
                <a:cs typeface="Tahoma"/>
              </a:rPr>
              <a:t>оценку</a:t>
            </a:r>
            <a:r>
              <a:rPr sz="2400" spc="-150" dirty="0">
                <a:latin typeface="Tahoma"/>
                <a:cs typeface="Tahoma"/>
              </a:rPr>
              <a:t> </a:t>
            </a:r>
            <a:r>
              <a:rPr sz="2400" spc="65" dirty="0">
                <a:latin typeface="Tahoma"/>
                <a:cs typeface="Tahoma"/>
              </a:rPr>
              <a:t>уровня</a:t>
            </a:r>
            <a:r>
              <a:rPr sz="2400" spc="-114" dirty="0">
                <a:latin typeface="Tahoma"/>
                <a:cs typeface="Tahoma"/>
              </a:rPr>
              <a:t> </a:t>
            </a:r>
            <a:r>
              <a:rPr sz="2400" spc="185" dirty="0">
                <a:latin typeface="Tahoma"/>
                <a:cs typeface="Tahoma"/>
              </a:rPr>
              <a:t>физической</a:t>
            </a:r>
            <a:r>
              <a:rPr sz="2400" spc="-125" dirty="0">
                <a:latin typeface="Tahoma"/>
                <a:cs typeface="Tahoma"/>
              </a:rPr>
              <a:t> </a:t>
            </a:r>
            <a:r>
              <a:rPr sz="2400" spc="55" dirty="0">
                <a:latin typeface="Tahoma"/>
                <a:cs typeface="Tahoma"/>
              </a:rPr>
              <a:t>подготовки </a:t>
            </a:r>
            <a:r>
              <a:rPr sz="2400" spc="130" dirty="0">
                <a:latin typeface="Tahoma"/>
                <a:cs typeface="Tahoma"/>
              </a:rPr>
              <a:t>школьника</a:t>
            </a:r>
            <a:r>
              <a:rPr sz="2400" spc="-165" dirty="0">
                <a:latin typeface="Tahoma"/>
                <a:cs typeface="Tahoma"/>
              </a:rPr>
              <a:t> </a:t>
            </a:r>
            <a:r>
              <a:rPr sz="2400" spc="-145" dirty="0">
                <a:latin typeface="Tahoma"/>
                <a:cs typeface="Tahoma"/>
              </a:rPr>
              <a:t>в</a:t>
            </a:r>
            <a:r>
              <a:rPr sz="2400" spc="-70" dirty="0">
                <a:latin typeface="Tahoma"/>
                <a:cs typeface="Tahoma"/>
              </a:rPr>
              <a:t> </a:t>
            </a:r>
            <a:r>
              <a:rPr sz="2400" spc="90" dirty="0">
                <a:latin typeface="Tahoma"/>
                <a:cs typeface="Tahoma"/>
              </a:rPr>
              <a:t>аттестат</a:t>
            </a:r>
            <a:r>
              <a:rPr sz="2400" spc="-195" dirty="0">
                <a:latin typeface="Tahoma"/>
                <a:cs typeface="Tahoma"/>
              </a:rPr>
              <a:t> </a:t>
            </a:r>
            <a:r>
              <a:rPr sz="2400" spc="135" dirty="0">
                <a:latin typeface="Tahoma"/>
                <a:cs typeface="Tahoma"/>
              </a:rPr>
              <a:t>и</a:t>
            </a:r>
            <a:r>
              <a:rPr sz="2400" spc="-105" dirty="0">
                <a:latin typeface="Tahoma"/>
                <a:cs typeface="Tahoma"/>
              </a:rPr>
              <a:t> </a:t>
            </a:r>
            <a:r>
              <a:rPr sz="2400" spc="-35" dirty="0">
                <a:latin typeface="Tahoma"/>
                <a:cs typeface="Tahoma"/>
              </a:rPr>
              <a:t>учитывать</a:t>
            </a:r>
            <a:r>
              <a:rPr sz="2400" spc="-150" dirty="0">
                <a:latin typeface="Tahoma"/>
                <a:cs typeface="Tahoma"/>
              </a:rPr>
              <a:t> </a:t>
            </a:r>
            <a:r>
              <a:rPr sz="2400" spc="300" dirty="0">
                <a:latin typeface="Tahoma"/>
                <a:cs typeface="Tahoma"/>
              </a:rPr>
              <a:t>еѐ</a:t>
            </a:r>
            <a:r>
              <a:rPr sz="2400" spc="-120" dirty="0">
                <a:latin typeface="Tahoma"/>
                <a:cs typeface="Tahoma"/>
              </a:rPr>
              <a:t> </a:t>
            </a:r>
            <a:r>
              <a:rPr sz="2400" spc="150" dirty="0">
                <a:latin typeface="Tahoma"/>
                <a:cs typeface="Tahoma"/>
              </a:rPr>
              <a:t>при</a:t>
            </a:r>
            <a:endParaRPr sz="2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2400" spc="125" dirty="0">
                <a:latin typeface="Tahoma"/>
                <a:cs typeface="Tahoma"/>
              </a:rPr>
              <a:t>поступлении</a:t>
            </a:r>
            <a:r>
              <a:rPr sz="2400" spc="-145" dirty="0">
                <a:latin typeface="Tahoma"/>
                <a:cs typeface="Tahoma"/>
              </a:rPr>
              <a:t> </a:t>
            </a:r>
            <a:r>
              <a:rPr sz="2400" spc="-140" dirty="0">
                <a:latin typeface="Tahoma"/>
                <a:cs typeface="Tahoma"/>
              </a:rPr>
              <a:t>в</a:t>
            </a:r>
            <a:r>
              <a:rPr sz="2400" spc="-110" dirty="0">
                <a:latin typeface="Tahoma"/>
                <a:cs typeface="Tahoma"/>
              </a:rPr>
              <a:t> </a:t>
            </a:r>
            <a:r>
              <a:rPr sz="2400" spc="-20" dirty="0">
                <a:latin typeface="Tahoma"/>
                <a:cs typeface="Tahoma"/>
              </a:rPr>
              <a:t>вузы.</a:t>
            </a:r>
            <a:endParaRPr sz="2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4005326" y="2692400"/>
              <a:ext cx="1129030" cy="1079500"/>
            </a:xfrm>
            <a:custGeom>
              <a:avLst/>
              <a:gdLst/>
              <a:ahLst/>
              <a:cxnLst/>
              <a:rect l="l" t="t" r="r" b="b"/>
              <a:pathLst>
                <a:path w="1129029" h="1079500">
                  <a:moveTo>
                    <a:pt x="1128712" y="0"/>
                  </a:moveTo>
                  <a:lnTo>
                    <a:pt x="0" y="0"/>
                  </a:lnTo>
                  <a:lnTo>
                    <a:pt x="0" y="1079500"/>
                  </a:lnTo>
                  <a:lnTo>
                    <a:pt x="1128712" y="1079500"/>
                  </a:lnTo>
                  <a:lnTo>
                    <a:pt x="1128712" y="0"/>
                  </a:lnTo>
                  <a:close/>
                </a:path>
              </a:pathLst>
            </a:custGeom>
            <a:solidFill>
              <a:srgbClr val="FFFFFF">
                <a:alpha val="25097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7459726" y="4937125"/>
              <a:ext cx="1120775" cy="1079500"/>
            </a:xfrm>
            <a:custGeom>
              <a:avLst/>
              <a:gdLst/>
              <a:ahLst/>
              <a:cxnLst/>
              <a:rect l="l" t="t" r="r" b="b"/>
              <a:pathLst>
                <a:path w="1120775" h="1079500">
                  <a:moveTo>
                    <a:pt x="1120775" y="0"/>
                  </a:moveTo>
                  <a:lnTo>
                    <a:pt x="0" y="0"/>
                  </a:lnTo>
                  <a:lnTo>
                    <a:pt x="0" y="1079500"/>
                  </a:lnTo>
                  <a:lnTo>
                    <a:pt x="1120775" y="1079500"/>
                  </a:lnTo>
                  <a:lnTo>
                    <a:pt x="1120775" y="0"/>
                  </a:lnTo>
                  <a:close/>
                </a:path>
              </a:pathLst>
            </a:custGeom>
            <a:solidFill>
              <a:srgbClr val="FFFFFF">
                <a:alpha val="3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49275" y="3808475"/>
              <a:ext cx="6887209" cy="3049905"/>
            </a:xfrm>
            <a:custGeom>
              <a:avLst/>
              <a:gdLst/>
              <a:ahLst/>
              <a:cxnLst/>
              <a:rect l="l" t="t" r="r" b="b"/>
              <a:pathLst>
                <a:path w="6887209" h="3049904">
                  <a:moveTo>
                    <a:pt x="1128712" y="0"/>
                  </a:moveTo>
                  <a:lnTo>
                    <a:pt x="0" y="0"/>
                  </a:lnTo>
                  <a:lnTo>
                    <a:pt x="0" y="1079500"/>
                  </a:lnTo>
                  <a:lnTo>
                    <a:pt x="1128712" y="1079500"/>
                  </a:lnTo>
                  <a:lnTo>
                    <a:pt x="1128712" y="0"/>
                  </a:lnTo>
                  <a:close/>
                </a:path>
                <a:path w="6887209" h="3049904">
                  <a:moveTo>
                    <a:pt x="6886638" y="2255774"/>
                  </a:moveTo>
                  <a:lnTo>
                    <a:pt x="5757926" y="2255774"/>
                  </a:lnTo>
                  <a:lnTo>
                    <a:pt x="5757926" y="3049524"/>
                  </a:lnTo>
                  <a:lnTo>
                    <a:pt x="6886638" y="3049524"/>
                  </a:lnTo>
                  <a:lnTo>
                    <a:pt x="6886638" y="2255774"/>
                  </a:lnTo>
                  <a:close/>
                </a:path>
              </a:pathLst>
            </a:custGeom>
            <a:solidFill>
              <a:srgbClr val="FFFFFF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846451" y="63"/>
              <a:ext cx="1129030" cy="405130"/>
            </a:xfrm>
            <a:custGeom>
              <a:avLst/>
              <a:gdLst/>
              <a:ahLst/>
              <a:cxnLst/>
              <a:rect l="l" t="t" r="r" b="b"/>
              <a:pathLst>
                <a:path w="1129029" h="405130">
                  <a:moveTo>
                    <a:pt x="1128712" y="0"/>
                  </a:moveTo>
                  <a:lnTo>
                    <a:pt x="0" y="0"/>
                  </a:lnTo>
                  <a:lnTo>
                    <a:pt x="0" y="404812"/>
                  </a:lnTo>
                  <a:lnTo>
                    <a:pt x="1128712" y="404812"/>
                  </a:lnTo>
                  <a:lnTo>
                    <a:pt x="1128712" y="0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852801" y="1566925"/>
              <a:ext cx="4568825" cy="4451350"/>
            </a:xfrm>
            <a:custGeom>
              <a:avLst/>
              <a:gdLst/>
              <a:ahLst/>
              <a:cxnLst/>
              <a:rect l="l" t="t" r="r" b="b"/>
              <a:pathLst>
                <a:path w="4568825" h="4451350">
                  <a:moveTo>
                    <a:pt x="1120775" y="3371786"/>
                  </a:moveTo>
                  <a:lnTo>
                    <a:pt x="0" y="3371786"/>
                  </a:lnTo>
                  <a:lnTo>
                    <a:pt x="0" y="4451286"/>
                  </a:lnTo>
                  <a:lnTo>
                    <a:pt x="1120775" y="4451286"/>
                  </a:lnTo>
                  <a:lnTo>
                    <a:pt x="1120775" y="3371786"/>
                  </a:lnTo>
                  <a:close/>
                </a:path>
                <a:path w="4568825" h="4451350">
                  <a:moveTo>
                    <a:pt x="4568825" y="0"/>
                  </a:moveTo>
                  <a:lnTo>
                    <a:pt x="3448050" y="0"/>
                  </a:lnTo>
                  <a:lnTo>
                    <a:pt x="3448050" y="1079500"/>
                  </a:lnTo>
                  <a:lnTo>
                    <a:pt x="4568825" y="1079500"/>
                  </a:lnTo>
                  <a:lnTo>
                    <a:pt x="4568825" y="0"/>
                  </a:lnTo>
                  <a:close/>
                </a:path>
              </a:pathLst>
            </a:custGeom>
            <a:solidFill>
              <a:srgbClr val="FFFFFF">
                <a:alpha val="3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041774" y="0"/>
              <a:ext cx="5102225" cy="739775"/>
            </a:xfrm>
            <a:custGeom>
              <a:avLst/>
              <a:gdLst/>
              <a:ahLst/>
              <a:cxnLst/>
              <a:rect l="l" t="t" r="r" b="b"/>
              <a:pathLst>
                <a:path w="5102225" h="739775">
                  <a:moveTo>
                    <a:pt x="5102225" y="0"/>
                  </a:moveTo>
                  <a:lnTo>
                    <a:pt x="0" y="0"/>
                  </a:lnTo>
                  <a:lnTo>
                    <a:pt x="377505" y="100891"/>
                  </a:lnTo>
                  <a:lnTo>
                    <a:pt x="1432131" y="330692"/>
                  </a:lnTo>
                  <a:lnTo>
                    <a:pt x="3047041" y="580090"/>
                  </a:lnTo>
                  <a:lnTo>
                    <a:pt x="5102225" y="739528"/>
                  </a:lnTo>
                  <a:lnTo>
                    <a:pt x="5102225" y="0"/>
                  </a:lnTo>
                  <a:close/>
                </a:path>
              </a:pathLst>
            </a:custGeom>
            <a:solidFill>
              <a:srgbClr val="FFC3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434582" y="0"/>
              <a:ext cx="2709417" cy="186273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5596089"/>
              <a:ext cx="1423796" cy="1261908"/>
            </a:xfrm>
            <a:prstGeom prst="rect">
              <a:avLst/>
            </a:prstGeom>
          </p:spPr>
        </p:pic>
      </p:grpSp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58467" y="352043"/>
            <a:ext cx="6441948" cy="1014983"/>
          </a:xfrm>
          <a:prstGeom prst="rect">
            <a:avLst/>
          </a:prstGeom>
        </p:spPr>
      </p:pic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061135" y="279603"/>
            <a:ext cx="7021728" cy="876189"/>
          </a:xfrm>
          <a:prstGeom prst="rect">
            <a:avLst/>
          </a:prstGeom>
        </p:spPr>
        <p:txBody>
          <a:bodyPr vert="horz" wrap="square" lIns="0" tIns="136195" rIns="0" bIns="0" rtlCol="0">
            <a:spAutoFit/>
          </a:bodyPr>
          <a:lstStyle/>
          <a:p>
            <a:pPr marL="1839595" marR="5080" indent="-1280795">
              <a:lnSpc>
                <a:spcPct val="100000"/>
              </a:lnSpc>
              <a:spcBef>
                <a:spcPts val="110"/>
              </a:spcBef>
            </a:pPr>
            <a:r>
              <a:rPr sz="2400" spc="-20" dirty="0">
                <a:solidFill>
                  <a:srgbClr val="000000"/>
                </a:solidFill>
              </a:rPr>
              <a:t>Почему</a:t>
            </a:r>
            <a:r>
              <a:rPr sz="2400" spc="-45" dirty="0">
                <a:solidFill>
                  <a:srgbClr val="000000"/>
                </a:solidFill>
              </a:rPr>
              <a:t> </a:t>
            </a:r>
            <a:r>
              <a:rPr sz="2400" spc="-195" dirty="0">
                <a:solidFill>
                  <a:srgbClr val="000000"/>
                </a:solidFill>
              </a:rPr>
              <a:t>ГТО</a:t>
            </a:r>
            <a:r>
              <a:rPr sz="2400" spc="5" dirty="0">
                <a:solidFill>
                  <a:srgbClr val="000000"/>
                </a:solidFill>
              </a:rPr>
              <a:t> </a:t>
            </a:r>
            <a:r>
              <a:rPr sz="2400" dirty="0" err="1">
                <a:solidFill>
                  <a:srgbClr val="000000"/>
                </a:solidFill>
              </a:rPr>
              <a:t>стоит</a:t>
            </a:r>
            <a:r>
              <a:rPr sz="2400" spc="-5" dirty="0">
                <a:solidFill>
                  <a:srgbClr val="000000"/>
                </a:solidFill>
              </a:rPr>
              <a:t> </a:t>
            </a:r>
            <a:r>
              <a:rPr sz="2400" spc="-70" dirty="0" err="1">
                <a:solidFill>
                  <a:srgbClr val="000000"/>
                </a:solidFill>
              </a:rPr>
              <a:t>прививать</a:t>
            </a:r>
            <a:r>
              <a:rPr lang="ru-RU" sz="2400" spc="-70" dirty="0">
                <a:solidFill>
                  <a:srgbClr val="000000"/>
                </a:solidFill>
              </a:rPr>
              <a:t>,</a:t>
            </a:r>
            <a:r>
              <a:rPr sz="2400" dirty="0">
                <a:solidFill>
                  <a:srgbClr val="000000"/>
                </a:solidFill>
              </a:rPr>
              <a:t> </a:t>
            </a:r>
            <a:r>
              <a:rPr sz="2400" spc="-10" dirty="0" err="1">
                <a:solidFill>
                  <a:srgbClr val="000000"/>
                </a:solidFill>
              </a:rPr>
              <a:t>именно</a:t>
            </a:r>
            <a:r>
              <a:rPr sz="2400" spc="-10" dirty="0">
                <a:solidFill>
                  <a:srgbClr val="000000"/>
                </a:solidFill>
              </a:rPr>
              <a:t> </a:t>
            </a:r>
            <a:r>
              <a:rPr sz="2400" spc="-55" dirty="0">
                <a:solidFill>
                  <a:srgbClr val="000000"/>
                </a:solidFill>
              </a:rPr>
              <a:t>начиная</a:t>
            </a:r>
            <a:r>
              <a:rPr sz="2400" spc="-70" dirty="0">
                <a:solidFill>
                  <a:srgbClr val="000000"/>
                </a:solidFill>
              </a:rPr>
              <a:t> </a:t>
            </a:r>
            <a:r>
              <a:rPr sz="2400" spc="275" dirty="0">
                <a:solidFill>
                  <a:srgbClr val="000000"/>
                </a:solidFill>
              </a:rPr>
              <a:t>с</a:t>
            </a:r>
            <a:r>
              <a:rPr sz="2400" spc="-105" dirty="0">
                <a:solidFill>
                  <a:srgbClr val="000000"/>
                </a:solidFill>
              </a:rPr>
              <a:t> </a:t>
            </a:r>
            <a:r>
              <a:rPr sz="2400" spc="-10" dirty="0">
                <a:solidFill>
                  <a:srgbClr val="000000"/>
                </a:solidFill>
              </a:rPr>
              <a:t>дошколят?</a:t>
            </a:r>
            <a:endParaRPr sz="2400" dirty="0"/>
          </a:p>
        </p:txBody>
      </p:sp>
      <p:sp>
        <p:nvSpPr>
          <p:cNvPr id="13" name="object 1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272415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5600" algn="l"/>
              </a:tabLst>
            </a:pPr>
            <a:r>
              <a:rPr spc="114" dirty="0"/>
              <a:t>Физическое</a:t>
            </a:r>
            <a:r>
              <a:rPr spc="-105" dirty="0"/>
              <a:t> </a:t>
            </a:r>
            <a:r>
              <a:rPr spc="65" dirty="0"/>
              <a:t>развитие</a:t>
            </a:r>
            <a:r>
              <a:rPr spc="-30" dirty="0"/>
              <a:t> </a:t>
            </a:r>
            <a:r>
              <a:rPr spc="170" dirty="0"/>
              <a:t>ребенка</a:t>
            </a:r>
            <a:r>
              <a:rPr spc="-20" dirty="0"/>
              <a:t> </a:t>
            </a:r>
            <a:r>
              <a:rPr spc="-90" dirty="0"/>
              <a:t>–</a:t>
            </a:r>
            <a:r>
              <a:rPr spc="-40" dirty="0"/>
              <a:t> </a:t>
            </a:r>
            <a:r>
              <a:rPr spc="70" dirty="0"/>
              <a:t>это,</a:t>
            </a:r>
            <a:r>
              <a:rPr spc="-80" dirty="0"/>
              <a:t> </a:t>
            </a:r>
            <a:r>
              <a:rPr spc="135" dirty="0"/>
              <a:t>прежде</a:t>
            </a:r>
            <a:r>
              <a:rPr spc="-35" dirty="0"/>
              <a:t> </a:t>
            </a:r>
            <a:r>
              <a:rPr spc="100" dirty="0"/>
              <a:t>всего</a:t>
            </a:r>
            <a:r>
              <a:rPr spc="-45" dirty="0"/>
              <a:t> </a:t>
            </a:r>
            <a:r>
              <a:rPr spc="-10" dirty="0"/>
              <a:t>двигательные </a:t>
            </a:r>
            <a:r>
              <a:rPr dirty="0"/>
              <a:t>навыки.</a:t>
            </a:r>
            <a:r>
              <a:rPr spc="5" dirty="0"/>
              <a:t> </a:t>
            </a:r>
            <a:r>
              <a:rPr spc="130" dirty="0"/>
              <a:t>Координацию</a:t>
            </a:r>
            <a:r>
              <a:rPr spc="-120" dirty="0"/>
              <a:t> </a:t>
            </a:r>
            <a:r>
              <a:rPr spc="65" dirty="0"/>
              <a:t>движений</a:t>
            </a:r>
            <a:r>
              <a:rPr spc="40" dirty="0"/>
              <a:t> </a:t>
            </a:r>
            <a:r>
              <a:rPr spc="80" dirty="0"/>
              <a:t>определяют</a:t>
            </a:r>
            <a:r>
              <a:rPr spc="-80" dirty="0"/>
              <a:t> </a:t>
            </a:r>
            <a:r>
              <a:rPr spc="105" dirty="0"/>
              <a:t>развитием</a:t>
            </a:r>
            <a:r>
              <a:rPr spc="-5" dirty="0"/>
              <a:t> </a:t>
            </a:r>
            <a:r>
              <a:rPr spc="155" dirty="0"/>
              <a:t>мелкой</a:t>
            </a:r>
            <a:r>
              <a:rPr spc="-35" dirty="0"/>
              <a:t> </a:t>
            </a:r>
            <a:r>
              <a:rPr spc="40" dirty="0"/>
              <a:t>и </a:t>
            </a:r>
            <a:r>
              <a:rPr spc="125" dirty="0"/>
              <a:t>большой</a:t>
            </a:r>
            <a:r>
              <a:rPr spc="-60" dirty="0"/>
              <a:t> </a:t>
            </a:r>
            <a:r>
              <a:rPr spc="95" dirty="0"/>
              <a:t>моторики.</a:t>
            </a:r>
          </a:p>
          <a:p>
            <a:pPr marL="354965" indent="-342265">
              <a:lnSpc>
                <a:spcPct val="100000"/>
              </a:lnSpc>
              <a:spcBef>
                <a:spcPts val="434"/>
              </a:spcBef>
              <a:buChar char="•"/>
              <a:tabLst>
                <a:tab pos="354965" algn="l"/>
              </a:tabLst>
            </a:pPr>
            <a:r>
              <a:rPr spc="180" dirty="0"/>
              <a:t>Именно</a:t>
            </a:r>
            <a:r>
              <a:rPr spc="-70" dirty="0"/>
              <a:t> </a:t>
            </a:r>
            <a:r>
              <a:rPr spc="-120" dirty="0"/>
              <a:t>в</a:t>
            </a:r>
            <a:r>
              <a:rPr spc="-65" dirty="0"/>
              <a:t> </a:t>
            </a:r>
            <a:r>
              <a:rPr spc="140" dirty="0"/>
              <a:t>дошкольном</a:t>
            </a:r>
            <a:r>
              <a:rPr spc="-85" dirty="0"/>
              <a:t> </a:t>
            </a:r>
            <a:r>
              <a:rPr spc="105" dirty="0"/>
              <a:t>возрасте</a:t>
            </a:r>
            <a:r>
              <a:rPr spc="-35" dirty="0"/>
              <a:t> </a:t>
            </a:r>
            <a:r>
              <a:rPr spc="65" dirty="0"/>
              <a:t>закладывается</a:t>
            </a:r>
            <a:r>
              <a:rPr spc="-60" dirty="0"/>
              <a:t> </a:t>
            </a:r>
            <a:r>
              <a:rPr spc="155" dirty="0"/>
              <a:t>основа</a:t>
            </a:r>
            <a:r>
              <a:rPr spc="-55" dirty="0"/>
              <a:t> </a:t>
            </a:r>
            <a:r>
              <a:rPr spc="-25" dirty="0"/>
              <a:t>для</a:t>
            </a: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spc="120" dirty="0"/>
              <a:t>физического</a:t>
            </a:r>
            <a:r>
              <a:rPr spc="-25" dirty="0"/>
              <a:t> </a:t>
            </a:r>
            <a:r>
              <a:rPr dirty="0"/>
              <a:t>развития,</a:t>
            </a:r>
            <a:r>
              <a:rPr spc="60" dirty="0"/>
              <a:t> </a:t>
            </a:r>
            <a:r>
              <a:rPr dirty="0"/>
              <a:t>здоровья</a:t>
            </a:r>
            <a:r>
              <a:rPr spc="-40" dirty="0"/>
              <a:t> </a:t>
            </a:r>
            <a:r>
              <a:rPr spc="90" dirty="0"/>
              <a:t>и</a:t>
            </a:r>
            <a:r>
              <a:rPr spc="10" dirty="0"/>
              <a:t> </a:t>
            </a:r>
            <a:r>
              <a:rPr spc="140" dirty="0"/>
              <a:t>характера</a:t>
            </a:r>
            <a:r>
              <a:rPr spc="-10" dirty="0"/>
              <a:t> </a:t>
            </a:r>
            <a:r>
              <a:rPr spc="80" dirty="0"/>
              <a:t>человека</a:t>
            </a:r>
            <a:r>
              <a:rPr spc="-45" dirty="0"/>
              <a:t> </a:t>
            </a:r>
            <a:r>
              <a:rPr spc="-120" dirty="0"/>
              <a:t>в</a:t>
            </a:r>
            <a:r>
              <a:rPr spc="-10" dirty="0"/>
              <a:t> </a:t>
            </a:r>
            <a:r>
              <a:rPr spc="160" dirty="0"/>
              <a:t>будущем.</a:t>
            </a:r>
          </a:p>
          <a:p>
            <a:pPr marL="355600">
              <a:lnSpc>
                <a:spcPct val="100000"/>
              </a:lnSpc>
            </a:pPr>
            <a:r>
              <a:rPr spc="70" dirty="0"/>
              <a:t>Этот</a:t>
            </a:r>
            <a:r>
              <a:rPr spc="-75" dirty="0"/>
              <a:t> </a:t>
            </a:r>
            <a:r>
              <a:rPr spc="145" dirty="0"/>
              <a:t>период</a:t>
            </a:r>
            <a:r>
              <a:rPr spc="-45" dirty="0"/>
              <a:t> </a:t>
            </a:r>
            <a:r>
              <a:rPr spc="60" dirty="0"/>
              <a:t>детства</a:t>
            </a:r>
            <a:r>
              <a:rPr spc="-40" dirty="0"/>
              <a:t> </a:t>
            </a:r>
            <a:r>
              <a:rPr spc="85" dirty="0"/>
              <a:t>характеризуется</a:t>
            </a:r>
            <a:r>
              <a:rPr spc="-45" dirty="0"/>
              <a:t> </a:t>
            </a:r>
            <a:r>
              <a:rPr spc="120" dirty="0"/>
              <a:t>постепенным</a:t>
            </a:r>
          </a:p>
          <a:p>
            <a:pPr marL="355600">
              <a:lnSpc>
                <a:spcPct val="100000"/>
              </a:lnSpc>
            </a:pPr>
            <a:r>
              <a:rPr spc="145" dirty="0"/>
              <a:t>совершенствованием</a:t>
            </a:r>
            <a:r>
              <a:rPr spc="-45" dirty="0"/>
              <a:t> </a:t>
            </a:r>
            <a:r>
              <a:rPr spc="95" dirty="0"/>
              <a:t>всех</a:t>
            </a:r>
            <a:r>
              <a:rPr spc="-45" dirty="0"/>
              <a:t> </a:t>
            </a:r>
            <a:r>
              <a:rPr spc="140" dirty="0"/>
              <a:t>функций</a:t>
            </a:r>
            <a:r>
              <a:rPr spc="-75" dirty="0"/>
              <a:t> </a:t>
            </a:r>
            <a:r>
              <a:rPr spc="90" dirty="0"/>
              <a:t>детского</a:t>
            </a:r>
            <a:r>
              <a:rPr spc="-65" dirty="0"/>
              <a:t> </a:t>
            </a:r>
            <a:r>
              <a:rPr spc="130" dirty="0"/>
              <a:t>организма.</a:t>
            </a:r>
            <a:r>
              <a:rPr spc="-35" dirty="0"/>
              <a:t> </a:t>
            </a:r>
            <a:r>
              <a:rPr spc="130" dirty="0"/>
              <a:t>Ребенок</a:t>
            </a:r>
          </a:p>
          <a:p>
            <a:pPr marL="355600">
              <a:lnSpc>
                <a:spcPct val="100000"/>
              </a:lnSpc>
            </a:pPr>
            <a:r>
              <a:rPr spc="85" dirty="0"/>
              <a:t>этого</a:t>
            </a:r>
            <a:r>
              <a:rPr spc="-85" dirty="0"/>
              <a:t> </a:t>
            </a:r>
            <a:r>
              <a:rPr spc="114" dirty="0"/>
              <a:t>возраста</a:t>
            </a:r>
            <a:r>
              <a:rPr spc="-25" dirty="0"/>
              <a:t> </a:t>
            </a:r>
            <a:r>
              <a:rPr spc="50" dirty="0"/>
              <a:t>отличается</a:t>
            </a:r>
            <a:r>
              <a:rPr spc="-95" dirty="0"/>
              <a:t> </a:t>
            </a:r>
            <a:r>
              <a:rPr spc="50" dirty="0"/>
              <a:t>чрезвычайной</a:t>
            </a:r>
            <a:r>
              <a:rPr spc="-80" dirty="0"/>
              <a:t> </a:t>
            </a:r>
            <a:r>
              <a:rPr spc="50" dirty="0"/>
              <a:t>пластичностью.</a:t>
            </a:r>
          </a:p>
          <a:p>
            <a:pPr marL="355600" marR="5080" indent="-342900">
              <a:lnSpc>
                <a:spcPct val="100000"/>
              </a:lnSpc>
              <a:spcBef>
                <a:spcPts val="434"/>
              </a:spcBef>
              <a:buChar char="•"/>
              <a:tabLst>
                <a:tab pos="355600" algn="l"/>
              </a:tabLst>
            </a:pPr>
            <a:r>
              <a:rPr dirty="0"/>
              <a:t>Для</a:t>
            </a:r>
            <a:r>
              <a:rPr spc="-55" dirty="0"/>
              <a:t> </a:t>
            </a:r>
            <a:r>
              <a:rPr dirty="0"/>
              <a:t>развития</a:t>
            </a:r>
            <a:r>
              <a:rPr spc="-15" dirty="0"/>
              <a:t> </a:t>
            </a:r>
            <a:r>
              <a:rPr spc="130" dirty="0"/>
              <a:t>координации</a:t>
            </a:r>
            <a:r>
              <a:rPr spc="-70" dirty="0"/>
              <a:t> </a:t>
            </a:r>
            <a:r>
              <a:rPr spc="65" dirty="0"/>
              <a:t>движений</a:t>
            </a:r>
            <a:r>
              <a:rPr spc="-40" dirty="0"/>
              <a:t> </a:t>
            </a:r>
            <a:r>
              <a:rPr spc="75" dirty="0"/>
              <a:t>сензитивным</a:t>
            </a:r>
            <a:r>
              <a:rPr spc="-75" dirty="0"/>
              <a:t> </a:t>
            </a:r>
            <a:r>
              <a:rPr spc="-20" dirty="0"/>
              <a:t>является</a:t>
            </a:r>
            <a:r>
              <a:rPr spc="-15" dirty="0"/>
              <a:t> </a:t>
            </a:r>
            <a:r>
              <a:rPr spc="150" dirty="0"/>
              <a:t>старший </a:t>
            </a:r>
            <a:r>
              <a:rPr spc="80" dirty="0"/>
              <a:t>дошкольный</a:t>
            </a:r>
            <a:r>
              <a:rPr spc="-114" dirty="0"/>
              <a:t> </a:t>
            </a:r>
            <a:r>
              <a:rPr spc="70" dirty="0"/>
              <a:t>возраст.</a:t>
            </a:r>
            <a:r>
              <a:rPr spc="5" dirty="0"/>
              <a:t> </a:t>
            </a:r>
            <a:r>
              <a:rPr spc="180" dirty="0"/>
              <a:t>Именно</a:t>
            </a:r>
            <a:r>
              <a:rPr spc="-70" dirty="0"/>
              <a:t> </a:t>
            </a:r>
            <a:r>
              <a:rPr spc="-120" dirty="0"/>
              <a:t>в</a:t>
            </a:r>
            <a:r>
              <a:rPr spc="-60" dirty="0"/>
              <a:t> </a:t>
            </a:r>
            <a:r>
              <a:rPr spc="114" dirty="0"/>
              <a:t>это</a:t>
            </a:r>
            <a:r>
              <a:rPr spc="-35" dirty="0"/>
              <a:t> </a:t>
            </a:r>
            <a:r>
              <a:rPr spc="114" dirty="0"/>
              <a:t>время</a:t>
            </a:r>
            <a:r>
              <a:rPr spc="-55" dirty="0"/>
              <a:t> </a:t>
            </a:r>
            <a:r>
              <a:rPr spc="140" dirty="0"/>
              <a:t>ребѐнку</a:t>
            </a:r>
            <a:r>
              <a:rPr spc="-80" dirty="0"/>
              <a:t> </a:t>
            </a:r>
            <a:r>
              <a:rPr spc="95" dirty="0"/>
              <a:t>следует </a:t>
            </a:r>
            <a:r>
              <a:rPr spc="65" dirty="0"/>
              <a:t>приступать</a:t>
            </a:r>
            <a:r>
              <a:rPr spc="-20" dirty="0"/>
              <a:t> </a:t>
            </a:r>
            <a:r>
              <a:rPr dirty="0"/>
              <a:t>к</a:t>
            </a:r>
            <a:r>
              <a:rPr spc="5" dirty="0"/>
              <a:t> </a:t>
            </a:r>
            <a:r>
              <a:rPr dirty="0"/>
              <a:t>занятиям</a:t>
            </a:r>
            <a:r>
              <a:rPr spc="60" dirty="0"/>
              <a:t> </a:t>
            </a:r>
            <a:r>
              <a:rPr spc="100" dirty="0"/>
              <a:t>гимнастикой,</a:t>
            </a:r>
            <a:r>
              <a:rPr spc="-30" dirty="0"/>
              <a:t> </a:t>
            </a:r>
            <a:r>
              <a:rPr spc="155" dirty="0"/>
              <a:t>фигурным</a:t>
            </a:r>
            <a:r>
              <a:rPr spc="15" dirty="0"/>
              <a:t> </a:t>
            </a:r>
            <a:r>
              <a:rPr spc="120" dirty="0"/>
              <a:t>катанием,</a:t>
            </a:r>
            <a:r>
              <a:rPr spc="-25" dirty="0"/>
              <a:t> </a:t>
            </a:r>
            <a:r>
              <a:rPr spc="155" dirty="0"/>
              <a:t>балетом </a:t>
            </a:r>
            <a:r>
              <a:rPr spc="90" dirty="0"/>
              <a:t>и</a:t>
            </a:r>
            <a:r>
              <a:rPr spc="-55" dirty="0"/>
              <a:t> </a:t>
            </a:r>
            <a:r>
              <a:rPr spc="-110" dirty="0"/>
              <a:t>т.</a:t>
            </a:r>
            <a:r>
              <a:rPr spc="-50" dirty="0"/>
              <a:t> </a:t>
            </a:r>
            <a:r>
              <a:rPr spc="-25" dirty="0"/>
              <a:t>п.</a:t>
            </a:r>
          </a:p>
          <a:p>
            <a:pPr marL="354965" indent="-342265">
              <a:lnSpc>
                <a:spcPct val="100000"/>
              </a:lnSpc>
              <a:spcBef>
                <a:spcPts val="440"/>
              </a:spcBef>
              <a:buChar char="•"/>
              <a:tabLst>
                <a:tab pos="354965" algn="l"/>
              </a:tabLst>
            </a:pPr>
            <a:r>
              <a:rPr spc="70" dirty="0"/>
              <a:t>Этот</a:t>
            </a:r>
            <a:r>
              <a:rPr spc="-75" dirty="0"/>
              <a:t> </a:t>
            </a:r>
            <a:r>
              <a:rPr spc="145" dirty="0"/>
              <a:t>период</a:t>
            </a:r>
            <a:r>
              <a:rPr spc="-20" dirty="0"/>
              <a:t> </a:t>
            </a:r>
            <a:r>
              <a:rPr spc="-95" dirty="0"/>
              <a:t>–</a:t>
            </a:r>
            <a:r>
              <a:rPr spc="-65" dirty="0"/>
              <a:t> </a:t>
            </a:r>
            <a:r>
              <a:rPr spc="145" dirty="0"/>
              <a:t>период</a:t>
            </a:r>
            <a:r>
              <a:rPr spc="-40" dirty="0"/>
              <a:t> </a:t>
            </a:r>
            <a:r>
              <a:rPr spc="220" dirty="0"/>
              <a:t>самого</a:t>
            </a:r>
            <a:r>
              <a:rPr spc="-55" dirty="0"/>
              <a:t> </a:t>
            </a:r>
            <a:r>
              <a:rPr spc="45" dirty="0"/>
              <a:t>активного</a:t>
            </a:r>
            <a:r>
              <a:rPr spc="-25" dirty="0"/>
              <a:t> </a:t>
            </a:r>
            <a:r>
              <a:rPr dirty="0"/>
              <a:t>развития</a:t>
            </a:r>
            <a:r>
              <a:rPr spc="-40" dirty="0"/>
              <a:t> </a:t>
            </a:r>
            <a:r>
              <a:rPr spc="140" dirty="0"/>
              <a:t>ребенка,</a:t>
            </a:r>
            <a:r>
              <a:rPr spc="-65" dirty="0"/>
              <a:t> </a:t>
            </a:r>
            <a:r>
              <a:rPr spc="-50" dirty="0"/>
              <a:t>в</a:t>
            </a:r>
          </a:p>
          <a:p>
            <a:pPr marL="355600">
              <a:lnSpc>
                <a:spcPct val="100000"/>
              </a:lnSpc>
            </a:pPr>
            <a:r>
              <a:rPr spc="65" dirty="0"/>
              <a:t>двигательном,</a:t>
            </a:r>
            <a:r>
              <a:rPr spc="-65" dirty="0"/>
              <a:t> </a:t>
            </a:r>
            <a:r>
              <a:rPr dirty="0"/>
              <a:t>так</a:t>
            </a:r>
            <a:r>
              <a:rPr spc="-35" dirty="0"/>
              <a:t> </a:t>
            </a:r>
            <a:r>
              <a:rPr spc="90" dirty="0"/>
              <a:t>и</a:t>
            </a:r>
            <a:r>
              <a:rPr spc="-20" dirty="0"/>
              <a:t> </a:t>
            </a:r>
            <a:r>
              <a:rPr spc="-120" dirty="0"/>
              <a:t>в</a:t>
            </a:r>
            <a:r>
              <a:rPr spc="-35" dirty="0"/>
              <a:t> </a:t>
            </a:r>
            <a:r>
              <a:rPr spc="140" dirty="0"/>
              <a:t>психическом</a:t>
            </a:r>
            <a:r>
              <a:rPr spc="-60" dirty="0"/>
              <a:t> </a:t>
            </a:r>
            <a:r>
              <a:rPr spc="-10" dirty="0"/>
              <a:t>развитии.</a:t>
            </a:r>
          </a:p>
          <a:p>
            <a:pPr marL="355600" marR="546735" indent="-342900">
              <a:lnSpc>
                <a:spcPct val="100000"/>
              </a:lnSpc>
              <a:spcBef>
                <a:spcPts val="434"/>
              </a:spcBef>
              <a:buChar char="•"/>
              <a:tabLst>
                <a:tab pos="355600" algn="l"/>
              </a:tabLst>
            </a:pPr>
            <a:r>
              <a:rPr spc="385" dirty="0"/>
              <a:t>С</a:t>
            </a:r>
            <a:r>
              <a:rPr spc="-40" dirty="0"/>
              <a:t> </a:t>
            </a:r>
            <a:r>
              <a:rPr dirty="0"/>
              <a:t>точки</a:t>
            </a:r>
            <a:r>
              <a:rPr spc="-80" dirty="0"/>
              <a:t> </a:t>
            </a:r>
            <a:r>
              <a:rPr spc="60" dirty="0"/>
              <a:t>зрения</a:t>
            </a:r>
            <a:r>
              <a:rPr spc="-60" dirty="0"/>
              <a:t> </a:t>
            </a:r>
            <a:r>
              <a:rPr spc="130" dirty="0"/>
              <a:t>же</a:t>
            </a:r>
            <a:r>
              <a:rPr spc="-30" dirty="0"/>
              <a:t> </a:t>
            </a:r>
            <a:r>
              <a:rPr spc="65" dirty="0"/>
              <a:t>психологов,</a:t>
            </a:r>
            <a:r>
              <a:rPr spc="-80" dirty="0"/>
              <a:t> </a:t>
            </a:r>
            <a:r>
              <a:rPr spc="160" dirty="0"/>
              <a:t>динамика</a:t>
            </a:r>
            <a:r>
              <a:rPr spc="-90" dirty="0"/>
              <a:t> </a:t>
            </a:r>
            <a:r>
              <a:rPr spc="120" dirty="0"/>
              <a:t>физического</a:t>
            </a:r>
            <a:r>
              <a:rPr spc="-45" dirty="0"/>
              <a:t> </a:t>
            </a:r>
            <a:r>
              <a:rPr spc="-10" dirty="0"/>
              <a:t>развития </a:t>
            </a:r>
            <a:r>
              <a:rPr spc="100" dirty="0"/>
              <a:t>неразрывно</a:t>
            </a:r>
            <a:r>
              <a:rPr spc="-80" dirty="0"/>
              <a:t> </a:t>
            </a:r>
            <a:r>
              <a:rPr spc="75" dirty="0"/>
              <a:t>связана</a:t>
            </a:r>
            <a:r>
              <a:rPr spc="-15" dirty="0"/>
              <a:t> </a:t>
            </a:r>
            <a:r>
              <a:rPr spc="335" dirty="0"/>
              <a:t>с</a:t>
            </a:r>
            <a:r>
              <a:rPr spc="-70" dirty="0"/>
              <a:t> </a:t>
            </a:r>
            <a:r>
              <a:rPr spc="130" dirty="0"/>
              <a:t>психическим</a:t>
            </a:r>
            <a:r>
              <a:rPr spc="-50" dirty="0"/>
              <a:t> </a:t>
            </a:r>
            <a:r>
              <a:rPr spc="90" dirty="0"/>
              <a:t>и</a:t>
            </a:r>
            <a:r>
              <a:rPr spc="-75" dirty="0"/>
              <a:t> </a:t>
            </a:r>
            <a:r>
              <a:rPr spc="125" dirty="0"/>
              <a:t>умственным</a:t>
            </a:r>
            <a:r>
              <a:rPr spc="-55" dirty="0"/>
              <a:t> </a:t>
            </a:r>
            <a:r>
              <a:rPr spc="80" dirty="0"/>
              <a:t>развитием.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4005326" y="2692400"/>
              <a:ext cx="1129030" cy="1079500"/>
            </a:xfrm>
            <a:custGeom>
              <a:avLst/>
              <a:gdLst/>
              <a:ahLst/>
              <a:cxnLst/>
              <a:rect l="l" t="t" r="r" b="b"/>
              <a:pathLst>
                <a:path w="1129029" h="1079500">
                  <a:moveTo>
                    <a:pt x="1128712" y="0"/>
                  </a:moveTo>
                  <a:lnTo>
                    <a:pt x="0" y="0"/>
                  </a:lnTo>
                  <a:lnTo>
                    <a:pt x="0" y="1079500"/>
                  </a:lnTo>
                  <a:lnTo>
                    <a:pt x="1128712" y="1079500"/>
                  </a:lnTo>
                  <a:lnTo>
                    <a:pt x="1128712" y="0"/>
                  </a:lnTo>
                  <a:close/>
                </a:path>
              </a:pathLst>
            </a:custGeom>
            <a:solidFill>
              <a:srgbClr val="FFFFFF">
                <a:alpha val="25097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7459726" y="4937125"/>
              <a:ext cx="1120775" cy="1079500"/>
            </a:xfrm>
            <a:custGeom>
              <a:avLst/>
              <a:gdLst/>
              <a:ahLst/>
              <a:cxnLst/>
              <a:rect l="l" t="t" r="r" b="b"/>
              <a:pathLst>
                <a:path w="1120775" h="1079500">
                  <a:moveTo>
                    <a:pt x="1120775" y="0"/>
                  </a:moveTo>
                  <a:lnTo>
                    <a:pt x="0" y="0"/>
                  </a:lnTo>
                  <a:lnTo>
                    <a:pt x="0" y="1079500"/>
                  </a:lnTo>
                  <a:lnTo>
                    <a:pt x="1120775" y="1079500"/>
                  </a:lnTo>
                  <a:lnTo>
                    <a:pt x="1120775" y="0"/>
                  </a:lnTo>
                  <a:close/>
                </a:path>
              </a:pathLst>
            </a:custGeom>
            <a:solidFill>
              <a:srgbClr val="FFFFFF">
                <a:alpha val="3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49275" y="3808475"/>
              <a:ext cx="6887209" cy="3049905"/>
            </a:xfrm>
            <a:custGeom>
              <a:avLst/>
              <a:gdLst/>
              <a:ahLst/>
              <a:cxnLst/>
              <a:rect l="l" t="t" r="r" b="b"/>
              <a:pathLst>
                <a:path w="6887209" h="3049904">
                  <a:moveTo>
                    <a:pt x="1128712" y="0"/>
                  </a:moveTo>
                  <a:lnTo>
                    <a:pt x="0" y="0"/>
                  </a:lnTo>
                  <a:lnTo>
                    <a:pt x="0" y="1079500"/>
                  </a:lnTo>
                  <a:lnTo>
                    <a:pt x="1128712" y="1079500"/>
                  </a:lnTo>
                  <a:lnTo>
                    <a:pt x="1128712" y="0"/>
                  </a:lnTo>
                  <a:close/>
                </a:path>
                <a:path w="6887209" h="3049904">
                  <a:moveTo>
                    <a:pt x="6886638" y="2255774"/>
                  </a:moveTo>
                  <a:lnTo>
                    <a:pt x="5757926" y="2255774"/>
                  </a:lnTo>
                  <a:lnTo>
                    <a:pt x="5757926" y="3049524"/>
                  </a:lnTo>
                  <a:lnTo>
                    <a:pt x="6886638" y="3049524"/>
                  </a:lnTo>
                  <a:lnTo>
                    <a:pt x="6886638" y="2255774"/>
                  </a:lnTo>
                  <a:close/>
                </a:path>
              </a:pathLst>
            </a:custGeom>
            <a:solidFill>
              <a:srgbClr val="FFFFFF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846451" y="63"/>
              <a:ext cx="1129030" cy="405130"/>
            </a:xfrm>
            <a:custGeom>
              <a:avLst/>
              <a:gdLst/>
              <a:ahLst/>
              <a:cxnLst/>
              <a:rect l="l" t="t" r="r" b="b"/>
              <a:pathLst>
                <a:path w="1129029" h="405130">
                  <a:moveTo>
                    <a:pt x="1128712" y="0"/>
                  </a:moveTo>
                  <a:lnTo>
                    <a:pt x="0" y="0"/>
                  </a:lnTo>
                  <a:lnTo>
                    <a:pt x="0" y="404812"/>
                  </a:lnTo>
                  <a:lnTo>
                    <a:pt x="1128712" y="404812"/>
                  </a:lnTo>
                  <a:lnTo>
                    <a:pt x="1128712" y="0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852801" y="1566925"/>
              <a:ext cx="4568825" cy="4451350"/>
            </a:xfrm>
            <a:custGeom>
              <a:avLst/>
              <a:gdLst/>
              <a:ahLst/>
              <a:cxnLst/>
              <a:rect l="l" t="t" r="r" b="b"/>
              <a:pathLst>
                <a:path w="4568825" h="4451350">
                  <a:moveTo>
                    <a:pt x="1120775" y="3371786"/>
                  </a:moveTo>
                  <a:lnTo>
                    <a:pt x="0" y="3371786"/>
                  </a:lnTo>
                  <a:lnTo>
                    <a:pt x="0" y="4451286"/>
                  </a:lnTo>
                  <a:lnTo>
                    <a:pt x="1120775" y="4451286"/>
                  </a:lnTo>
                  <a:lnTo>
                    <a:pt x="1120775" y="3371786"/>
                  </a:lnTo>
                  <a:close/>
                </a:path>
                <a:path w="4568825" h="4451350">
                  <a:moveTo>
                    <a:pt x="4568825" y="0"/>
                  </a:moveTo>
                  <a:lnTo>
                    <a:pt x="3448050" y="0"/>
                  </a:lnTo>
                  <a:lnTo>
                    <a:pt x="3448050" y="1079500"/>
                  </a:lnTo>
                  <a:lnTo>
                    <a:pt x="4568825" y="1079500"/>
                  </a:lnTo>
                  <a:lnTo>
                    <a:pt x="4568825" y="0"/>
                  </a:lnTo>
                  <a:close/>
                </a:path>
              </a:pathLst>
            </a:custGeom>
            <a:solidFill>
              <a:srgbClr val="FFFFFF">
                <a:alpha val="3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041774" y="0"/>
              <a:ext cx="5102225" cy="739775"/>
            </a:xfrm>
            <a:custGeom>
              <a:avLst/>
              <a:gdLst/>
              <a:ahLst/>
              <a:cxnLst/>
              <a:rect l="l" t="t" r="r" b="b"/>
              <a:pathLst>
                <a:path w="5102225" h="739775">
                  <a:moveTo>
                    <a:pt x="5102225" y="0"/>
                  </a:moveTo>
                  <a:lnTo>
                    <a:pt x="0" y="0"/>
                  </a:lnTo>
                  <a:lnTo>
                    <a:pt x="377505" y="100891"/>
                  </a:lnTo>
                  <a:lnTo>
                    <a:pt x="1432131" y="330692"/>
                  </a:lnTo>
                  <a:lnTo>
                    <a:pt x="3047041" y="580090"/>
                  </a:lnTo>
                  <a:lnTo>
                    <a:pt x="5102225" y="739528"/>
                  </a:lnTo>
                  <a:lnTo>
                    <a:pt x="5102225" y="0"/>
                  </a:lnTo>
                  <a:close/>
                </a:path>
              </a:pathLst>
            </a:custGeom>
            <a:solidFill>
              <a:srgbClr val="FFC3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434582" y="0"/>
              <a:ext cx="2709417" cy="186273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5596089"/>
              <a:ext cx="1423796" cy="1261908"/>
            </a:xfrm>
            <a:prstGeom prst="rect">
              <a:avLst/>
            </a:prstGeom>
          </p:spPr>
        </p:pic>
      </p:grpSp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66927" y="352043"/>
            <a:ext cx="5664708" cy="1014983"/>
          </a:xfrm>
          <a:prstGeom prst="rect">
            <a:avLst/>
          </a:prstGeom>
        </p:spPr>
      </p:pic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715162" y="401828"/>
            <a:ext cx="5234940" cy="7594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9525" marR="5080" indent="-1267460">
              <a:lnSpc>
                <a:spcPct val="100000"/>
              </a:lnSpc>
              <a:spcBef>
                <a:spcPts val="110"/>
              </a:spcBef>
            </a:pPr>
            <a:r>
              <a:rPr sz="2400" spc="-85" dirty="0">
                <a:solidFill>
                  <a:srgbClr val="000000"/>
                </a:solidFill>
              </a:rPr>
              <a:t>Цель</a:t>
            </a:r>
            <a:r>
              <a:rPr sz="2400" spc="-60" dirty="0">
                <a:solidFill>
                  <a:srgbClr val="000000"/>
                </a:solidFill>
              </a:rPr>
              <a:t> </a:t>
            </a:r>
            <a:r>
              <a:rPr sz="2400" spc="-10" dirty="0">
                <a:solidFill>
                  <a:srgbClr val="000000"/>
                </a:solidFill>
              </a:rPr>
              <a:t>Комплекса</a:t>
            </a:r>
            <a:r>
              <a:rPr sz="2400" spc="-130" dirty="0">
                <a:solidFill>
                  <a:srgbClr val="000000"/>
                </a:solidFill>
              </a:rPr>
              <a:t> </a:t>
            </a:r>
            <a:r>
              <a:rPr sz="2400" spc="-100" dirty="0">
                <a:solidFill>
                  <a:srgbClr val="000000"/>
                </a:solidFill>
              </a:rPr>
              <a:t>«Горжусь</a:t>
            </a:r>
            <a:r>
              <a:rPr sz="2400" spc="-60" dirty="0">
                <a:solidFill>
                  <a:srgbClr val="000000"/>
                </a:solidFill>
              </a:rPr>
              <a:t> </a:t>
            </a:r>
            <a:r>
              <a:rPr sz="2400" spc="-10" dirty="0">
                <a:solidFill>
                  <a:srgbClr val="000000"/>
                </a:solidFill>
              </a:rPr>
              <a:t>тобой, </a:t>
            </a:r>
            <a:r>
              <a:rPr sz="2400" spc="50" dirty="0">
                <a:solidFill>
                  <a:srgbClr val="000000"/>
                </a:solidFill>
              </a:rPr>
              <a:t>Отечество</a:t>
            </a:r>
            <a:r>
              <a:rPr sz="2400" spc="-85" dirty="0">
                <a:solidFill>
                  <a:srgbClr val="000000"/>
                </a:solidFill>
              </a:rPr>
              <a:t> </a:t>
            </a:r>
            <a:r>
              <a:rPr sz="2400" spc="-270" dirty="0">
                <a:solidFill>
                  <a:srgbClr val="000000"/>
                </a:solidFill>
              </a:rPr>
              <a:t>(ГТО)»</a:t>
            </a:r>
            <a:endParaRPr sz="2400"/>
          </a:p>
        </p:txBody>
      </p:sp>
      <p:sp>
        <p:nvSpPr>
          <p:cNvPr id="13" name="object 13"/>
          <p:cNvSpPr txBox="1"/>
          <p:nvPr/>
        </p:nvSpPr>
        <p:spPr>
          <a:xfrm>
            <a:off x="703275" y="1620469"/>
            <a:ext cx="8041640" cy="39319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latin typeface="Microsoft Sans Serif"/>
                <a:cs typeface="Microsoft Sans Serif"/>
              </a:rPr>
              <a:t>повышение</a:t>
            </a:r>
            <a:r>
              <a:rPr sz="3200" spc="-90" dirty="0">
                <a:latin typeface="Microsoft Sans Serif"/>
                <a:cs typeface="Microsoft Sans Serif"/>
              </a:rPr>
              <a:t> </a:t>
            </a:r>
            <a:r>
              <a:rPr sz="3200" spc="-10" dirty="0">
                <a:latin typeface="Microsoft Sans Serif"/>
                <a:cs typeface="Microsoft Sans Serif"/>
              </a:rPr>
              <a:t>эффективности</a:t>
            </a:r>
            <a:endParaRPr sz="3200">
              <a:latin typeface="Microsoft Sans Serif"/>
              <a:cs typeface="Microsoft Sans Serif"/>
            </a:endParaRPr>
          </a:p>
          <a:p>
            <a:pPr marL="17145" marR="5080">
              <a:lnSpc>
                <a:spcPct val="100099"/>
              </a:lnSpc>
              <a:spcBef>
                <a:spcPts val="10"/>
              </a:spcBef>
            </a:pPr>
            <a:r>
              <a:rPr sz="3200" spc="-10" dirty="0">
                <a:latin typeface="Microsoft Sans Serif"/>
                <a:cs typeface="Microsoft Sans Serif"/>
              </a:rPr>
              <a:t>использования</a:t>
            </a:r>
            <a:r>
              <a:rPr sz="3200" spc="-100" dirty="0">
                <a:latin typeface="Microsoft Sans Serif"/>
                <a:cs typeface="Microsoft Sans Serif"/>
              </a:rPr>
              <a:t> </a:t>
            </a:r>
            <a:r>
              <a:rPr sz="3200" spc="-30" dirty="0">
                <a:latin typeface="Microsoft Sans Serif"/>
                <a:cs typeface="Microsoft Sans Serif"/>
              </a:rPr>
              <a:t>возможностей</a:t>
            </a:r>
            <a:r>
              <a:rPr sz="3200" spc="-140" dirty="0">
                <a:latin typeface="Microsoft Sans Serif"/>
                <a:cs typeface="Microsoft Sans Serif"/>
              </a:rPr>
              <a:t> </a:t>
            </a:r>
            <a:r>
              <a:rPr sz="3200" spc="-25" dirty="0">
                <a:latin typeface="Microsoft Sans Serif"/>
                <a:cs typeface="Microsoft Sans Serif"/>
              </a:rPr>
              <a:t>физической </a:t>
            </a:r>
            <a:r>
              <a:rPr sz="3200" spc="-10" dirty="0">
                <a:latin typeface="Microsoft Sans Serif"/>
                <a:cs typeface="Microsoft Sans Serif"/>
              </a:rPr>
              <a:t>культуры</a:t>
            </a:r>
            <a:r>
              <a:rPr sz="3200" spc="20" dirty="0">
                <a:latin typeface="Microsoft Sans Serif"/>
                <a:cs typeface="Microsoft Sans Serif"/>
              </a:rPr>
              <a:t> </a:t>
            </a:r>
            <a:r>
              <a:rPr sz="3200" dirty="0">
                <a:latin typeface="Microsoft Sans Serif"/>
                <a:cs typeface="Microsoft Sans Serif"/>
              </a:rPr>
              <a:t>и</a:t>
            </a:r>
            <a:r>
              <a:rPr sz="3200" spc="-65" dirty="0">
                <a:latin typeface="Microsoft Sans Serif"/>
                <a:cs typeface="Microsoft Sans Serif"/>
              </a:rPr>
              <a:t> </a:t>
            </a:r>
            <a:r>
              <a:rPr sz="3200" dirty="0">
                <a:latin typeface="Microsoft Sans Serif"/>
                <a:cs typeface="Microsoft Sans Serif"/>
              </a:rPr>
              <a:t>спорта</a:t>
            </a:r>
            <a:r>
              <a:rPr sz="3200" spc="-60" dirty="0">
                <a:latin typeface="Microsoft Sans Serif"/>
                <a:cs typeface="Microsoft Sans Serif"/>
              </a:rPr>
              <a:t> </a:t>
            </a:r>
            <a:r>
              <a:rPr sz="3200" dirty="0">
                <a:latin typeface="Microsoft Sans Serif"/>
                <a:cs typeface="Microsoft Sans Serif"/>
              </a:rPr>
              <a:t>в</a:t>
            </a:r>
            <a:r>
              <a:rPr sz="3200" spc="-45" dirty="0">
                <a:latin typeface="Microsoft Sans Serif"/>
                <a:cs typeface="Microsoft Sans Serif"/>
              </a:rPr>
              <a:t> </a:t>
            </a:r>
            <a:r>
              <a:rPr sz="3200" spc="-10" dirty="0">
                <a:latin typeface="Microsoft Sans Serif"/>
                <a:cs typeface="Microsoft Sans Serif"/>
              </a:rPr>
              <a:t>укреплении здоровья,</a:t>
            </a:r>
            <a:r>
              <a:rPr sz="3200" spc="-85" dirty="0">
                <a:latin typeface="Microsoft Sans Serif"/>
                <a:cs typeface="Microsoft Sans Serif"/>
              </a:rPr>
              <a:t> </a:t>
            </a:r>
            <a:r>
              <a:rPr sz="3200" spc="-20" dirty="0">
                <a:latin typeface="Microsoft Sans Serif"/>
                <a:cs typeface="Microsoft Sans Serif"/>
              </a:rPr>
              <a:t>гармоничном</a:t>
            </a:r>
            <a:r>
              <a:rPr sz="3200" spc="-65" dirty="0">
                <a:latin typeface="Microsoft Sans Serif"/>
                <a:cs typeface="Microsoft Sans Serif"/>
              </a:rPr>
              <a:t> </a:t>
            </a:r>
            <a:r>
              <a:rPr sz="3200" dirty="0">
                <a:latin typeface="Microsoft Sans Serif"/>
                <a:cs typeface="Microsoft Sans Serif"/>
              </a:rPr>
              <a:t>и</a:t>
            </a:r>
            <a:r>
              <a:rPr sz="3200" spc="-80" dirty="0">
                <a:latin typeface="Microsoft Sans Serif"/>
                <a:cs typeface="Microsoft Sans Serif"/>
              </a:rPr>
              <a:t> </a:t>
            </a:r>
            <a:r>
              <a:rPr sz="3200" spc="-10" dirty="0">
                <a:latin typeface="Microsoft Sans Serif"/>
                <a:cs typeface="Microsoft Sans Serif"/>
              </a:rPr>
              <a:t>всестороннем </a:t>
            </a:r>
            <a:r>
              <a:rPr sz="3200" dirty="0">
                <a:latin typeface="Microsoft Sans Serif"/>
                <a:cs typeface="Microsoft Sans Serif"/>
              </a:rPr>
              <a:t>развитии</a:t>
            </a:r>
            <a:r>
              <a:rPr sz="3200" spc="-85" dirty="0">
                <a:latin typeface="Microsoft Sans Serif"/>
                <a:cs typeface="Microsoft Sans Serif"/>
              </a:rPr>
              <a:t> </a:t>
            </a:r>
            <a:r>
              <a:rPr sz="3200" dirty="0">
                <a:latin typeface="Microsoft Sans Serif"/>
                <a:cs typeface="Microsoft Sans Serif"/>
              </a:rPr>
              <a:t>личности,</a:t>
            </a:r>
            <a:r>
              <a:rPr sz="3200" spc="-120" dirty="0">
                <a:latin typeface="Microsoft Sans Serif"/>
                <a:cs typeface="Microsoft Sans Serif"/>
              </a:rPr>
              <a:t> </a:t>
            </a:r>
            <a:r>
              <a:rPr sz="3200" spc="-10" dirty="0">
                <a:latin typeface="Microsoft Sans Serif"/>
                <a:cs typeface="Microsoft Sans Serif"/>
              </a:rPr>
              <a:t>воспитании</a:t>
            </a:r>
            <a:endParaRPr sz="3200">
              <a:latin typeface="Microsoft Sans Serif"/>
              <a:cs typeface="Microsoft Sans Serif"/>
            </a:endParaRPr>
          </a:p>
          <a:p>
            <a:pPr marL="17145" marR="1236980">
              <a:lnSpc>
                <a:spcPct val="99900"/>
              </a:lnSpc>
              <a:spcBef>
                <a:spcPts val="20"/>
              </a:spcBef>
            </a:pPr>
            <a:r>
              <a:rPr sz="3200" spc="-20" dirty="0">
                <a:latin typeface="Microsoft Sans Serif"/>
                <a:cs typeface="Microsoft Sans Serif"/>
              </a:rPr>
              <a:t>патриотизма</a:t>
            </a:r>
            <a:r>
              <a:rPr sz="3200" spc="-80" dirty="0">
                <a:latin typeface="Microsoft Sans Serif"/>
                <a:cs typeface="Microsoft Sans Serif"/>
              </a:rPr>
              <a:t> </a:t>
            </a:r>
            <a:r>
              <a:rPr sz="3200" dirty="0">
                <a:latin typeface="Microsoft Sans Serif"/>
                <a:cs typeface="Microsoft Sans Serif"/>
              </a:rPr>
              <a:t>и</a:t>
            </a:r>
            <a:r>
              <a:rPr sz="3200" spc="-10" dirty="0">
                <a:latin typeface="Microsoft Sans Serif"/>
                <a:cs typeface="Microsoft Sans Serif"/>
              </a:rPr>
              <a:t> гражданственности, </a:t>
            </a:r>
            <a:r>
              <a:rPr sz="3200" dirty="0">
                <a:latin typeface="Microsoft Sans Serif"/>
                <a:cs typeface="Microsoft Sans Serif"/>
              </a:rPr>
              <a:t>улучшении</a:t>
            </a:r>
            <a:r>
              <a:rPr sz="3200" spc="-60" dirty="0">
                <a:latin typeface="Microsoft Sans Serif"/>
                <a:cs typeface="Microsoft Sans Serif"/>
              </a:rPr>
              <a:t> </a:t>
            </a:r>
            <a:r>
              <a:rPr sz="3200" spc="-20" dirty="0">
                <a:latin typeface="Microsoft Sans Serif"/>
                <a:cs typeface="Microsoft Sans Serif"/>
              </a:rPr>
              <a:t>качества</a:t>
            </a:r>
            <a:r>
              <a:rPr sz="3200" spc="-150" dirty="0">
                <a:latin typeface="Microsoft Sans Serif"/>
                <a:cs typeface="Microsoft Sans Serif"/>
              </a:rPr>
              <a:t> </a:t>
            </a:r>
            <a:r>
              <a:rPr sz="3200" spc="-25" dirty="0">
                <a:latin typeface="Microsoft Sans Serif"/>
                <a:cs typeface="Microsoft Sans Serif"/>
              </a:rPr>
              <a:t>жизни</a:t>
            </a:r>
            <a:r>
              <a:rPr sz="3200" spc="-175" dirty="0">
                <a:latin typeface="Microsoft Sans Serif"/>
                <a:cs typeface="Microsoft Sans Serif"/>
              </a:rPr>
              <a:t> </a:t>
            </a:r>
            <a:r>
              <a:rPr sz="3200" spc="-10" dirty="0">
                <a:latin typeface="Microsoft Sans Serif"/>
                <a:cs typeface="Microsoft Sans Serif"/>
              </a:rPr>
              <a:t>граждан Российской</a:t>
            </a:r>
            <a:r>
              <a:rPr sz="3200" spc="-145" dirty="0">
                <a:latin typeface="Microsoft Sans Serif"/>
                <a:cs typeface="Microsoft Sans Serif"/>
              </a:rPr>
              <a:t> </a:t>
            </a:r>
            <a:r>
              <a:rPr sz="3200" spc="-10" dirty="0">
                <a:latin typeface="Microsoft Sans Serif"/>
                <a:cs typeface="Microsoft Sans Serif"/>
              </a:rPr>
              <a:t>Федерации.</a:t>
            </a:r>
            <a:endParaRPr sz="3200">
              <a:latin typeface="Microsoft Sans Serif"/>
              <a:cs typeface="Microsoft Sans Serif"/>
            </a:endParaRPr>
          </a:p>
        </p:txBody>
      </p:sp>
      <p:pic>
        <p:nvPicPr>
          <p:cNvPr id="14" name="object 1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537452" y="0"/>
            <a:ext cx="2606547" cy="192874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4005326" y="2692400"/>
              <a:ext cx="1129030" cy="1079500"/>
            </a:xfrm>
            <a:custGeom>
              <a:avLst/>
              <a:gdLst/>
              <a:ahLst/>
              <a:cxnLst/>
              <a:rect l="l" t="t" r="r" b="b"/>
              <a:pathLst>
                <a:path w="1129029" h="1079500">
                  <a:moveTo>
                    <a:pt x="1128712" y="0"/>
                  </a:moveTo>
                  <a:lnTo>
                    <a:pt x="0" y="0"/>
                  </a:lnTo>
                  <a:lnTo>
                    <a:pt x="0" y="1079500"/>
                  </a:lnTo>
                  <a:lnTo>
                    <a:pt x="1128712" y="1079500"/>
                  </a:lnTo>
                  <a:lnTo>
                    <a:pt x="1128712" y="0"/>
                  </a:lnTo>
                  <a:close/>
                </a:path>
              </a:pathLst>
            </a:custGeom>
            <a:solidFill>
              <a:srgbClr val="FFFFFF">
                <a:alpha val="25097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7459726" y="4937125"/>
              <a:ext cx="1120775" cy="1079500"/>
            </a:xfrm>
            <a:custGeom>
              <a:avLst/>
              <a:gdLst/>
              <a:ahLst/>
              <a:cxnLst/>
              <a:rect l="l" t="t" r="r" b="b"/>
              <a:pathLst>
                <a:path w="1120775" h="1079500">
                  <a:moveTo>
                    <a:pt x="1120775" y="0"/>
                  </a:moveTo>
                  <a:lnTo>
                    <a:pt x="0" y="0"/>
                  </a:lnTo>
                  <a:lnTo>
                    <a:pt x="0" y="1079500"/>
                  </a:lnTo>
                  <a:lnTo>
                    <a:pt x="1120775" y="1079500"/>
                  </a:lnTo>
                  <a:lnTo>
                    <a:pt x="1120775" y="0"/>
                  </a:lnTo>
                  <a:close/>
                </a:path>
              </a:pathLst>
            </a:custGeom>
            <a:solidFill>
              <a:srgbClr val="FFFFFF">
                <a:alpha val="3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49275" y="3808475"/>
              <a:ext cx="6887209" cy="3049905"/>
            </a:xfrm>
            <a:custGeom>
              <a:avLst/>
              <a:gdLst/>
              <a:ahLst/>
              <a:cxnLst/>
              <a:rect l="l" t="t" r="r" b="b"/>
              <a:pathLst>
                <a:path w="6887209" h="3049904">
                  <a:moveTo>
                    <a:pt x="1128712" y="0"/>
                  </a:moveTo>
                  <a:lnTo>
                    <a:pt x="0" y="0"/>
                  </a:lnTo>
                  <a:lnTo>
                    <a:pt x="0" y="1079500"/>
                  </a:lnTo>
                  <a:lnTo>
                    <a:pt x="1128712" y="1079500"/>
                  </a:lnTo>
                  <a:lnTo>
                    <a:pt x="1128712" y="0"/>
                  </a:lnTo>
                  <a:close/>
                </a:path>
                <a:path w="6887209" h="3049904">
                  <a:moveTo>
                    <a:pt x="6886638" y="2255774"/>
                  </a:moveTo>
                  <a:lnTo>
                    <a:pt x="5757926" y="2255774"/>
                  </a:lnTo>
                  <a:lnTo>
                    <a:pt x="5757926" y="3049524"/>
                  </a:lnTo>
                  <a:lnTo>
                    <a:pt x="6886638" y="3049524"/>
                  </a:lnTo>
                  <a:lnTo>
                    <a:pt x="6886638" y="2255774"/>
                  </a:lnTo>
                  <a:close/>
                </a:path>
              </a:pathLst>
            </a:custGeom>
            <a:solidFill>
              <a:srgbClr val="FFFFFF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846451" y="63"/>
              <a:ext cx="1129030" cy="405130"/>
            </a:xfrm>
            <a:custGeom>
              <a:avLst/>
              <a:gdLst/>
              <a:ahLst/>
              <a:cxnLst/>
              <a:rect l="l" t="t" r="r" b="b"/>
              <a:pathLst>
                <a:path w="1129029" h="405130">
                  <a:moveTo>
                    <a:pt x="1128712" y="0"/>
                  </a:moveTo>
                  <a:lnTo>
                    <a:pt x="0" y="0"/>
                  </a:lnTo>
                  <a:lnTo>
                    <a:pt x="0" y="404812"/>
                  </a:lnTo>
                  <a:lnTo>
                    <a:pt x="1128712" y="404812"/>
                  </a:lnTo>
                  <a:lnTo>
                    <a:pt x="1128712" y="0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852801" y="1566925"/>
              <a:ext cx="4568825" cy="4451350"/>
            </a:xfrm>
            <a:custGeom>
              <a:avLst/>
              <a:gdLst/>
              <a:ahLst/>
              <a:cxnLst/>
              <a:rect l="l" t="t" r="r" b="b"/>
              <a:pathLst>
                <a:path w="4568825" h="4451350">
                  <a:moveTo>
                    <a:pt x="1120775" y="3371786"/>
                  </a:moveTo>
                  <a:lnTo>
                    <a:pt x="0" y="3371786"/>
                  </a:lnTo>
                  <a:lnTo>
                    <a:pt x="0" y="4451286"/>
                  </a:lnTo>
                  <a:lnTo>
                    <a:pt x="1120775" y="4451286"/>
                  </a:lnTo>
                  <a:lnTo>
                    <a:pt x="1120775" y="3371786"/>
                  </a:lnTo>
                  <a:close/>
                </a:path>
                <a:path w="4568825" h="4451350">
                  <a:moveTo>
                    <a:pt x="4568825" y="0"/>
                  </a:moveTo>
                  <a:lnTo>
                    <a:pt x="3448050" y="0"/>
                  </a:lnTo>
                  <a:lnTo>
                    <a:pt x="3448050" y="1079500"/>
                  </a:lnTo>
                  <a:lnTo>
                    <a:pt x="4568825" y="1079500"/>
                  </a:lnTo>
                  <a:lnTo>
                    <a:pt x="4568825" y="0"/>
                  </a:lnTo>
                  <a:close/>
                </a:path>
              </a:pathLst>
            </a:custGeom>
            <a:solidFill>
              <a:srgbClr val="FFFFFF">
                <a:alpha val="3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041774" y="0"/>
              <a:ext cx="5102225" cy="739775"/>
            </a:xfrm>
            <a:custGeom>
              <a:avLst/>
              <a:gdLst/>
              <a:ahLst/>
              <a:cxnLst/>
              <a:rect l="l" t="t" r="r" b="b"/>
              <a:pathLst>
                <a:path w="5102225" h="739775">
                  <a:moveTo>
                    <a:pt x="5102225" y="0"/>
                  </a:moveTo>
                  <a:lnTo>
                    <a:pt x="0" y="0"/>
                  </a:lnTo>
                  <a:lnTo>
                    <a:pt x="377505" y="100891"/>
                  </a:lnTo>
                  <a:lnTo>
                    <a:pt x="1432131" y="330692"/>
                  </a:lnTo>
                  <a:lnTo>
                    <a:pt x="3047041" y="580090"/>
                  </a:lnTo>
                  <a:lnTo>
                    <a:pt x="5102225" y="739528"/>
                  </a:lnTo>
                  <a:lnTo>
                    <a:pt x="5102225" y="0"/>
                  </a:lnTo>
                  <a:close/>
                </a:path>
              </a:pathLst>
            </a:custGeom>
            <a:solidFill>
              <a:srgbClr val="FFC3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434582" y="0"/>
              <a:ext cx="2709417" cy="186273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5596089"/>
              <a:ext cx="1423796" cy="1261908"/>
            </a:xfrm>
            <a:prstGeom prst="rect">
              <a:avLst/>
            </a:prstGeom>
          </p:spPr>
        </p:pic>
      </p:grpSp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69364" y="352043"/>
            <a:ext cx="3488436" cy="1014983"/>
          </a:xfrm>
          <a:prstGeom prst="rect">
            <a:avLst/>
          </a:prstGeom>
        </p:spPr>
      </p:pic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918207" y="401828"/>
            <a:ext cx="3049905" cy="3930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400" spc="-30" dirty="0">
                <a:solidFill>
                  <a:srgbClr val="000000"/>
                </a:solidFill>
              </a:rPr>
              <a:t>Задачи</a:t>
            </a:r>
            <a:r>
              <a:rPr sz="2400" spc="-120" dirty="0">
                <a:solidFill>
                  <a:srgbClr val="000000"/>
                </a:solidFill>
              </a:rPr>
              <a:t> </a:t>
            </a:r>
            <a:r>
              <a:rPr sz="2400" spc="-10" dirty="0">
                <a:solidFill>
                  <a:srgbClr val="000000"/>
                </a:solidFill>
              </a:rPr>
              <a:t>Комплекса:</a:t>
            </a:r>
            <a:endParaRPr sz="2400"/>
          </a:p>
        </p:txBody>
      </p:sp>
      <p:pic>
        <p:nvPicPr>
          <p:cNvPr id="13" name="object 1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515100" y="0"/>
            <a:ext cx="2628900" cy="1920239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436270" y="1037683"/>
            <a:ext cx="8053070" cy="5946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5910" marR="1972310" indent="-283845">
              <a:lnSpc>
                <a:spcPct val="120000"/>
              </a:lnSpc>
              <a:spcBef>
                <a:spcPts val="100"/>
              </a:spcBef>
              <a:buAutoNum type="arabicParenR"/>
              <a:tabLst>
                <a:tab pos="295910" algn="l"/>
                <a:tab pos="317500" algn="l"/>
              </a:tabLst>
            </a:pPr>
            <a:r>
              <a:rPr sz="2000" dirty="0">
                <a:latin typeface="Tahoma"/>
                <a:cs typeface="Tahoma"/>
              </a:rPr>
              <a:t>	</a:t>
            </a:r>
            <a:r>
              <a:rPr sz="2000" spc="80" dirty="0">
                <a:latin typeface="Tahoma"/>
                <a:cs typeface="Tahoma"/>
              </a:rPr>
              <a:t>увеличение</a:t>
            </a:r>
            <a:r>
              <a:rPr sz="2000" spc="-135" dirty="0">
                <a:latin typeface="Tahoma"/>
                <a:cs typeface="Tahoma"/>
              </a:rPr>
              <a:t> </a:t>
            </a:r>
            <a:r>
              <a:rPr sz="2000" spc="130" dirty="0">
                <a:latin typeface="Tahoma"/>
                <a:cs typeface="Tahoma"/>
              </a:rPr>
              <a:t>числа</a:t>
            </a:r>
            <a:r>
              <a:rPr sz="2000" spc="-160" dirty="0">
                <a:latin typeface="Tahoma"/>
                <a:cs typeface="Tahoma"/>
              </a:rPr>
              <a:t> </a:t>
            </a:r>
            <a:r>
              <a:rPr sz="2000" spc="120" dirty="0">
                <a:latin typeface="Tahoma"/>
                <a:cs typeface="Tahoma"/>
              </a:rPr>
              <a:t>граждан,</a:t>
            </a:r>
            <a:r>
              <a:rPr sz="2000" spc="-100" dirty="0">
                <a:latin typeface="Tahoma"/>
                <a:cs typeface="Tahoma"/>
              </a:rPr>
              <a:t> </a:t>
            </a:r>
            <a:r>
              <a:rPr sz="2000" spc="145" dirty="0">
                <a:latin typeface="Tahoma"/>
                <a:cs typeface="Tahoma"/>
              </a:rPr>
              <a:t>систематически </a:t>
            </a:r>
            <a:r>
              <a:rPr sz="2000" spc="170" dirty="0">
                <a:latin typeface="Tahoma"/>
                <a:cs typeface="Tahoma"/>
              </a:rPr>
              <a:t>занимающихся</a:t>
            </a:r>
            <a:r>
              <a:rPr sz="2000" spc="-165" dirty="0">
                <a:latin typeface="Tahoma"/>
                <a:cs typeface="Tahoma"/>
              </a:rPr>
              <a:t> </a:t>
            </a:r>
            <a:r>
              <a:rPr sz="2000" spc="165" dirty="0">
                <a:latin typeface="Tahoma"/>
                <a:cs typeface="Tahoma"/>
              </a:rPr>
              <a:t>физической</a:t>
            </a:r>
            <a:r>
              <a:rPr sz="2000" spc="-190" dirty="0">
                <a:latin typeface="Tahoma"/>
                <a:cs typeface="Tahoma"/>
              </a:rPr>
              <a:t> </a:t>
            </a:r>
            <a:r>
              <a:rPr sz="2000" spc="50" dirty="0">
                <a:latin typeface="Tahoma"/>
                <a:cs typeface="Tahoma"/>
              </a:rPr>
              <a:t>культурой</a:t>
            </a:r>
            <a:r>
              <a:rPr sz="2000" spc="-75" dirty="0">
                <a:latin typeface="Tahoma"/>
                <a:cs typeface="Tahoma"/>
              </a:rPr>
              <a:t> </a:t>
            </a:r>
            <a:r>
              <a:rPr sz="2000" spc="60" dirty="0">
                <a:latin typeface="Tahoma"/>
                <a:cs typeface="Tahoma"/>
              </a:rPr>
              <a:t>и </a:t>
            </a:r>
            <a:r>
              <a:rPr sz="2000" spc="150" dirty="0">
                <a:latin typeface="Tahoma"/>
                <a:cs typeface="Tahoma"/>
              </a:rPr>
              <a:t>спортом;</a:t>
            </a:r>
            <a:endParaRPr sz="2000">
              <a:latin typeface="Tahoma"/>
              <a:cs typeface="Tahoma"/>
            </a:endParaRPr>
          </a:p>
          <a:p>
            <a:pPr marL="318135" marR="1188085" indent="-305435">
              <a:lnSpc>
                <a:spcPct val="100600"/>
              </a:lnSpc>
              <a:spcBef>
                <a:spcPts val="465"/>
              </a:spcBef>
              <a:buAutoNum type="arabicParenR"/>
              <a:tabLst>
                <a:tab pos="355600" algn="l"/>
              </a:tabLst>
            </a:pPr>
            <a:r>
              <a:rPr sz="2000" spc="125" dirty="0">
                <a:latin typeface="Tahoma"/>
                <a:cs typeface="Tahoma"/>
              </a:rPr>
              <a:t>повышение</a:t>
            </a:r>
            <a:r>
              <a:rPr sz="2000" spc="-165" dirty="0">
                <a:latin typeface="Tahoma"/>
                <a:cs typeface="Tahoma"/>
              </a:rPr>
              <a:t> </a:t>
            </a:r>
            <a:r>
              <a:rPr sz="2000" spc="55" dirty="0">
                <a:latin typeface="Tahoma"/>
                <a:cs typeface="Tahoma"/>
              </a:rPr>
              <a:t>уровня</a:t>
            </a:r>
            <a:r>
              <a:rPr sz="2000" spc="-65" dirty="0">
                <a:latin typeface="Tahoma"/>
                <a:cs typeface="Tahoma"/>
              </a:rPr>
              <a:t> </a:t>
            </a:r>
            <a:r>
              <a:rPr sz="2000" spc="160" dirty="0">
                <a:latin typeface="Tahoma"/>
                <a:cs typeface="Tahoma"/>
              </a:rPr>
              <a:t>физической</a:t>
            </a:r>
            <a:r>
              <a:rPr sz="2000" spc="-165" dirty="0">
                <a:latin typeface="Tahoma"/>
                <a:cs typeface="Tahoma"/>
              </a:rPr>
              <a:t> </a:t>
            </a:r>
            <a:r>
              <a:rPr sz="2000" spc="65" dirty="0">
                <a:latin typeface="Tahoma"/>
                <a:cs typeface="Tahoma"/>
              </a:rPr>
              <a:t>подготовленности, 	</a:t>
            </a:r>
            <a:r>
              <a:rPr sz="2000" spc="95" dirty="0">
                <a:latin typeface="Tahoma"/>
                <a:cs typeface="Tahoma"/>
              </a:rPr>
              <a:t>продолжительности</a:t>
            </a:r>
            <a:r>
              <a:rPr sz="2000" spc="-135" dirty="0">
                <a:latin typeface="Tahoma"/>
                <a:cs typeface="Tahoma"/>
              </a:rPr>
              <a:t> </a:t>
            </a:r>
            <a:r>
              <a:rPr sz="2000" spc="60" dirty="0">
                <a:latin typeface="Tahoma"/>
                <a:cs typeface="Tahoma"/>
              </a:rPr>
              <a:t>жизни</a:t>
            </a:r>
            <a:r>
              <a:rPr sz="2000" spc="-130" dirty="0">
                <a:latin typeface="Tahoma"/>
                <a:cs typeface="Tahoma"/>
              </a:rPr>
              <a:t> </a:t>
            </a:r>
            <a:r>
              <a:rPr sz="2000" spc="95" dirty="0">
                <a:latin typeface="Tahoma"/>
                <a:cs typeface="Tahoma"/>
              </a:rPr>
              <a:t>граждан;</a:t>
            </a:r>
            <a:endParaRPr sz="2000">
              <a:latin typeface="Tahoma"/>
              <a:cs typeface="Tahoma"/>
            </a:endParaRPr>
          </a:p>
          <a:p>
            <a:pPr marL="318135" marR="81280" indent="-305435">
              <a:lnSpc>
                <a:spcPct val="100099"/>
              </a:lnSpc>
              <a:spcBef>
                <a:spcPts val="480"/>
              </a:spcBef>
              <a:buAutoNum type="arabicParenR"/>
              <a:tabLst>
                <a:tab pos="355600" algn="l"/>
              </a:tabLst>
            </a:pPr>
            <a:r>
              <a:rPr sz="2000" spc="235" dirty="0">
                <a:latin typeface="Tahoma"/>
                <a:cs typeface="Tahoma"/>
              </a:rPr>
              <a:t>формирование</a:t>
            </a:r>
            <a:r>
              <a:rPr sz="2000" spc="-150" dirty="0">
                <a:latin typeface="Tahoma"/>
                <a:cs typeface="Tahoma"/>
              </a:rPr>
              <a:t> </a:t>
            </a:r>
            <a:r>
              <a:rPr sz="2000" spc="80" dirty="0">
                <a:latin typeface="Tahoma"/>
                <a:cs typeface="Tahoma"/>
              </a:rPr>
              <a:t>у</a:t>
            </a:r>
            <a:r>
              <a:rPr sz="2000" spc="-55" dirty="0">
                <a:latin typeface="Tahoma"/>
                <a:cs typeface="Tahoma"/>
              </a:rPr>
              <a:t> </a:t>
            </a:r>
            <a:r>
              <a:rPr sz="2000" spc="135" dirty="0">
                <a:latin typeface="Tahoma"/>
                <a:cs typeface="Tahoma"/>
              </a:rPr>
              <a:t>населения</a:t>
            </a:r>
            <a:r>
              <a:rPr sz="2000" spc="-55" dirty="0">
                <a:latin typeface="Tahoma"/>
                <a:cs typeface="Tahoma"/>
              </a:rPr>
              <a:t> </a:t>
            </a:r>
            <a:r>
              <a:rPr sz="2000" spc="120" dirty="0">
                <a:latin typeface="Tahoma"/>
                <a:cs typeface="Tahoma"/>
              </a:rPr>
              <a:t>осознанных</a:t>
            </a:r>
            <a:r>
              <a:rPr sz="2000" spc="-95" dirty="0">
                <a:latin typeface="Tahoma"/>
                <a:cs typeface="Tahoma"/>
              </a:rPr>
              <a:t> </a:t>
            </a:r>
            <a:r>
              <a:rPr sz="2000" spc="135" dirty="0">
                <a:latin typeface="Tahoma"/>
                <a:cs typeface="Tahoma"/>
              </a:rPr>
              <a:t>потребностей</a:t>
            </a:r>
            <a:r>
              <a:rPr sz="2000" spc="-80" dirty="0">
                <a:latin typeface="Tahoma"/>
                <a:cs typeface="Tahoma"/>
              </a:rPr>
              <a:t> </a:t>
            </a:r>
            <a:r>
              <a:rPr sz="2000" spc="-50" dirty="0">
                <a:latin typeface="Tahoma"/>
                <a:cs typeface="Tahoma"/>
              </a:rPr>
              <a:t>в 	</a:t>
            </a:r>
            <a:r>
              <a:rPr sz="2000" spc="145" dirty="0">
                <a:latin typeface="Tahoma"/>
                <a:cs typeface="Tahoma"/>
              </a:rPr>
              <a:t>систематических</a:t>
            </a:r>
            <a:r>
              <a:rPr sz="2000" spc="-140" dirty="0">
                <a:latin typeface="Tahoma"/>
                <a:cs typeface="Tahoma"/>
              </a:rPr>
              <a:t> </a:t>
            </a:r>
            <a:r>
              <a:rPr sz="2000" spc="-10" dirty="0">
                <a:latin typeface="Tahoma"/>
                <a:cs typeface="Tahoma"/>
              </a:rPr>
              <a:t>занятиях</a:t>
            </a:r>
            <a:r>
              <a:rPr sz="2000" spc="-100" dirty="0">
                <a:latin typeface="Tahoma"/>
                <a:cs typeface="Tahoma"/>
              </a:rPr>
              <a:t> </a:t>
            </a:r>
            <a:r>
              <a:rPr sz="2000" spc="160" dirty="0">
                <a:latin typeface="Tahoma"/>
                <a:cs typeface="Tahoma"/>
              </a:rPr>
              <a:t>физической</a:t>
            </a:r>
            <a:r>
              <a:rPr sz="2000" spc="-165" dirty="0">
                <a:latin typeface="Tahoma"/>
                <a:cs typeface="Tahoma"/>
              </a:rPr>
              <a:t> </a:t>
            </a:r>
            <a:r>
              <a:rPr sz="2000" spc="50" dirty="0">
                <a:latin typeface="Tahoma"/>
                <a:cs typeface="Tahoma"/>
              </a:rPr>
              <a:t>культурой</a:t>
            </a:r>
            <a:r>
              <a:rPr sz="2000" spc="-125" dirty="0">
                <a:latin typeface="Tahoma"/>
                <a:cs typeface="Tahoma"/>
              </a:rPr>
              <a:t> </a:t>
            </a:r>
            <a:r>
              <a:rPr sz="2000" spc="60" dirty="0">
                <a:latin typeface="Tahoma"/>
                <a:cs typeface="Tahoma"/>
              </a:rPr>
              <a:t>и 	</a:t>
            </a:r>
            <a:r>
              <a:rPr sz="2000" spc="175" dirty="0">
                <a:latin typeface="Tahoma"/>
                <a:cs typeface="Tahoma"/>
              </a:rPr>
              <a:t>спортом,</a:t>
            </a:r>
            <a:r>
              <a:rPr sz="2000" spc="-85" dirty="0">
                <a:latin typeface="Tahoma"/>
                <a:cs typeface="Tahoma"/>
              </a:rPr>
              <a:t> </a:t>
            </a:r>
            <a:r>
              <a:rPr sz="2000" spc="195" dirty="0">
                <a:latin typeface="Tahoma"/>
                <a:cs typeface="Tahoma"/>
              </a:rPr>
              <a:t>физическом</a:t>
            </a:r>
            <a:r>
              <a:rPr sz="2000" spc="-185" dirty="0">
                <a:latin typeface="Tahoma"/>
                <a:cs typeface="Tahoma"/>
              </a:rPr>
              <a:t> </a:t>
            </a:r>
            <a:r>
              <a:rPr sz="2000" spc="170" dirty="0">
                <a:latin typeface="Tahoma"/>
                <a:cs typeface="Tahoma"/>
              </a:rPr>
              <a:t>самосовершенствовании,</a:t>
            </a:r>
            <a:r>
              <a:rPr sz="2000" spc="-114" dirty="0">
                <a:latin typeface="Tahoma"/>
                <a:cs typeface="Tahoma"/>
              </a:rPr>
              <a:t> </a:t>
            </a:r>
            <a:r>
              <a:rPr sz="2000" spc="95" dirty="0">
                <a:latin typeface="Tahoma"/>
                <a:cs typeface="Tahoma"/>
              </a:rPr>
              <a:t>ведении 	</a:t>
            </a:r>
            <a:r>
              <a:rPr sz="2000" spc="110" dirty="0">
                <a:latin typeface="Tahoma"/>
                <a:cs typeface="Tahoma"/>
              </a:rPr>
              <a:t>здорового</a:t>
            </a:r>
            <a:r>
              <a:rPr sz="2000" spc="-160" dirty="0">
                <a:latin typeface="Tahoma"/>
                <a:cs typeface="Tahoma"/>
              </a:rPr>
              <a:t> </a:t>
            </a:r>
            <a:r>
              <a:rPr sz="2000" spc="215" dirty="0">
                <a:latin typeface="Tahoma"/>
                <a:cs typeface="Tahoma"/>
              </a:rPr>
              <a:t>образа</a:t>
            </a:r>
            <a:r>
              <a:rPr sz="2000" spc="-105" dirty="0">
                <a:latin typeface="Tahoma"/>
                <a:cs typeface="Tahoma"/>
              </a:rPr>
              <a:t> </a:t>
            </a:r>
            <a:r>
              <a:rPr sz="2000" spc="-10" dirty="0">
                <a:latin typeface="Tahoma"/>
                <a:cs typeface="Tahoma"/>
              </a:rPr>
              <a:t>жизни;</a:t>
            </a:r>
            <a:endParaRPr sz="2000">
              <a:latin typeface="Tahoma"/>
              <a:cs typeface="Tahoma"/>
            </a:endParaRPr>
          </a:p>
          <a:p>
            <a:pPr marL="318135" marR="5080" indent="-305435">
              <a:lnSpc>
                <a:spcPct val="100099"/>
              </a:lnSpc>
              <a:spcBef>
                <a:spcPts val="480"/>
              </a:spcBef>
              <a:buAutoNum type="arabicParenR"/>
              <a:tabLst>
                <a:tab pos="355600" algn="l"/>
              </a:tabLst>
            </a:pPr>
            <a:r>
              <a:rPr sz="2000" spc="125" dirty="0">
                <a:latin typeface="Tahoma"/>
                <a:cs typeface="Tahoma"/>
              </a:rPr>
              <a:t>повышение</a:t>
            </a:r>
            <a:r>
              <a:rPr sz="2000" spc="-160" dirty="0">
                <a:latin typeface="Tahoma"/>
                <a:cs typeface="Tahoma"/>
              </a:rPr>
              <a:t> </a:t>
            </a:r>
            <a:r>
              <a:rPr sz="2000" spc="204" dirty="0">
                <a:latin typeface="Tahoma"/>
                <a:cs typeface="Tahoma"/>
              </a:rPr>
              <a:t>общего</a:t>
            </a:r>
            <a:r>
              <a:rPr sz="2000" spc="-100" dirty="0">
                <a:latin typeface="Tahoma"/>
                <a:cs typeface="Tahoma"/>
              </a:rPr>
              <a:t> </a:t>
            </a:r>
            <a:r>
              <a:rPr sz="2000" spc="55" dirty="0">
                <a:latin typeface="Tahoma"/>
                <a:cs typeface="Tahoma"/>
              </a:rPr>
              <a:t>уровня</a:t>
            </a:r>
            <a:r>
              <a:rPr sz="2000" spc="-65" dirty="0">
                <a:latin typeface="Tahoma"/>
                <a:cs typeface="Tahoma"/>
              </a:rPr>
              <a:t> </a:t>
            </a:r>
            <a:r>
              <a:rPr sz="2000" spc="100" dirty="0">
                <a:latin typeface="Tahoma"/>
                <a:cs typeface="Tahoma"/>
              </a:rPr>
              <a:t>знаний</a:t>
            </a:r>
            <a:r>
              <a:rPr sz="2000" spc="-90" dirty="0">
                <a:latin typeface="Tahoma"/>
                <a:cs typeface="Tahoma"/>
              </a:rPr>
              <a:t> </a:t>
            </a:r>
            <a:r>
              <a:rPr sz="2000" spc="135" dirty="0">
                <a:latin typeface="Tahoma"/>
                <a:cs typeface="Tahoma"/>
              </a:rPr>
              <a:t>населения</a:t>
            </a:r>
            <a:r>
              <a:rPr sz="2000" spc="-65" dirty="0">
                <a:latin typeface="Tahoma"/>
                <a:cs typeface="Tahoma"/>
              </a:rPr>
              <a:t> </a:t>
            </a:r>
            <a:r>
              <a:rPr sz="2000" spc="225" dirty="0">
                <a:latin typeface="Tahoma"/>
                <a:cs typeface="Tahoma"/>
              </a:rPr>
              <a:t>о</a:t>
            </a:r>
            <a:r>
              <a:rPr sz="2000" spc="-55" dirty="0">
                <a:latin typeface="Tahoma"/>
                <a:cs typeface="Tahoma"/>
              </a:rPr>
              <a:t> </a:t>
            </a:r>
            <a:r>
              <a:rPr sz="2000" spc="114" dirty="0">
                <a:latin typeface="Tahoma"/>
                <a:cs typeface="Tahoma"/>
              </a:rPr>
              <a:t>средствах, 	</a:t>
            </a:r>
            <a:r>
              <a:rPr sz="2000" spc="165" dirty="0">
                <a:latin typeface="Tahoma"/>
                <a:cs typeface="Tahoma"/>
              </a:rPr>
              <a:t>методах</a:t>
            </a:r>
            <a:r>
              <a:rPr sz="2000" spc="-105" dirty="0">
                <a:latin typeface="Tahoma"/>
                <a:cs typeface="Tahoma"/>
              </a:rPr>
              <a:t> </a:t>
            </a:r>
            <a:r>
              <a:rPr sz="2000" spc="110" dirty="0">
                <a:latin typeface="Tahoma"/>
                <a:cs typeface="Tahoma"/>
              </a:rPr>
              <a:t>и</a:t>
            </a:r>
            <a:r>
              <a:rPr sz="2000" spc="-55" dirty="0">
                <a:latin typeface="Tahoma"/>
                <a:cs typeface="Tahoma"/>
              </a:rPr>
              <a:t> </a:t>
            </a:r>
            <a:r>
              <a:rPr sz="2000" spc="320" dirty="0">
                <a:latin typeface="Tahoma"/>
                <a:cs typeface="Tahoma"/>
              </a:rPr>
              <a:t>формах</a:t>
            </a:r>
            <a:r>
              <a:rPr sz="2000" spc="-135" dirty="0">
                <a:latin typeface="Tahoma"/>
                <a:cs typeface="Tahoma"/>
              </a:rPr>
              <a:t> </a:t>
            </a:r>
            <a:r>
              <a:rPr sz="2000" spc="140" dirty="0">
                <a:latin typeface="Tahoma"/>
                <a:cs typeface="Tahoma"/>
              </a:rPr>
              <a:t>организации</a:t>
            </a:r>
            <a:r>
              <a:rPr sz="2000" spc="-165" dirty="0">
                <a:latin typeface="Tahoma"/>
                <a:cs typeface="Tahoma"/>
              </a:rPr>
              <a:t> </a:t>
            </a:r>
            <a:r>
              <a:rPr sz="2000" spc="105" dirty="0">
                <a:latin typeface="Tahoma"/>
                <a:cs typeface="Tahoma"/>
              </a:rPr>
              <a:t>самостоятельных</a:t>
            </a:r>
            <a:r>
              <a:rPr sz="2000" spc="-135" dirty="0">
                <a:latin typeface="Tahoma"/>
                <a:cs typeface="Tahoma"/>
              </a:rPr>
              <a:t> </a:t>
            </a:r>
            <a:r>
              <a:rPr sz="2000" spc="-10" dirty="0">
                <a:latin typeface="Tahoma"/>
                <a:cs typeface="Tahoma"/>
              </a:rPr>
              <a:t>занятий, 	</a:t>
            </a:r>
            <a:r>
              <a:rPr sz="2000" spc="-125" dirty="0">
                <a:latin typeface="Tahoma"/>
                <a:cs typeface="Tahoma"/>
              </a:rPr>
              <a:t>в</a:t>
            </a:r>
            <a:r>
              <a:rPr sz="2000" spc="-90" dirty="0">
                <a:latin typeface="Tahoma"/>
                <a:cs typeface="Tahoma"/>
              </a:rPr>
              <a:t> </a:t>
            </a:r>
            <a:r>
              <a:rPr sz="2000" spc="180" dirty="0">
                <a:latin typeface="Tahoma"/>
                <a:cs typeface="Tahoma"/>
              </a:rPr>
              <a:t>том</a:t>
            </a:r>
            <a:r>
              <a:rPr sz="2000" spc="-85" dirty="0">
                <a:latin typeface="Tahoma"/>
                <a:cs typeface="Tahoma"/>
              </a:rPr>
              <a:t> </a:t>
            </a:r>
            <a:r>
              <a:rPr sz="2000" spc="114" dirty="0">
                <a:latin typeface="Tahoma"/>
                <a:cs typeface="Tahoma"/>
              </a:rPr>
              <a:t>числе</a:t>
            </a:r>
            <a:r>
              <a:rPr sz="2000" spc="-130" dirty="0">
                <a:latin typeface="Tahoma"/>
                <a:cs typeface="Tahoma"/>
              </a:rPr>
              <a:t> </a:t>
            </a:r>
            <a:r>
              <a:rPr sz="2000" spc="375" dirty="0">
                <a:latin typeface="Tahoma"/>
                <a:cs typeface="Tahoma"/>
              </a:rPr>
              <a:t>с</a:t>
            </a:r>
            <a:r>
              <a:rPr sz="2000" spc="-55" dirty="0">
                <a:latin typeface="Tahoma"/>
                <a:cs typeface="Tahoma"/>
              </a:rPr>
              <a:t> </a:t>
            </a:r>
            <a:r>
              <a:rPr sz="2000" spc="140" dirty="0">
                <a:latin typeface="Tahoma"/>
                <a:cs typeface="Tahoma"/>
              </a:rPr>
              <a:t>использованием</a:t>
            </a:r>
            <a:r>
              <a:rPr sz="2000" spc="-165" dirty="0">
                <a:latin typeface="Tahoma"/>
                <a:cs typeface="Tahoma"/>
              </a:rPr>
              <a:t> </a:t>
            </a:r>
            <a:r>
              <a:rPr sz="2000" spc="150" dirty="0">
                <a:latin typeface="Tahoma"/>
                <a:cs typeface="Tahoma"/>
              </a:rPr>
              <a:t>современных 	</a:t>
            </a:r>
            <a:r>
              <a:rPr sz="2000" spc="190" dirty="0">
                <a:latin typeface="Tahoma"/>
                <a:cs typeface="Tahoma"/>
              </a:rPr>
              <a:t>информационных</a:t>
            </a:r>
            <a:r>
              <a:rPr sz="2000" spc="-140" dirty="0">
                <a:latin typeface="Tahoma"/>
                <a:cs typeface="Tahoma"/>
              </a:rPr>
              <a:t> </a:t>
            </a:r>
            <a:r>
              <a:rPr sz="2000" spc="35" dirty="0">
                <a:latin typeface="Tahoma"/>
                <a:cs typeface="Tahoma"/>
              </a:rPr>
              <a:t>технологий;</a:t>
            </a:r>
            <a:endParaRPr sz="2000">
              <a:latin typeface="Tahoma"/>
              <a:cs typeface="Tahoma"/>
            </a:endParaRPr>
          </a:p>
          <a:p>
            <a:pPr marL="318135" marR="1032510" indent="-305435">
              <a:lnSpc>
                <a:spcPct val="100600"/>
              </a:lnSpc>
              <a:spcBef>
                <a:spcPts val="465"/>
              </a:spcBef>
              <a:buAutoNum type="arabicParenR"/>
              <a:tabLst>
                <a:tab pos="355600" algn="l"/>
              </a:tabLst>
            </a:pPr>
            <a:r>
              <a:rPr sz="2000" spc="155" dirty="0">
                <a:latin typeface="Tahoma"/>
                <a:cs typeface="Tahoma"/>
              </a:rPr>
              <a:t>модернизация</a:t>
            </a:r>
            <a:r>
              <a:rPr sz="2000" spc="-180" dirty="0">
                <a:latin typeface="Tahoma"/>
                <a:cs typeface="Tahoma"/>
              </a:rPr>
              <a:t> </a:t>
            </a:r>
            <a:r>
              <a:rPr sz="2000" spc="190" dirty="0">
                <a:latin typeface="Tahoma"/>
                <a:cs typeface="Tahoma"/>
              </a:rPr>
              <a:t>системы</a:t>
            </a:r>
            <a:r>
              <a:rPr sz="2000" spc="-55" dirty="0">
                <a:latin typeface="Tahoma"/>
                <a:cs typeface="Tahoma"/>
              </a:rPr>
              <a:t> </a:t>
            </a:r>
            <a:r>
              <a:rPr sz="2000" spc="145" dirty="0">
                <a:latin typeface="Tahoma"/>
                <a:cs typeface="Tahoma"/>
              </a:rPr>
              <a:t>физического</a:t>
            </a:r>
            <a:r>
              <a:rPr sz="2000" spc="-170" dirty="0">
                <a:latin typeface="Tahoma"/>
                <a:cs typeface="Tahoma"/>
              </a:rPr>
              <a:t> </a:t>
            </a:r>
            <a:r>
              <a:rPr sz="2000" spc="80" dirty="0">
                <a:latin typeface="Tahoma"/>
                <a:cs typeface="Tahoma"/>
              </a:rPr>
              <a:t>воспитания</a:t>
            </a:r>
            <a:r>
              <a:rPr sz="2000" spc="-100" dirty="0">
                <a:latin typeface="Tahoma"/>
                <a:cs typeface="Tahoma"/>
              </a:rPr>
              <a:t> </a:t>
            </a:r>
            <a:r>
              <a:rPr sz="2000" spc="60" dirty="0">
                <a:latin typeface="Tahoma"/>
                <a:cs typeface="Tahoma"/>
              </a:rPr>
              <a:t>и 	</a:t>
            </a:r>
            <a:r>
              <a:rPr sz="2000" spc="190" dirty="0">
                <a:latin typeface="Tahoma"/>
                <a:cs typeface="Tahoma"/>
              </a:rPr>
              <a:t>системы</a:t>
            </a:r>
            <a:r>
              <a:rPr sz="2000" dirty="0">
                <a:latin typeface="Tahoma"/>
                <a:cs typeface="Tahoma"/>
              </a:rPr>
              <a:t> развития</a:t>
            </a:r>
            <a:r>
              <a:rPr sz="2000" spc="-50" dirty="0">
                <a:latin typeface="Tahoma"/>
                <a:cs typeface="Tahoma"/>
              </a:rPr>
              <a:t> </a:t>
            </a:r>
            <a:r>
              <a:rPr sz="2000" spc="195" dirty="0">
                <a:latin typeface="Tahoma"/>
                <a:cs typeface="Tahoma"/>
              </a:rPr>
              <a:t>массового,</a:t>
            </a:r>
            <a:r>
              <a:rPr sz="2000" spc="5" dirty="0">
                <a:latin typeface="Tahoma"/>
                <a:cs typeface="Tahoma"/>
              </a:rPr>
              <a:t> </a:t>
            </a:r>
            <a:r>
              <a:rPr sz="2000" spc="105" dirty="0">
                <a:latin typeface="Tahoma"/>
                <a:cs typeface="Tahoma"/>
              </a:rPr>
              <a:t>детско-</a:t>
            </a:r>
            <a:r>
              <a:rPr sz="2000" spc="140" dirty="0">
                <a:latin typeface="Tahoma"/>
                <a:cs typeface="Tahoma"/>
              </a:rPr>
              <a:t>юношеского,</a:t>
            </a:r>
            <a:endParaRPr sz="2000">
              <a:latin typeface="Tahoma"/>
              <a:cs typeface="Tahoma"/>
            </a:endParaRPr>
          </a:p>
          <a:p>
            <a:pPr marL="355600" marR="466725">
              <a:lnSpc>
                <a:spcPts val="2410"/>
              </a:lnSpc>
              <a:spcBef>
                <a:spcPts val="50"/>
              </a:spcBef>
            </a:pPr>
            <a:r>
              <a:rPr sz="2000" spc="100" dirty="0">
                <a:latin typeface="Tahoma"/>
                <a:cs typeface="Tahoma"/>
              </a:rPr>
              <a:t>школьного</a:t>
            </a:r>
            <a:r>
              <a:rPr sz="2000" spc="-135" dirty="0">
                <a:latin typeface="Tahoma"/>
                <a:cs typeface="Tahoma"/>
              </a:rPr>
              <a:t> </a:t>
            </a:r>
            <a:r>
              <a:rPr sz="2000" spc="110" dirty="0">
                <a:latin typeface="Tahoma"/>
                <a:cs typeface="Tahoma"/>
              </a:rPr>
              <a:t>и</a:t>
            </a:r>
            <a:r>
              <a:rPr sz="2000" spc="-50" dirty="0">
                <a:latin typeface="Tahoma"/>
                <a:cs typeface="Tahoma"/>
              </a:rPr>
              <a:t> </a:t>
            </a:r>
            <a:r>
              <a:rPr sz="2000" spc="110" dirty="0">
                <a:latin typeface="Tahoma"/>
                <a:cs typeface="Tahoma"/>
              </a:rPr>
              <a:t>студенческого</a:t>
            </a:r>
            <a:r>
              <a:rPr sz="2000" spc="-100" dirty="0">
                <a:latin typeface="Tahoma"/>
                <a:cs typeface="Tahoma"/>
              </a:rPr>
              <a:t> </a:t>
            </a:r>
            <a:r>
              <a:rPr sz="2000" spc="175" dirty="0">
                <a:latin typeface="Tahoma"/>
                <a:cs typeface="Tahoma"/>
              </a:rPr>
              <a:t>спорта</a:t>
            </a:r>
            <a:r>
              <a:rPr sz="2000" spc="-75" dirty="0">
                <a:latin typeface="Tahoma"/>
                <a:cs typeface="Tahoma"/>
              </a:rPr>
              <a:t> </a:t>
            </a:r>
            <a:r>
              <a:rPr sz="2000" spc="-125" dirty="0">
                <a:latin typeface="Tahoma"/>
                <a:cs typeface="Tahoma"/>
              </a:rPr>
              <a:t>в</a:t>
            </a:r>
            <a:r>
              <a:rPr sz="2000" spc="-75" dirty="0">
                <a:latin typeface="Tahoma"/>
                <a:cs typeface="Tahoma"/>
              </a:rPr>
              <a:t> </a:t>
            </a:r>
            <a:r>
              <a:rPr sz="2000" spc="80" dirty="0">
                <a:latin typeface="Tahoma"/>
                <a:cs typeface="Tahoma"/>
              </a:rPr>
              <a:t>образовательных </a:t>
            </a:r>
            <a:r>
              <a:rPr sz="2000" spc="90" dirty="0">
                <a:latin typeface="Tahoma"/>
                <a:cs typeface="Tahoma"/>
              </a:rPr>
              <a:t>организациях,</a:t>
            </a:r>
            <a:r>
              <a:rPr sz="2000" spc="-110" dirty="0">
                <a:latin typeface="Tahoma"/>
                <a:cs typeface="Tahoma"/>
              </a:rPr>
              <a:t> </a:t>
            </a:r>
            <a:r>
              <a:rPr sz="2000" spc="-125" dirty="0">
                <a:latin typeface="Tahoma"/>
                <a:cs typeface="Tahoma"/>
              </a:rPr>
              <a:t>в</a:t>
            </a:r>
            <a:r>
              <a:rPr sz="2000" spc="-5" dirty="0">
                <a:latin typeface="Tahoma"/>
                <a:cs typeface="Tahoma"/>
              </a:rPr>
              <a:t> </a:t>
            </a:r>
            <a:r>
              <a:rPr sz="2000" spc="175" dirty="0">
                <a:latin typeface="Tahoma"/>
                <a:cs typeface="Tahoma"/>
              </a:rPr>
              <a:t>том</a:t>
            </a:r>
            <a:r>
              <a:rPr sz="2000" spc="-10" dirty="0">
                <a:latin typeface="Tahoma"/>
                <a:cs typeface="Tahoma"/>
              </a:rPr>
              <a:t> </a:t>
            </a:r>
            <a:r>
              <a:rPr sz="2000" spc="114" dirty="0">
                <a:latin typeface="Tahoma"/>
                <a:cs typeface="Tahoma"/>
              </a:rPr>
              <a:t>числе</a:t>
            </a:r>
            <a:r>
              <a:rPr sz="2000" spc="-60" dirty="0">
                <a:latin typeface="Tahoma"/>
                <a:cs typeface="Tahoma"/>
              </a:rPr>
              <a:t> </a:t>
            </a:r>
            <a:r>
              <a:rPr sz="2000" spc="130" dirty="0">
                <a:latin typeface="Tahoma"/>
                <a:cs typeface="Tahoma"/>
              </a:rPr>
              <a:t>путем</a:t>
            </a:r>
            <a:r>
              <a:rPr sz="2000" spc="35" dirty="0">
                <a:latin typeface="Tahoma"/>
                <a:cs typeface="Tahoma"/>
              </a:rPr>
              <a:t> </a:t>
            </a:r>
            <a:r>
              <a:rPr sz="2000" dirty="0">
                <a:latin typeface="Tahoma"/>
                <a:cs typeface="Tahoma"/>
              </a:rPr>
              <a:t>увеличения</a:t>
            </a:r>
            <a:r>
              <a:rPr sz="2000" spc="-80" dirty="0">
                <a:latin typeface="Tahoma"/>
                <a:cs typeface="Tahoma"/>
              </a:rPr>
              <a:t> </a:t>
            </a:r>
            <a:r>
              <a:rPr sz="2000" spc="70" dirty="0">
                <a:latin typeface="Tahoma"/>
                <a:cs typeface="Tahoma"/>
              </a:rPr>
              <a:t>количества спортивных</a:t>
            </a:r>
            <a:r>
              <a:rPr sz="2000" spc="-80" dirty="0">
                <a:latin typeface="Tahoma"/>
                <a:cs typeface="Tahoma"/>
              </a:rPr>
              <a:t> </a:t>
            </a:r>
            <a:r>
              <a:rPr sz="2000" spc="35" dirty="0">
                <a:latin typeface="Tahoma"/>
                <a:cs typeface="Tahoma"/>
              </a:rPr>
              <a:t>клубов.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4005326" y="2692400"/>
              <a:ext cx="1129030" cy="1079500"/>
            </a:xfrm>
            <a:custGeom>
              <a:avLst/>
              <a:gdLst/>
              <a:ahLst/>
              <a:cxnLst/>
              <a:rect l="l" t="t" r="r" b="b"/>
              <a:pathLst>
                <a:path w="1129029" h="1079500">
                  <a:moveTo>
                    <a:pt x="1128712" y="0"/>
                  </a:moveTo>
                  <a:lnTo>
                    <a:pt x="0" y="0"/>
                  </a:lnTo>
                  <a:lnTo>
                    <a:pt x="0" y="1079500"/>
                  </a:lnTo>
                  <a:lnTo>
                    <a:pt x="1128712" y="1079500"/>
                  </a:lnTo>
                  <a:lnTo>
                    <a:pt x="1128712" y="0"/>
                  </a:lnTo>
                  <a:close/>
                </a:path>
              </a:pathLst>
            </a:custGeom>
            <a:solidFill>
              <a:srgbClr val="FFFFFF">
                <a:alpha val="25097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7459726" y="4937125"/>
              <a:ext cx="1120775" cy="1079500"/>
            </a:xfrm>
            <a:custGeom>
              <a:avLst/>
              <a:gdLst/>
              <a:ahLst/>
              <a:cxnLst/>
              <a:rect l="l" t="t" r="r" b="b"/>
              <a:pathLst>
                <a:path w="1120775" h="1079500">
                  <a:moveTo>
                    <a:pt x="1120775" y="0"/>
                  </a:moveTo>
                  <a:lnTo>
                    <a:pt x="0" y="0"/>
                  </a:lnTo>
                  <a:lnTo>
                    <a:pt x="0" y="1079500"/>
                  </a:lnTo>
                  <a:lnTo>
                    <a:pt x="1120775" y="1079500"/>
                  </a:lnTo>
                  <a:lnTo>
                    <a:pt x="1120775" y="0"/>
                  </a:lnTo>
                  <a:close/>
                </a:path>
              </a:pathLst>
            </a:custGeom>
            <a:solidFill>
              <a:srgbClr val="FFFFFF">
                <a:alpha val="3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49275" y="3808475"/>
              <a:ext cx="6887209" cy="3049905"/>
            </a:xfrm>
            <a:custGeom>
              <a:avLst/>
              <a:gdLst/>
              <a:ahLst/>
              <a:cxnLst/>
              <a:rect l="l" t="t" r="r" b="b"/>
              <a:pathLst>
                <a:path w="6887209" h="3049904">
                  <a:moveTo>
                    <a:pt x="1128712" y="0"/>
                  </a:moveTo>
                  <a:lnTo>
                    <a:pt x="0" y="0"/>
                  </a:lnTo>
                  <a:lnTo>
                    <a:pt x="0" y="1079500"/>
                  </a:lnTo>
                  <a:lnTo>
                    <a:pt x="1128712" y="1079500"/>
                  </a:lnTo>
                  <a:lnTo>
                    <a:pt x="1128712" y="0"/>
                  </a:lnTo>
                  <a:close/>
                </a:path>
                <a:path w="6887209" h="3049904">
                  <a:moveTo>
                    <a:pt x="6886638" y="2255774"/>
                  </a:moveTo>
                  <a:lnTo>
                    <a:pt x="5757926" y="2255774"/>
                  </a:lnTo>
                  <a:lnTo>
                    <a:pt x="5757926" y="3049524"/>
                  </a:lnTo>
                  <a:lnTo>
                    <a:pt x="6886638" y="3049524"/>
                  </a:lnTo>
                  <a:lnTo>
                    <a:pt x="6886638" y="2255774"/>
                  </a:lnTo>
                  <a:close/>
                </a:path>
              </a:pathLst>
            </a:custGeom>
            <a:solidFill>
              <a:srgbClr val="FFFFFF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846451" y="63"/>
              <a:ext cx="1129030" cy="405130"/>
            </a:xfrm>
            <a:custGeom>
              <a:avLst/>
              <a:gdLst/>
              <a:ahLst/>
              <a:cxnLst/>
              <a:rect l="l" t="t" r="r" b="b"/>
              <a:pathLst>
                <a:path w="1129029" h="405130">
                  <a:moveTo>
                    <a:pt x="1128712" y="0"/>
                  </a:moveTo>
                  <a:lnTo>
                    <a:pt x="0" y="0"/>
                  </a:lnTo>
                  <a:lnTo>
                    <a:pt x="0" y="404812"/>
                  </a:lnTo>
                  <a:lnTo>
                    <a:pt x="1128712" y="404812"/>
                  </a:lnTo>
                  <a:lnTo>
                    <a:pt x="1128712" y="0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852801" y="1566925"/>
              <a:ext cx="4568825" cy="4451350"/>
            </a:xfrm>
            <a:custGeom>
              <a:avLst/>
              <a:gdLst/>
              <a:ahLst/>
              <a:cxnLst/>
              <a:rect l="l" t="t" r="r" b="b"/>
              <a:pathLst>
                <a:path w="4568825" h="4451350">
                  <a:moveTo>
                    <a:pt x="1120775" y="3371786"/>
                  </a:moveTo>
                  <a:lnTo>
                    <a:pt x="0" y="3371786"/>
                  </a:lnTo>
                  <a:lnTo>
                    <a:pt x="0" y="4451286"/>
                  </a:lnTo>
                  <a:lnTo>
                    <a:pt x="1120775" y="4451286"/>
                  </a:lnTo>
                  <a:lnTo>
                    <a:pt x="1120775" y="3371786"/>
                  </a:lnTo>
                  <a:close/>
                </a:path>
                <a:path w="4568825" h="4451350">
                  <a:moveTo>
                    <a:pt x="4568825" y="0"/>
                  </a:moveTo>
                  <a:lnTo>
                    <a:pt x="3448050" y="0"/>
                  </a:lnTo>
                  <a:lnTo>
                    <a:pt x="3448050" y="1079500"/>
                  </a:lnTo>
                  <a:lnTo>
                    <a:pt x="4568825" y="1079500"/>
                  </a:lnTo>
                  <a:lnTo>
                    <a:pt x="4568825" y="0"/>
                  </a:lnTo>
                  <a:close/>
                </a:path>
              </a:pathLst>
            </a:custGeom>
            <a:solidFill>
              <a:srgbClr val="FFFFFF">
                <a:alpha val="3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041774" y="0"/>
              <a:ext cx="5102225" cy="739775"/>
            </a:xfrm>
            <a:custGeom>
              <a:avLst/>
              <a:gdLst/>
              <a:ahLst/>
              <a:cxnLst/>
              <a:rect l="l" t="t" r="r" b="b"/>
              <a:pathLst>
                <a:path w="5102225" h="739775">
                  <a:moveTo>
                    <a:pt x="5102225" y="0"/>
                  </a:moveTo>
                  <a:lnTo>
                    <a:pt x="0" y="0"/>
                  </a:lnTo>
                  <a:lnTo>
                    <a:pt x="377505" y="100891"/>
                  </a:lnTo>
                  <a:lnTo>
                    <a:pt x="1432131" y="330692"/>
                  </a:lnTo>
                  <a:lnTo>
                    <a:pt x="3047041" y="580090"/>
                  </a:lnTo>
                  <a:lnTo>
                    <a:pt x="5102225" y="739528"/>
                  </a:lnTo>
                  <a:lnTo>
                    <a:pt x="5102225" y="0"/>
                  </a:lnTo>
                  <a:close/>
                </a:path>
              </a:pathLst>
            </a:custGeom>
            <a:solidFill>
              <a:srgbClr val="FFC3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434582" y="0"/>
              <a:ext cx="2709417" cy="186273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5596089"/>
              <a:ext cx="1423796" cy="1261908"/>
            </a:xfrm>
            <a:prstGeom prst="rect">
              <a:avLst/>
            </a:prstGeom>
          </p:spPr>
        </p:pic>
      </p:grpSp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335523" y="758951"/>
            <a:ext cx="3808476" cy="192938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19655" y="406908"/>
            <a:ext cx="2990088" cy="859536"/>
          </a:xfrm>
          <a:prstGeom prst="rect">
            <a:avLst/>
          </a:prstGeom>
        </p:spPr>
      </p:pic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7551" rIns="0" bIns="0" rtlCol="0">
            <a:spAutoFit/>
          </a:bodyPr>
          <a:lstStyle/>
          <a:p>
            <a:pPr marL="1052195">
              <a:lnSpc>
                <a:spcPct val="100000"/>
              </a:lnSpc>
              <a:spcBef>
                <a:spcPts val="105"/>
              </a:spcBef>
            </a:pPr>
            <a:r>
              <a:rPr spc="55" dirty="0"/>
              <a:t>Структура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79221" y="1310878"/>
            <a:ext cx="6644640" cy="48564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1336040">
              <a:lnSpc>
                <a:spcPct val="120100"/>
              </a:lnSpc>
              <a:spcBef>
                <a:spcPts val="95"/>
              </a:spcBef>
            </a:pPr>
            <a:r>
              <a:rPr sz="2400" spc="120" dirty="0">
                <a:latin typeface="Tahoma"/>
                <a:cs typeface="Tahoma"/>
              </a:rPr>
              <a:t>первая</a:t>
            </a:r>
            <a:r>
              <a:rPr sz="2400" spc="-160" dirty="0">
                <a:latin typeface="Tahoma"/>
                <a:cs typeface="Tahoma"/>
              </a:rPr>
              <a:t> </a:t>
            </a:r>
            <a:r>
              <a:rPr sz="2400" spc="100" dirty="0">
                <a:latin typeface="Tahoma"/>
                <a:cs typeface="Tahoma"/>
              </a:rPr>
              <a:t>ступень</a:t>
            </a:r>
            <a:r>
              <a:rPr sz="2400" spc="-100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-</a:t>
            </a:r>
            <a:r>
              <a:rPr sz="2400" spc="-65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от</a:t>
            </a:r>
            <a:r>
              <a:rPr sz="2400" spc="-120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6</a:t>
            </a:r>
            <a:r>
              <a:rPr sz="2400" spc="-65" dirty="0">
                <a:latin typeface="Tahoma"/>
                <a:cs typeface="Tahoma"/>
              </a:rPr>
              <a:t> </a:t>
            </a:r>
            <a:r>
              <a:rPr sz="2400" spc="200" dirty="0">
                <a:latin typeface="Tahoma"/>
                <a:cs typeface="Tahoma"/>
              </a:rPr>
              <a:t>до</a:t>
            </a:r>
            <a:r>
              <a:rPr sz="2400" spc="-125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8</a:t>
            </a:r>
            <a:r>
              <a:rPr sz="2400" spc="-100" dirty="0">
                <a:latin typeface="Tahoma"/>
                <a:cs typeface="Tahoma"/>
              </a:rPr>
              <a:t> </a:t>
            </a:r>
            <a:r>
              <a:rPr sz="2400" spc="-20" dirty="0">
                <a:latin typeface="Tahoma"/>
                <a:cs typeface="Tahoma"/>
              </a:rPr>
              <a:t>лет; </a:t>
            </a:r>
            <a:r>
              <a:rPr sz="2400" spc="65" dirty="0">
                <a:latin typeface="Tahoma"/>
                <a:cs typeface="Tahoma"/>
              </a:rPr>
              <a:t>вторая</a:t>
            </a:r>
            <a:r>
              <a:rPr sz="2400" spc="-125" dirty="0">
                <a:latin typeface="Tahoma"/>
                <a:cs typeface="Tahoma"/>
              </a:rPr>
              <a:t> </a:t>
            </a:r>
            <a:r>
              <a:rPr sz="2400" spc="100" dirty="0">
                <a:latin typeface="Tahoma"/>
                <a:cs typeface="Tahoma"/>
              </a:rPr>
              <a:t>ступень</a:t>
            </a:r>
            <a:r>
              <a:rPr sz="2400" spc="-135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-</a:t>
            </a:r>
            <a:r>
              <a:rPr sz="2400" spc="-60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от</a:t>
            </a:r>
            <a:r>
              <a:rPr sz="2400" spc="-125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9</a:t>
            </a:r>
            <a:r>
              <a:rPr sz="2400" spc="-60" dirty="0">
                <a:latin typeface="Tahoma"/>
                <a:cs typeface="Tahoma"/>
              </a:rPr>
              <a:t> </a:t>
            </a:r>
            <a:r>
              <a:rPr sz="2400" spc="200" dirty="0">
                <a:latin typeface="Tahoma"/>
                <a:cs typeface="Tahoma"/>
              </a:rPr>
              <a:t>до</a:t>
            </a:r>
            <a:r>
              <a:rPr sz="2400" spc="-125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10</a:t>
            </a:r>
            <a:r>
              <a:rPr sz="2400" spc="-110" dirty="0">
                <a:latin typeface="Tahoma"/>
                <a:cs typeface="Tahoma"/>
              </a:rPr>
              <a:t> </a:t>
            </a:r>
            <a:r>
              <a:rPr sz="2400" spc="-20" dirty="0">
                <a:latin typeface="Tahoma"/>
                <a:cs typeface="Tahoma"/>
              </a:rPr>
              <a:t>лет; </a:t>
            </a:r>
            <a:r>
              <a:rPr sz="2400" spc="-10" dirty="0">
                <a:latin typeface="Tahoma"/>
                <a:cs typeface="Tahoma"/>
              </a:rPr>
              <a:t>третья</a:t>
            </a:r>
            <a:r>
              <a:rPr sz="2400" spc="-185" dirty="0">
                <a:latin typeface="Tahoma"/>
                <a:cs typeface="Tahoma"/>
              </a:rPr>
              <a:t> </a:t>
            </a:r>
            <a:r>
              <a:rPr sz="2400" spc="100" dirty="0">
                <a:latin typeface="Tahoma"/>
                <a:cs typeface="Tahoma"/>
              </a:rPr>
              <a:t>ступень</a:t>
            </a:r>
            <a:r>
              <a:rPr sz="2400" spc="-80" dirty="0">
                <a:latin typeface="Tahoma"/>
                <a:cs typeface="Tahoma"/>
              </a:rPr>
              <a:t> - </a:t>
            </a:r>
            <a:r>
              <a:rPr sz="2400" dirty="0">
                <a:latin typeface="Tahoma"/>
                <a:cs typeface="Tahoma"/>
              </a:rPr>
              <a:t>от</a:t>
            </a:r>
            <a:r>
              <a:rPr sz="2400" spc="-65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11</a:t>
            </a:r>
            <a:r>
              <a:rPr sz="2400" spc="-90" dirty="0">
                <a:latin typeface="Tahoma"/>
                <a:cs typeface="Tahoma"/>
              </a:rPr>
              <a:t> </a:t>
            </a:r>
            <a:r>
              <a:rPr sz="2400" spc="200" dirty="0">
                <a:latin typeface="Tahoma"/>
                <a:cs typeface="Tahoma"/>
              </a:rPr>
              <a:t>до</a:t>
            </a:r>
            <a:r>
              <a:rPr sz="2400" spc="-70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12</a:t>
            </a:r>
            <a:r>
              <a:rPr sz="2400" spc="-90" dirty="0">
                <a:latin typeface="Tahoma"/>
                <a:cs typeface="Tahoma"/>
              </a:rPr>
              <a:t> </a:t>
            </a:r>
            <a:r>
              <a:rPr sz="2400" spc="-20" dirty="0">
                <a:latin typeface="Tahoma"/>
                <a:cs typeface="Tahoma"/>
              </a:rPr>
              <a:t>лет; </a:t>
            </a:r>
            <a:r>
              <a:rPr sz="2400" dirty="0">
                <a:latin typeface="Tahoma"/>
                <a:cs typeface="Tahoma"/>
              </a:rPr>
              <a:t>четвертая</a:t>
            </a:r>
            <a:r>
              <a:rPr sz="2400" spc="-145" dirty="0">
                <a:latin typeface="Tahoma"/>
                <a:cs typeface="Tahoma"/>
              </a:rPr>
              <a:t> </a:t>
            </a:r>
            <a:r>
              <a:rPr sz="2400" spc="100" dirty="0">
                <a:latin typeface="Tahoma"/>
                <a:cs typeface="Tahoma"/>
              </a:rPr>
              <a:t>ступень</a:t>
            </a:r>
            <a:r>
              <a:rPr sz="2400" spc="-75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-</a:t>
            </a:r>
            <a:r>
              <a:rPr sz="2400" spc="-10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от</a:t>
            </a:r>
            <a:r>
              <a:rPr sz="2400" spc="-25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13</a:t>
            </a:r>
            <a:r>
              <a:rPr sz="2400" spc="-55" dirty="0">
                <a:latin typeface="Tahoma"/>
                <a:cs typeface="Tahoma"/>
              </a:rPr>
              <a:t> </a:t>
            </a:r>
            <a:r>
              <a:rPr sz="2400" spc="200" dirty="0">
                <a:latin typeface="Tahoma"/>
                <a:cs typeface="Tahoma"/>
              </a:rPr>
              <a:t>до</a:t>
            </a:r>
            <a:r>
              <a:rPr sz="2400" spc="-70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15</a:t>
            </a:r>
            <a:r>
              <a:rPr sz="2400" spc="-55" dirty="0">
                <a:latin typeface="Tahoma"/>
                <a:cs typeface="Tahoma"/>
              </a:rPr>
              <a:t> </a:t>
            </a:r>
            <a:r>
              <a:rPr sz="2400" spc="-20" dirty="0">
                <a:latin typeface="Tahoma"/>
                <a:cs typeface="Tahoma"/>
              </a:rPr>
              <a:t>лет; пятая</a:t>
            </a:r>
            <a:r>
              <a:rPr sz="2400" spc="-125" dirty="0">
                <a:latin typeface="Tahoma"/>
                <a:cs typeface="Tahoma"/>
              </a:rPr>
              <a:t> </a:t>
            </a:r>
            <a:r>
              <a:rPr sz="2400" spc="100" dirty="0">
                <a:latin typeface="Tahoma"/>
                <a:cs typeface="Tahoma"/>
              </a:rPr>
              <a:t>ступень</a:t>
            </a:r>
            <a:r>
              <a:rPr sz="2400" spc="-145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-</a:t>
            </a:r>
            <a:r>
              <a:rPr sz="2400" spc="-70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от</a:t>
            </a:r>
            <a:r>
              <a:rPr sz="2400" spc="-125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16</a:t>
            </a:r>
            <a:r>
              <a:rPr sz="2400" spc="-114" dirty="0">
                <a:latin typeface="Tahoma"/>
                <a:cs typeface="Tahoma"/>
              </a:rPr>
              <a:t> </a:t>
            </a:r>
            <a:r>
              <a:rPr sz="2400" spc="200" dirty="0">
                <a:latin typeface="Tahoma"/>
                <a:cs typeface="Tahoma"/>
              </a:rPr>
              <a:t>до</a:t>
            </a:r>
            <a:r>
              <a:rPr sz="2400" spc="-90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17</a:t>
            </a:r>
            <a:r>
              <a:rPr sz="2400" spc="-114" dirty="0">
                <a:latin typeface="Tahoma"/>
                <a:cs typeface="Tahoma"/>
              </a:rPr>
              <a:t> </a:t>
            </a:r>
            <a:r>
              <a:rPr sz="2400" spc="-20" dirty="0">
                <a:latin typeface="Tahoma"/>
                <a:cs typeface="Tahoma"/>
              </a:rPr>
              <a:t>лет; </a:t>
            </a:r>
            <a:r>
              <a:rPr sz="2400" spc="185" dirty="0">
                <a:latin typeface="Tahoma"/>
                <a:cs typeface="Tahoma"/>
              </a:rPr>
              <a:t>шестая</a:t>
            </a:r>
            <a:r>
              <a:rPr sz="2400" spc="-125" dirty="0">
                <a:latin typeface="Tahoma"/>
                <a:cs typeface="Tahoma"/>
              </a:rPr>
              <a:t> </a:t>
            </a:r>
            <a:r>
              <a:rPr sz="2400" spc="100" dirty="0">
                <a:latin typeface="Tahoma"/>
                <a:cs typeface="Tahoma"/>
              </a:rPr>
              <a:t>ступень</a:t>
            </a:r>
            <a:r>
              <a:rPr sz="2400" spc="-135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-</a:t>
            </a:r>
            <a:r>
              <a:rPr sz="2400" spc="-60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от</a:t>
            </a:r>
            <a:r>
              <a:rPr sz="2400" spc="-80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18</a:t>
            </a:r>
            <a:r>
              <a:rPr sz="2400" spc="-105" dirty="0">
                <a:latin typeface="Tahoma"/>
                <a:cs typeface="Tahoma"/>
              </a:rPr>
              <a:t> </a:t>
            </a:r>
            <a:r>
              <a:rPr sz="2400" spc="200" dirty="0">
                <a:latin typeface="Tahoma"/>
                <a:cs typeface="Tahoma"/>
              </a:rPr>
              <a:t>до</a:t>
            </a:r>
            <a:r>
              <a:rPr sz="2400" spc="-120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29</a:t>
            </a:r>
            <a:r>
              <a:rPr sz="2400" spc="-105" dirty="0">
                <a:latin typeface="Tahoma"/>
                <a:cs typeface="Tahoma"/>
              </a:rPr>
              <a:t> </a:t>
            </a:r>
            <a:r>
              <a:rPr sz="2400" spc="-20" dirty="0">
                <a:latin typeface="Tahoma"/>
                <a:cs typeface="Tahoma"/>
              </a:rPr>
              <a:t>лет; </a:t>
            </a:r>
            <a:r>
              <a:rPr sz="2400" spc="220" dirty="0">
                <a:latin typeface="Tahoma"/>
                <a:cs typeface="Tahoma"/>
              </a:rPr>
              <a:t>седьмая</a:t>
            </a:r>
            <a:r>
              <a:rPr sz="2400" spc="-195" dirty="0">
                <a:latin typeface="Tahoma"/>
                <a:cs typeface="Tahoma"/>
              </a:rPr>
              <a:t> </a:t>
            </a:r>
            <a:r>
              <a:rPr sz="2400" spc="100" dirty="0">
                <a:latin typeface="Tahoma"/>
                <a:cs typeface="Tahoma"/>
              </a:rPr>
              <a:t>ступень</a:t>
            </a:r>
            <a:r>
              <a:rPr sz="2400" spc="-135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-</a:t>
            </a:r>
            <a:r>
              <a:rPr sz="2400" spc="-60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от</a:t>
            </a:r>
            <a:r>
              <a:rPr sz="2400" spc="-80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30</a:t>
            </a:r>
            <a:r>
              <a:rPr sz="2400" spc="-100" dirty="0">
                <a:latin typeface="Tahoma"/>
                <a:cs typeface="Tahoma"/>
              </a:rPr>
              <a:t> </a:t>
            </a:r>
            <a:r>
              <a:rPr sz="2400" spc="200" dirty="0">
                <a:latin typeface="Tahoma"/>
                <a:cs typeface="Tahoma"/>
              </a:rPr>
              <a:t>до</a:t>
            </a:r>
            <a:r>
              <a:rPr sz="2400" spc="-125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39</a:t>
            </a:r>
            <a:r>
              <a:rPr sz="2400" spc="-100" dirty="0">
                <a:latin typeface="Tahoma"/>
                <a:cs typeface="Tahoma"/>
              </a:rPr>
              <a:t> </a:t>
            </a:r>
            <a:r>
              <a:rPr sz="2400" spc="-20" dirty="0">
                <a:latin typeface="Tahoma"/>
                <a:cs typeface="Tahoma"/>
              </a:rPr>
              <a:t>лет; </a:t>
            </a:r>
            <a:r>
              <a:rPr sz="2400" spc="175" dirty="0">
                <a:latin typeface="Tahoma"/>
                <a:cs typeface="Tahoma"/>
              </a:rPr>
              <a:t>восьмая</a:t>
            </a:r>
            <a:r>
              <a:rPr sz="2400" spc="-150" dirty="0">
                <a:latin typeface="Tahoma"/>
                <a:cs typeface="Tahoma"/>
              </a:rPr>
              <a:t> </a:t>
            </a:r>
            <a:r>
              <a:rPr sz="2400" spc="100" dirty="0">
                <a:latin typeface="Tahoma"/>
                <a:cs typeface="Tahoma"/>
              </a:rPr>
              <a:t>ступень</a:t>
            </a:r>
            <a:r>
              <a:rPr sz="2400" spc="-85" dirty="0">
                <a:latin typeface="Tahoma"/>
                <a:cs typeface="Tahoma"/>
              </a:rPr>
              <a:t> </a:t>
            </a:r>
            <a:r>
              <a:rPr sz="2400" spc="-80" dirty="0">
                <a:latin typeface="Tahoma"/>
                <a:cs typeface="Tahoma"/>
              </a:rPr>
              <a:t>-</a:t>
            </a:r>
            <a:r>
              <a:rPr sz="2400" spc="-90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от</a:t>
            </a:r>
            <a:r>
              <a:rPr sz="2400" spc="-65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40</a:t>
            </a:r>
            <a:r>
              <a:rPr sz="2400" spc="-95" dirty="0">
                <a:latin typeface="Tahoma"/>
                <a:cs typeface="Tahoma"/>
              </a:rPr>
              <a:t> </a:t>
            </a:r>
            <a:r>
              <a:rPr sz="2400" spc="200" dirty="0">
                <a:latin typeface="Tahoma"/>
                <a:cs typeface="Tahoma"/>
              </a:rPr>
              <a:t>до</a:t>
            </a:r>
            <a:r>
              <a:rPr sz="2400" spc="-75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49</a:t>
            </a:r>
            <a:r>
              <a:rPr sz="2400" spc="-90" dirty="0">
                <a:latin typeface="Tahoma"/>
                <a:cs typeface="Tahoma"/>
              </a:rPr>
              <a:t> </a:t>
            </a:r>
            <a:r>
              <a:rPr sz="2400" spc="-20" dirty="0">
                <a:latin typeface="Tahoma"/>
                <a:cs typeface="Tahoma"/>
              </a:rPr>
              <a:t>лет; </a:t>
            </a:r>
            <a:r>
              <a:rPr sz="2400" dirty="0">
                <a:latin typeface="Tahoma"/>
                <a:cs typeface="Tahoma"/>
              </a:rPr>
              <a:t>девятая</a:t>
            </a:r>
            <a:r>
              <a:rPr sz="2400" spc="-155" dirty="0">
                <a:latin typeface="Tahoma"/>
                <a:cs typeface="Tahoma"/>
              </a:rPr>
              <a:t> </a:t>
            </a:r>
            <a:r>
              <a:rPr sz="2400" spc="100" dirty="0">
                <a:latin typeface="Tahoma"/>
                <a:cs typeface="Tahoma"/>
              </a:rPr>
              <a:t>ступень</a:t>
            </a:r>
            <a:r>
              <a:rPr sz="2400" spc="-125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-</a:t>
            </a:r>
            <a:r>
              <a:rPr sz="2400" spc="-50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от</a:t>
            </a:r>
            <a:r>
              <a:rPr sz="2400" spc="-105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50</a:t>
            </a:r>
            <a:r>
              <a:rPr sz="2400" spc="-95" dirty="0">
                <a:latin typeface="Tahoma"/>
                <a:cs typeface="Tahoma"/>
              </a:rPr>
              <a:t> </a:t>
            </a:r>
            <a:r>
              <a:rPr sz="2400" spc="200" dirty="0">
                <a:latin typeface="Tahoma"/>
                <a:cs typeface="Tahoma"/>
              </a:rPr>
              <a:t>до</a:t>
            </a:r>
            <a:r>
              <a:rPr sz="2400" spc="-80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59</a:t>
            </a:r>
            <a:r>
              <a:rPr sz="2400" spc="-90" dirty="0">
                <a:latin typeface="Tahoma"/>
                <a:cs typeface="Tahoma"/>
              </a:rPr>
              <a:t> </a:t>
            </a:r>
            <a:r>
              <a:rPr sz="2400" spc="-20" dirty="0">
                <a:latin typeface="Tahoma"/>
                <a:cs typeface="Tahoma"/>
              </a:rPr>
              <a:t>лет; </a:t>
            </a:r>
            <a:r>
              <a:rPr sz="2400" spc="90" dirty="0">
                <a:latin typeface="Tahoma"/>
                <a:cs typeface="Tahoma"/>
              </a:rPr>
              <a:t>десятая</a:t>
            </a:r>
            <a:r>
              <a:rPr sz="2400" spc="-185" dirty="0">
                <a:latin typeface="Tahoma"/>
                <a:cs typeface="Tahoma"/>
              </a:rPr>
              <a:t> </a:t>
            </a:r>
            <a:r>
              <a:rPr sz="2400" spc="100" dirty="0">
                <a:latin typeface="Tahoma"/>
                <a:cs typeface="Tahoma"/>
              </a:rPr>
              <a:t>ступень</a:t>
            </a:r>
            <a:r>
              <a:rPr sz="2400" spc="-85" dirty="0">
                <a:latin typeface="Tahoma"/>
                <a:cs typeface="Tahoma"/>
              </a:rPr>
              <a:t> </a:t>
            </a:r>
            <a:r>
              <a:rPr sz="2400" spc="-80" dirty="0">
                <a:latin typeface="Tahoma"/>
                <a:cs typeface="Tahoma"/>
              </a:rPr>
              <a:t>-</a:t>
            </a:r>
            <a:r>
              <a:rPr sz="2400" spc="-90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от</a:t>
            </a:r>
            <a:r>
              <a:rPr sz="2400" spc="-60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60</a:t>
            </a:r>
            <a:r>
              <a:rPr sz="2400" spc="-90" dirty="0">
                <a:latin typeface="Tahoma"/>
                <a:cs typeface="Tahoma"/>
              </a:rPr>
              <a:t> </a:t>
            </a:r>
            <a:r>
              <a:rPr sz="2400" spc="200" dirty="0">
                <a:latin typeface="Tahoma"/>
                <a:cs typeface="Tahoma"/>
              </a:rPr>
              <a:t>до</a:t>
            </a:r>
            <a:r>
              <a:rPr sz="2400" spc="-75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69</a:t>
            </a:r>
            <a:r>
              <a:rPr sz="2400" spc="-90" dirty="0">
                <a:latin typeface="Tahoma"/>
                <a:cs typeface="Tahoma"/>
              </a:rPr>
              <a:t> </a:t>
            </a:r>
            <a:r>
              <a:rPr sz="2400" spc="-20" dirty="0">
                <a:latin typeface="Tahoma"/>
                <a:cs typeface="Tahoma"/>
              </a:rPr>
              <a:t>лет;</a:t>
            </a:r>
            <a:endParaRPr sz="2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575"/>
              </a:spcBef>
            </a:pPr>
            <a:r>
              <a:rPr sz="2400" spc="145" dirty="0">
                <a:latin typeface="Tahoma"/>
                <a:cs typeface="Tahoma"/>
              </a:rPr>
              <a:t>одиннадцатая</a:t>
            </a:r>
            <a:r>
              <a:rPr sz="2400" spc="-190" dirty="0">
                <a:latin typeface="Tahoma"/>
                <a:cs typeface="Tahoma"/>
              </a:rPr>
              <a:t> </a:t>
            </a:r>
            <a:r>
              <a:rPr sz="2400" spc="100" dirty="0">
                <a:latin typeface="Tahoma"/>
                <a:cs typeface="Tahoma"/>
              </a:rPr>
              <a:t>ступень</a:t>
            </a:r>
            <a:r>
              <a:rPr sz="2400" spc="-114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-</a:t>
            </a:r>
            <a:r>
              <a:rPr sz="2400" spc="-50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от</a:t>
            </a:r>
            <a:r>
              <a:rPr sz="2400" spc="-65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70</a:t>
            </a:r>
            <a:r>
              <a:rPr sz="2400" spc="-95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лет</a:t>
            </a:r>
            <a:r>
              <a:rPr sz="2400" spc="-105" dirty="0">
                <a:latin typeface="Tahoma"/>
                <a:cs typeface="Tahoma"/>
              </a:rPr>
              <a:t> </a:t>
            </a:r>
            <a:r>
              <a:rPr sz="2400" spc="135" dirty="0">
                <a:latin typeface="Tahoma"/>
                <a:cs typeface="Tahoma"/>
              </a:rPr>
              <a:t>и</a:t>
            </a:r>
            <a:r>
              <a:rPr sz="2400" spc="-95" dirty="0">
                <a:latin typeface="Tahoma"/>
                <a:cs typeface="Tahoma"/>
              </a:rPr>
              <a:t> </a:t>
            </a:r>
            <a:r>
              <a:rPr sz="2400" spc="260" dirty="0">
                <a:latin typeface="Tahoma"/>
                <a:cs typeface="Tahoma"/>
              </a:rPr>
              <a:t>старше</a:t>
            </a:r>
            <a:endParaRPr sz="2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4005326" y="2692400"/>
              <a:ext cx="1129030" cy="1079500"/>
            </a:xfrm>
            <a:custGeom>
              <a:avLst/>
              <a:gdLst/>
              <a:ahLst/>
              <a:cxnLst/>
              <a:rect l="l" t="t" r="r" b="b"/>
              <a:pathLst>
                <a:path w="1129029" h="1079500">
                  <a:moveTo>
                    <a:pt x="1128712" y="0"/>
                  </a:moveTo>
                  <a:lnTo>
                    <a:pt x="0" y="0"/>
                  </a:lnTo>
                  <a:lnTo>
                    <a:pt x="0" y="1079500"/>
                  </a:lnTo>
                  <a:lnTo>
                    <a:pt x="1128712" y="1079500"/>
                  </a:lnTo>
                  <a:lnTo>
                    <a:pt x="1128712" y="0"/>
                  </a:lnTo>
                  <a:close/>
                </a:path>
              </a:pathLst>
            </a:custGeom>
            <a:solidFill>
              <a:srgbClr val="FFFFFF">
                <a:alpha val="25097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7459726" y="4937125"/>
              <a:ext cx="1120775" cy="1079500"/>
            </a:xfrm>
            <a:custGeom>
              <a:avLst/>
              <a:gdLst/>
              <a:ahLst/>
              <a:cxnLst/>
              <a:rect l="l" t="t" r="r" b="b"/>
              <a:pathLst>
                <a:path w="1120775" h="1079500">
                  <a:moveTo>
                    <a:pt x="1120775" y="0"/>
                  </a:moveTo>
                  <a:lnTo>
                    <a:pt x="0" y="0"/>
                  </a:lnTo>
                  <a:lnTo>
                    <a:pt x="0" y="1079500"/>
                  </a:lnTo>
                  <a:lnTo>
                    <a:pt x="1120775" y="1079500"/>
                  </a:lnTo>
                  <a:lnTo>
                    <a:pt x="1120775" y="0"/>
                  </a:lnTo>
                  <a:close/>
                </a:path>
              </a:pathLst>
            </a:custGeom>
            <a:solidFill>
              <a:srgbClr val="FFFFFF">
                <a:alpha val="3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49275" y="3808475"/>
              <a:ext cx="6887209" cy="3049905"/>
            </a:xfrm>
            <a:custGeom>
              <a:avLst/>
              <a:gdLst/>
              <a:ahLst/>
              <a:cxnLst/>
              <a:rect l="l" t="t" r="r" b="b"/>
              <a:pathLst>
                <a:path w="6887209" h="3049904">
                  <a:moveTo>
                    <a:pt x="1128712" y="0"/>
                  </a:moveTo>
                  <a:lnTo>
                    <a:pt x="0" y="0"/>
                  </a:lnTo>
                  <a:lnTo>
                    <a:pt x="0" y="1079500"/>
                  </a:lnTo>
                  <a:lnTo>
                    <a:pt x="1128712" y="1079500"/>
                  </a:lnTo>
                  <a:lnTo>
                    <a:pt x="1128712" y="0"/>
                  </a:lnTo>
                  <a:close/>
                </a:path>
                <a:path w="6887209" h="3049904">
                  <a:moveTo>
                    <a:pt x="6886638" y="2255774"/>
                  </a:moveTo>
                  <a:lnTo>
                    <a:pt x="5757926" y="2255774"/>
                  </a:lnTo>
                  <a:lnTo>
                    <a:pt x="5757926" y="3049524"/>
                  </a:lnTo>
                  <a:lnTo>
                    <a:pt x="6886638" y="3049524"/>
                  </a:lnTo>
                  <a:lnTo>
                    <a:pt x="6886638" y="2255774"/>
                  </a:lnTo>
                  <a:close/>
                </a:path>
              </a:pathLst>
            </a:custGeom>
            <a:solidFill>
              <a:srgbClr val="FFFFFF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846451" y="63"/>
              <a:ext cx="1129030" cy="405130"/>
            </a:xfrm>
            <a:custGeom>
              <a:avLst/>
              <a:gdLst/>
              <a:ahLst/>
              <a:cxnLst/>
              <a:rect l="l" t="t" r="r" b="b"/>
              <a:pathLst>
                <a:path w="1129029" h="405130">
                  <a:moveTo>
                    <a:pt x="1128712" y="0"/>
                  </a:moveTo>
                  <a:lnTo>
                    <a:pt x="0" y="0"/>
                  </a:lnTo>
                  <a:lnTo>
                    <a:pt x="0" y="404812"/>
                  </a:lnTo>
                  <a:lnTo>
                    <a:pt x="1128712" y="404812"/>
                  </a:lnTo>
                  <a:lnTo>
                    <a:pt x="1128712" y="0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852801" y="1566925"/>
              <a:ext cx="4568825" cy="4451350"/>
            </a:xfrm>
            <a:custGeom>
              <a:avLst/>
              <a:gdLst/>
              <a:ahLst/>
              <a:cxnLst/>
              <a:rect l="l" t="t" r="r" b="b"/>
              <a:pathLst>
                <a:path w="4568825" h="4451350">
                  <a:moveTo>
                    <a:pt x="1120775" y="3371786"/>
                  </a:moveTo>
                  <a:lnTo>
                    <a:pt x="0" y="3371786"/>
                  </a:lnTo>
                  <a:lnTo>
                    <a:pt x="0" y="4451286"/>
                  </a:lnTo>
                  <a:lnTo>
                    <a:pt x="1120775" y="4451286"/>
                  </a:lnTo>
                  <a:lnTo>
                    <a:pt x="1120775" y="3371786"/>
                  </a:lnTo>
                  <a:close/>
                </a:path>
                <a:path w="4568825" h="4451350">
                  <a:moveTo>
                    <a:pt x="4568825" y="0"/>
                  </a:moveTo>
                  <a:lnTo>
                    <a:pt x="3448050" y="0"/>
                  </a:lnTo>
                  <a:lnTo>
                    <a:pt x="3448050" y="1079500"/>
                  </a:lnTo>
                  <a:lnTo>
                    <a:pt x="4568825" y="1079500"/>
                  </a:lnTo>
                  <a:lnTo>
                    <a:pt x="4568825" y="0"/>
                  </a:lnTo>
                  <a:close/>
                </a:path>
              </a:pathLst>
            </a:custGeom>
            <a:solidFill>
              <a:srgbClr val="FFFFFF">
                <a:alpha val="3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041774" y="0"/>
              <a:ext cx="5102225" cy="739775"/>
            </a:xfrm>
            <a:custGeom>
              <a:avLst/>
              <a:gdLst/>
              <a:ahLst/>
              <a:cxnLst/>
              <a:rect l="l" t="t" r="r" b="b"/>
              <a:pathLst>
                <a:path w="5102225" h="739775">
                  <a:moveTo>
                    <a:pt x="5102225" y="0"/>
                  </a:moveTo>
                  <a:lnTo>
                    <a:pt x="0" y="0"/>
                  </a:lnTo>
                  <a:lnTo>
                    <a:pt x="377505" y="100891"/>
                  </a:lnTo>
                  <a:lnTo>
                    <a:pt x="1432131" y="330692"/>
                  </a:lnTo>
                  <a:lnTo>
                    <a:pt x="3047041" y="580090"/>
                  </a:lnTo>
                  <a:lnTo>
                    <a:pt x="5102225" y="739528"/>
                  </a:lnTo>
                  <a:lnTo>
                    <a:pt x="5102225" y="0"/>
                  </a:lnTo>
                  <a:close/>
                </a:path>
              </a:pathLst>
            </a:custGeom>
            <a:solidFill>
              <a:srgbClr val="FFC3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434582" y="0"/>
              <a:ext cx="2709417" cy="186273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5596089"/>
              <a:ext cx="1423796" cy="1261908"/>
            </a:xfrm>
            <a:prstGeom prst="rect">
              <a:avLst/>
            </a:prstGeom>
          </p:spPr>
        </p:pic>
      </p:grpSp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54963" y="201168"/>
            <a:ext cx="7607808" cy="1348739"/>
          </a:xfrm>
          <a:prstGeom prst="rect">
            <a:avLst/>
          </a:prstGeom>
        </p:spPr>
      </p:pic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717165" marR="5080" indent="-2703830">
              <a:lnSpc>
                <a:spcPct val="100400"/>
              </a:lnSpc>
              <a:spcBef>
                <a:spcPts val="90"/>
              </a:spcBef>
            </a:pPr>
            <a:r>
              <a:rPr spc="-30" dirty="0"/>
              <a:t>Комплекс</a:t>
            </a:r>
            <a:r>
              <a:rPr spc="-80" dirty="0"/>
              <a:t> </a:t>
            </a:r>
            <a:r>
              <a:rPr spc="100" dirty="0"/>
              <a:t>состоит</a:t>
            </a:r>
            <a:r>
              <a:rPr spc="-114" dirty="0"/>
              <a:t> </a:t>
            </a:r>
            <a:r>
              <a:rPr spc="-200" dirty="0"/>
              <a:t>из</a:t>
            </a:r>
            <a:r>
              <a:rPr spc="-35" dirty="0"/>
              <a:t> </a:t>
            </a:r>
            <a:r>
              <a:rPr spc="-10" dirty="0"/>
              <a:t>следующих частей:</a:t>
            </a:r>
          </a:p>
        </p:txBody>
      </p:sp>
      <p:grpSp>
        <p:nvGrpSpPr>
          <p:cNvPr id="13" name="object 13"/>
          <p:cNvGrpSpPr/>
          <p:nvPr/>
        </p:nvGrpSpPr>
        <p:grpSpPr>
          <a:xfrm>
            <a:off x="487337" y="1458467"/>
            <a:ext cx="8312784" cy="2242185"/>
            <a:chOff x="487337" y="1458467"/>
            <a:chExt cx="8312784" cy="2242185"/>
          </a:xfrm>
        </p:grpSpPr>
        <p:sp>
          <p:nvSpPr>
            <p:cNvPr id="14" name="object 14"/>
            <p:cNvSpPr/>
            <p:nvPr/>
          </p:nvSpPr>
          <p:spPr>
            <a:xfrm>
              <a:off x="500037" y="1471167"/>
              <a:ext cx="8287384" cy="2216785"/>
            </a:xfrm>
            <a:custGeom>
              <a:avLst/>
              <a:gdLst/>
              <a:ahLst/>
              <a:cxnLst/>
              <a:rect l="l" t="t" r="r" b="b"/>
              <a:pathLst>
                <a:path w="8287384" h="2216785">
                  <a:moveTo>
                    <a:pt x="7917395" y="0"/>
                  </a:moveTo>
                  <a:lnTo>
                    <a:pt x="369417" y="0"/>
                  </a:lnTo>
                  <a:lnTo>
                    <a:pt x="323078" y="2877"/>
                  </a:lnTo>
                  <a:lnTo>
                    <a:pt x="278456" y="11280"/>
                  </a:lnTo>
                  <a:lnTo>
                    <a:pt x="235899" y="24861"/>
                  </a:lnTo>
                  <a:lnTo>
                    <a:pt x="195751" y="43275"/>
                  </a:lnTo>
                  <a:lnTo>
                    <a:pt x="158360" y="66177"/>
                  </a:lnTo>
                  <a:lnTo>
                    <a:pt x="124071" y="93221"/>
                  </a:lnTo>
                  <a:lnTo>
                    <a:pt x="93231" y="124060"/>
                  </a:lnTo>
                  <a:lnTo>
                    <a:pt x="66186" y="158349"/>
                  </a:lnTo>
                  <a:lnTo>
                    <a:pt x="43282" y="195743"/>
                  </a:lnTo>
                  <a:lnTo>
                    <a:pt x="24865" y="235895"/>
                  </a:lnTo>
                  <a:lnTo>
                    <a:pt x="11282" y="278459"/>
                  </a:lnTo>
                  <a:lnTo>
                    <a:pt x="2878" y="323090"/>
                  </a:lnTo>
                  <a:lnTo>
                    <a:pt x="0" y="369443"/>
                  </a:lnTo>
                  <a:lnTo>
                    <a:pt x="0" y="1846961"/>
                  </a:lnTo>
                  <a:lnTo>
                    <a:pt x="2878" y="1893313"/>
                  </a:lnTo>
                  <a:lnTo>
                    <a:pt x="11282" y="1937944"/>
                  </a:lnTo>
                  <a:lnTo>
                    <a:pt x="24865" y="1980508"/>
                  </a:lnTo>
                  <a:lnTo>
                    <a:pt x="43282" y="2020660"/>
                  </a:lnTo>
                  <a:lnTo>
                    <a:pt x="66186" y="2058054"/>
                  </a:lnTo>
                  <a:lnTo>
                    <a:pt x="93231" y="2092343"/>
                  </a:lnTo>
                  <a:lnTo>
                    <a:pt x="124071" y="2123182"/>
                  </a:lnTo>
                  <a:lnTo>
                    <a:pt x="158360" y="2150226"/>
                  </a:lnTo>
                  <a:lnTo>
                    <a:pt x="195751" y="2173128"/>
                  </a:lnTo>
                  <a:lnTo>
                    <a:pt x="235899" y="2191542"/>
                  </a:lnTo>
                  <a:lnTo>
                    <a:pt x="278456" y="2205123"/>
                  </a:lnTo>
                  <a:lnTo>
                    <a:pt x="323078" y="2213526"/>
                  </a:lnTo>
                  <a:lnTo>
                    <a:pt x="369417" y="2216404"/>
                  </a:lnTo>
                  <a:lnTo>
                    <a:pt x="7917395" y="2216404"/>
                  </a:lnTo>
                  <a:lnTo>
                    <a:pt x="7963723" y="2213526"/>
                  </a:lnTo>
                  <a:lnTo>
                    <a:pt x="8008337" y="2205123"/>
                  </a:lnTo>
                  <a:lnTo>
                    <a:pt x="8050891" y="2191542"/>
                  </a:lnTo>
                  <a:lnTo>
                    <a:pt x="8091039" y="2173128"/>
                  </a:lnTo>
                  <a:lnTo>
                    <a:pt x="8128433" y="2150226"/>
                  </a:lnTo>
                  <a:lnTo>
                    <a:pt x="8162727" y="2123182"/>
                  </a:lnTo>
                  <a:lnTo>
                    <a:pt x="8193573" y="2092343"/>
                  </a:lnTo>
                  <a:lnTo>
                    <a:pt x="8220626" y="2058054"/>
                  </a:lnTo>
                  <a:lnTo>
                    <a:pt x="8243537" y="2020660"/>
                  </a:lnTo>
                  <a:lnTo>
                    <a:pt x="8261961" y="1980508"/>
                  </a:lnTo>
                  <a:lnTo>
                    <a:pt x="8275551" y="1937944"/>
                  </a:lnTo>
                  <a:lnTo>
                    <a:pt x="8283959" y="1893313"/>
                  </a:lnTo>
                  <a:lnTo>
                    <a:pt x="8286838" y="1846961"/>
                  </a:lnTo>
                  <a:lnTo>
                    <a:pt x="8286838" y="369443"/>
                  </a:lnTo>
                  <a:lnTo>
                    <a:pt x="8283959" y="323090"/>
                  </a:lnTo>
                  <a:lnTo>
                    <a:pt x="8275551" y="278459"/>
                  </a:lnTo>
                  <a:lnTo>
                    <a:pt x="8261961" y="235895"/>
                  </a:lnTo>
                  <a:lnTo>
                    <a:pt x="8243537" y="195743"/>
                  </a:lnTo>
                  <a:lnTo>
                    <a:pt x="8220626" y="158349"/>
                  </a:lnTo>
                  <a:lnTo>
                    <a:pt x="8193573" y="124060"/>
                  </a:lnTo>
                  <a:lnTo>
                    <a:pt x="8162727" y="93221"/>
                  </a:lnTo>
                  <a:lnTo>
                    <a:pt x="8128433" y="66177"/>
                  </a:lnTo>
                  <a:lnTo>
                    <a:pt x="8091039" y="43275"/>
                  </a:lnTo>
                  <a:lnTo>
                    <a:pt x="8050891" y="24861"/>
                  </a:lnTo>
                  <a:lnTo>
                    <a:pt x="8008337" y="11280"/>
                  </a:lnTo>
                  <a:lnTo>
                    <a:pt x="7963723" y="2877"/>
                  </a:lnTo>
                  <a:lnTo>
                    <a:pt x="7917395" y="0"/>
                  </a:lnTo>
                  <a:close/>
                </a:path>
              </a:pathLst>
            </a:custGeom>
            <a:solidFill>
              <a:srgbClr val="5CB0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500037" y="1471167"/>
              <a:ext cx="8287384" cy="2216785"/>
            </a:xfrm>
            <a:custGeom>
              <a:avLst/>
              <a:gdLst/>
              <a:ahLst/>
              <a:cxnLst/>
              <a:rect l="l" t="t" r="r" b="b"/>
              <a:pathLst>
                <a:path w="8287384" h="2216785">
                  <a:moveTo>
                    <a:pt x="0" y="369443"/>
                  </a:moveTo>
                  <a:lnTo>
                    <a:pt x="2878" y="323090"/>
                  </a:lnTo>
                  <a:lnTo>
                    <a:pt x="11282" y="278459"/>
                  </a:lnTo>
                  <a:lnTo>
                    <a:pt x="24865" y="235895"/>
                  </a:lnTo>
                  <a:lnTo>
                    <a:pt x="43282" y="195743"/>
                  </a:lnTo>
                  <a:lnTo>
                    <a:pt x="66186" y="158349"/>
                  </a:lnTo>
                  <a:lnTo>
                    <a:pt x="93231" y="124060"/>
                  </a:lnTo>
                  <a:lnTo>
                    <a:pt x="124071" y="93221"/>
                  </a:lnTo>
                  <a:lnTo>
                    <a:pt x="158360" y="66177"/>
                  </a:lnTo>
                  <a:lnTo>
                    <a:pt x="195751" y="43275"/>
                  </a:lnTo>
                  <a:lnTo>
                    <a:pt x="235899" y="24861"/>
                  </a:lnTo>
                  <a:lnTo>
                    <a:pt x="278456" y="11280"/>
                  </a:lnTo>
                  <a:lnTo>
                    <a:pt x="323078" y="2877"/>
                  </a:lnTo>
                  <a:lnTo>
                    <a:pt x="369417" y="0"/>
                  </a:lnTo>
                  <a:lnTo>
                    <a:pt x="7917395" y="0"/>
                  </a:lnTo>
                  <a:lnTo>
                    <a:pt x="7963723" y="2877"/>
                  </a:lnTo>
                  <a:lnTo>
                    <a:pt x="8008337" y="11280"/>
                  </a:lnTo>
                  <a:lnTo>
                    <a:pt x="8050891" y="24861"/>
                  </a:lnTo>
                  <a:lnTo>
                    <a:pt x="8091039" y="43275"/>
                  </a:lnTo>
                  <a:lnTo>
                    <a:pt x="8128433" y="66177"/>
                  </a:lnTo>
                  <a:lnTo>
                    <a:pt x="8162727" y="93221"/>
                  </a:lnTo>
                  <a:lnTo>
                    <a:pt x="8193573" y="124060"/>
                  </a:lnTo>
                  <a:lnTo>
                    <a:pt x="8220626" y="158349"/>
                  </a:lnTo>
                  <a:lnTo>
                    <a:pt x="8243537" y="195743"/>
                  </a:lnTo>
                  <a:lnTo>
                    <a:pt x="8261961" y="235895"/>
                  </a:lnTo>
                  <a:lnTo>
                    <a:pt x="8275551" y="278459"/>
                  </a:lnTo>
                  <a:lnTo>
                    <a:pt x="8283959" y="323090"/>
                  </a:lnTo>
                  <a:lnTo>
                    <a:pt x="8286838" y="369443"/>
                  </a:lnTo>
                  <a:lnTo>
                    <a:pt x="8286838" y="1846961"/>
                  </a:lnTo>
                  <a:lnTo>
                    <a:pt x="8283959" y="1893313"/>
                  </a:lnTo>
                  <a:lnTo>
                    <a:pt x="8275551" y="1937944"/>
                  </a:lnTo>
                  <a:lnTo>
                    <a:pt x="8261961" y="1980508"/>
                  </a:lnTo>
                  <a:lnTo>
                    <a:pt x="8243537" y="2020660"/>
                  </a:lnTo>
                  <a:lnTo>
                    <a:pt x="8220626" y="2058054"/>
                  </a:lnTo>
                  <a:lnTo>
                    <a:pt x="8193573" y="2092343"/>
                  </a:lnTo>
                  <a:lnTo>
                    <a:pt x="8162727" y="2123182"/>
                  </a:lnTo>
                  <a:lnTo>
                    <a:pt x="8128433" y="2150226"/>
                  </a:lnTo>
                  <a:lnTo>
                    <a:pt x="8091039" y="2173128"/>
                  </a:lnTo>
                  <a:lnTo>
                    <a:pt x="8050891" y="2191542"/>
                  </a:lnTo>
                  <a:lnTo>
                    <a:pt x="8008337" y="2205123"/>
                  </a:lnTo>
                  <a:lnTo>
                    <a:pt x="7963723" y="2213526"/>
                  </a:lnTo>
                  <a:lnTo>
                    <a:pt x="7917395" y="2216404"/>
                  </a:lnTo>
                  <a:lnTo>
                    <a:pt x="369417" y="2216404"/>
                  </a:lnTo>
                  <a:lnTo>
                    <a:pt x="323078" y="2213526"/>
                  </a:lnTo>
                  <a:lnTo>
                    <a:pt x="278456" y="2205123"/>
                  </a:lnTo>
                  <a:lnTo>
                    <a:pt x="235899" y="2191542"/>
                  </a:lnTo>
                  <a:lnTo>
                    <a:pt x="195751" y="2173128"/>
                  </a:lnTo>
                  <a:lnTo>
                    <a:pt x="158360" y="2150226"/>
                  </a:lnTo>
                  <a:lnTo>
                    <a:pt x="124071" y="2123182"/>
                  </a:lnTo>
                  <a:lnTo>
                    <a:pt x="93231" y="2092343"/>
                  </a:lnTo>
                  <a:lnTo>
                    <a:pt x="66186" y="2058054"/>
                  </a:lnTo>
                  <a:lnTo>
                    <a:pt x="43282" y="2020660"/>
                  </a:lnTo>
                  <a:lnTo>
                    <a:pt x="24865" y="1980508"/>
                  </a:lnTo>
                  <a:lnTo>
                    <a:pt x="11282" y="1937944"/>
                  </a:lnTo>
                  <a:lnTo>
                    <a:pt x="2878" y="1893313"/>
                  </a:lnTo>
                  <a:lnTo>
                    <a:pt x="0" y="1846961"/>
                  </a:lnTo>
                  <a:lnTo>
                    <a:pt x="0" y="369443"/>
                  </a:lnTo>
                  <a:close/>
                </a:path>
              </a:pathLst>
            </a:custGeom>
            <a:ln w="25400">
              <a:solidFill>
                <a:srgbClr val="FDE9D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" name="object 16"/>
          <p:cNvGrpSpPr/>
          <p:nvPr/>
        </p:nvGrpSpPr>
        <p:grpSpPr>
          <a:xfrm>
            <a:off x="487337" y="3773551"/>
            <a:ext cx="8312784" cy="2242185"/>
            <a:chOff x="487337" y="3773551"/>
            <a:chExt cx="8312784" cy="2242185"/>
          </a:xfrm>
        </p:grpSpPr>
        <p:sp>
          <p:nvSpPr>
            <p:cNvPr id="17" name="object 17"/>
            <p:cNvSpPr/>
            <p:nvPr/>
          </p:nvSpPr>
          <p:spPr>
            <a:xfrm>
              <a:off x="500037" y="3786251"/>
              <a:ext cx="8287384" cy="2216785"/>
            </a:xfrm>
            <a:custGeom>
              <a:avLst/>
              <a:gdLst/>
              <a:ahLst/>
              <a:cxnLst/>
              <a:rect l="l" t="t" r="r" b="b"/>
              <a:pathLst>
                <a:path w="8287384" h="2216785">
                  <a:moveTo>
                    <a:pt x="7917395" y="0"/>
                  </a:moveTo>
                  <a:lnTo>
                    <a:pt x="369417" y="0"/>
                  </a:lnTo>
                  <a:lnTo>
                    <a:pt x="323078" y="2877"/>
                  </a:lnTo>
                  <a:lnTo>
                    <a:pt x="278456" y="11279"/>
                  </a:lnTo>
                  <a:lnTo>
                    <a:pt x="235899" y="24859"/>
                  </a:lnTo>
                  <a:lnTo>
                    <a:pt x="195751" y="43272"/>
                  </a:lnTo>
                  <a:lnTo>
                    <a:pt x="158360" y="66170"/>
                  </a:lnTo>
                  <a:lnTo>
                    <a:pt x="124071" y="93208"/>
                  </a:lnTo>
                  <a:lnTo>
                    <a:pt x="93231" y="124040"/>
                  </a:lnTo>
                  <a:lnTo>
                    <a:pt x="66186" y="158320"/>
                  </a:lnTo>
                  <a:lnTo>
                    <a:pt x="43282" y="195701"/>
                  </a:lnTo>
                  <a:lnTo>
                    <a:pt x="24865" y="235837"/>
                  </a:lnTo>
                  <a:lnTo>
                    <a:pt x="11282" y="278382"/>
                  </a:lnTo>
                  <a:lnTo>
                    <a:pt x="2878" y="322990"/>
                  </a:lnTo>
                  <a:lnTo>
                    <a:pt x="0" y="369316"/>
                  </a:lnTo>
                  <a:lnTo>
                    <a:pt x="0" y="1846973"/>
                  </a:lnTo>
                  <a:lnTo>
                    <a:pt x="2878" y="1893310"/>
                  </a:lnTo>
                  <a:lnTo>
                    <a:pt x="11282" y="1937929"/>
                  </a:lnTo>
                  <a:lnTo>
                    <a:pt x="24865" y="1980485"/>
                  </a:lnTo>
                  <a:lnTo>
                    <a:pt x="43282" y="2020631"/>
                  </a:lnTo>
                  <a:lnTo>
                    <a:pt x="66186" y="2058020"/>
                  </a:lnTo>
                  <a:lnTo>
                    <a:pt x="93231" y="2092308"/>
                  </a:lnTo>
                  <a:lnTo>
                    <a:pt x="124071" y="2123147"/>
                  </a:lnTo>
                  <a:lnTo>
                    <a:pt x="158360" y="2150192"/>
                  </a:lnTo>
                  <a:lnTo>
                    <a:pt x="195751" y="2173096"/>
                  </a:lnTo>
                  <a:lnTo>
                    <a:pt x="235899" y="2191512"/>
                  </a:lnTo>
                  <a:lnTo>
                    <a:pt x="278456" y="2205096"/>
                  </a:lnTo>
                  <a:lnTo>
                    <a:pt x="323078" y="2213500"/>
                  </a:lnTo>
                  <a:lnTo>
                    <a:pt x="369417" y="2216378"/>
                  </a:lnTo>
                  <a:lnTo>
                    <a:pt x="7917395" y="2216378"/>
                  </a:lnTo>
                  <a:lnTo>
                    <a:pt x="7963723" y="2213500"/>
                  </a:lnTo>
                  <a:lnTo>
                    <a:pt x="8008337" y="2205096"/>
                  </a:lnTo>
                  <a:lnTo>
                    <a:pt x="8050891" y="2191512"/>
                  </a:lnTo>
                  <a:lnTo>
                    <a:pt x="8091039" y="2173096"/>
                  </a:lnTo>
                  <a:lnTo>
                    <a:pt x="8128433" y="2150192"/>
                  </a:lnTo>
                  <a:lnTo>
                    <a:pt x="8162727" y="2123147"/>
                  </a:lnTo>
                  <a:lnTo>
                    <a:pt x="8193573" y="2092308"/>
                  </a:lnTo>
                  <a:lnTo>
                    <a:pt x="8220626" y="2058020"/>
                  </a:lnTo>
                  <a:lnTo>
                    <a:pt x="8243537" y="2020631"/>
                  </a:lnTo>
                  <a:lnTo>
                    <a:pt x="8261961" y="1980485"/>
                  </a:lnTo>
                  <a:lnTo>
                    <a:pt x="8275551" y="1937929"/>
                  </a:lnTo>
                  <a:lnTo>
                    <a:pt x="8283959" y="1893310"/>
                  </a:lnTo>
                  <a:lnTo>
                    <a:pt x="8286838" y="1846973"/>
                  </a:lnTo>
                  <a:lnTo>
                    <a:pt x="8286838" y="369316"/>
                  </a:lnTo>
                  <a:lnTo>
                    <a:pt x="8283959" y="322990"/>
                  </a:lnTo>
                  <a:lnTo>
                    <a:pt x="8275551" y="278382"/>
                  </a:lnTo>
                  <a:lnTo>
                    <a:pt x="8261961" y="235837"/>
                  </a:lnTo>
                  <a:lnTo>
                    <a:pt x="8243537" y="195701"/>
                  </a:lnTo>
                  <a:lnTo>
                    <a:pt x="8220626" y="158320"/>
                  </a:lnTo>
                  <a:lnTo>
                    <a:pt x="8193573" y="124040"/>
                  </a:lnTo>
                  <a:lnTo>
                    <a:pt x="8162727" y="93208"/>
                  </a:lnTo>
                  <a:lnTo>
                    <a:pt x="8128433" y="66170"/>
                  </a:lnTo>
                  <a:lnTo>
                    <a:pt x="8091039" y="43272"/>
                  </a:lnTo>
                  <a:lnTo>
                    <a:pt x="8050891" y="24859"/>
                  </a:lnTo>
                  <a:lnTo>
                    <a:pt x="8008337" y="11279"/>
                  </a:lnTo>
                  <a:lnTo>
                    <a:pt x="7963723" y="2877"/>
                  </a:lnTo>
                  <a:lnTo>
                    <a:pt x="7917395" y="0"/>
                  </a:lnTo>
                  <a:close/>
                </a:path>
              </a:pathLst>
            </a:custGeom>
            <a:solidFill>
              <a:srgbClr val="5CB0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500037" y="3786251"/>
              <a:ext cx="8287384" cy="2216785"/>
            </a:xfrm>
            <a:custGeom>
              <a:avLst/>
              <a:gdLst/>
              <a:ahLst/>
              <a:cxnLst/>
              <a:rect l="l" t="t" r="r" b="b"/>
              <a:pathLst>
                <a:path w="8287384" h="2216785">
                  <a:moveTo>
                    <a:pt x="0" y="369316"/>
                  </a:moveTo>
                  <a:lnTo>
                    <a:pt x="2878" y="322990"/>
                  </a:lnTo>
                  <a:lnTo>
                    <a:pt x="11282" y="278382"/>
                  </a:lnTo>
                  <a:lnTo>
                    <a:pt x="24865" y="235837"/>
                  </a:lnTo>
                  <a:lnTo>
                    <a:pt x="43282" y="195701"/>
                  </a:lnTo>
                  <a:lnTo>
                    <a:pt x="66186" y="158320"/>
                  </a:lnTo>
                  <a:lnTo>
                    <a:pt x="93231" y="124040"/>
                  </a:lnTo>
                  <a:lnTo>
                    <a:pt x="124071" y="93208"/>
                  </a:lnTo>
                  <a:lnTo>
                    <a:pt x="158360" y="66170"/>
                  </a:lnTo>
                  <a:lnTo>
                    <a:pt x="195751" y="43272"/>
                  </a:lnTo>
                  <a:lnTo>
                    <a:pt x="235899" y="24859"/>
                  </a:lnTo>
                  <a:lnTo>
                    <a:pt x="278456" y="11279"/>
                  </a:lnTo>
                  <a:lnTo>
                    <a:pt x="323078" y="2877"/>
                  </a:lnTo>
                  <a:lnTo>
                    <a:pt x="369417" y="0"/>
                  </a:lnTo>
                  <a:lnTo>
                    <a:pt x="7917395" y="0"/>
                  </a:lnTo>
                  <a:lnTo>
                    <a:pt x="7963723" y="2877"/>
                  </a:lnTo>
                  <a:lnTo>
                    <a:pt x="8008337" y="11279"/>
                  </a:lnTo>
                  <a:lnTo>
                    <a:pt x="8050891" y="24859"/>
                  </a:lnTo>
                  <a:lnTo>
                    <a:pt x="8091039" y="43272"/>
                  </a:lnTo>
                  <a:lnTo>
                    <a:pt x="8128433" y="66170"/>
                  </a:lnTo>
                  <a:lnTo>
                    <a:pt x="8162727" y="93208"/>
                  </a:lnTo>
                  <a:lnTo>
                    <a:pt x="8193573" y="124040"/>
                  </a:lnTo>
                  <a:lnTo>
                    <a:pt x="8220626" y="158320"/>
                  </a:lnTo>
                  <a:lnTo>
                    <a:pt x="8243537" y="195701"/>
                  </a:lnTo>
                  <a:lnTo>
                    <a:pt x="8261961" y="235837"/>
                  </a:lnTo>
                  <a:lnTo>
                    <a:pt x="8275551" y="278382"/>
                  </a:lnTo>
                  <a:lnTo>
                    <a:pt x="8283959" y="322990"/>
                  </a:lnTo>
                  <a:lnTo>
                    <a:pt x="8286838" y="369316"/>
                  </a:lnTo>
                  <a:lnTo>
                    <a:pt x="8286838" y="1846973"/>
                  </a:lnTo>
                  <a:lnTo>
                    <a:pt x="8283959" y="1893310"/>
                  </a:lnTo>
                  <a:lnTo>
                    <a:pt x="8275551" y="1937929"/>
                  </a:lnTo>
                  <a:lnTo>
                    <a:pt x="8261961" y="1980485"/>
                  </a:lnTo>
                  <a:lnTo>
                    <a:pt x="8243537" y="2020631"/>
                  </a:lnTo>
                  <a:lnTo>
                    <a:pt x="8220626" y="2058020"/>
                  </a:lnTo>
                  <a:lnTo>
                    <a:pt x="8193573" y="2092308"/>
                  </a:lnTo>
                  <a:lnTo>
                    <a:pt x="8162727" y="2123147"/>
                  </a:lnTo>
                  <a:lnTo>
                    <a:pt x="8128433" y="2150192"/>
                  </a:lnTo>
                  <a:lnTo>
                    <a:pt x="8091039" y="2173096"/>
                  </a:lnTo>
                  <a:lnTo>
                    <a:pt x="8050891" y="2191512"/>
                  </a:lnTo>
                  <a:lnTo>
                    <a:pt x="8008337" y="2205096"/>
                  </a:lnTo>
                  <a:lnTo>
                    <a:pt x="7963723" y="2213500"/>
                  </a:lnTo>
                  <a:lnTo>
                    <a:pt x="7917395" y="2216378"/>
                  </a:lnTo>
                  <a:lnTo>
                    <a:pt x="369417" y="2216378"/>
                  </a:lnTo>
                  <a:lnTo>
                    <a:pt x="323078" y="2213500"/>
                  </a:lnTo>
                  <a:lnTo>
                    <a:pt x="278456" y="2205096"/>
                  </a:lnTo>
                  <a:lnTo>
                    <a:pt x="235899" y="2191512"/>
                  </a:lnTo>
                  <a:lnTo>
                    <a:pt x="195751" y="2173096"/>
                  </a:lnTo>
                  <a:lnTo>
                    <a:pt x="158360" y="2150192"/>
                  </a:lnTo>
                  <a:lnTo>
                    <a:pt x="124071" y="2123147"/>
                  </a:lnTo>
                  <a:lnTo>
                    <a:pt x="93231" y="2092308"/>
                  </a:lnTo>
                  <a:lnTo>
                    <a:pt x="66186" y="2058020"/>
                  </a:lnTo>
                  <a:lnTo>
                    <a:pt x="43282" y="2020631"/>
                  </a:lnTo>
                  <a:lnTo>
                    <a:pt x="24865" y="1980485"/>
                  </a:lnTo>
                  <a:lnTo>
                    <a:pt x="11282" y="1937929"/>
                  </a:lnTo>
                  <a:lnTo>
                    <a:pt x="2878" y="1893310"/>
                  </a:lnTo>
                  <a:lnTo>
                    <a:pt x="0" y="1846973"/>
                  </a:lnTo>
                  <a:lnTo>
                    <a:pt x="0" y="369316"/>
                  </a:lnTo>
                  <a:close/>
                </a:path>
              </a:pathLst>
            </a:custGeom>
            <a:ln w="25400">
              <a:solidFill>
                <a:srgbClr val="FDE9D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672185" y="1834972"/>
            <a:ext cx="7853680" cy="370776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ts val="2300"/>
              </a:lnSpc>
              <a:spcBef>
                <a:spcPts val="114"/>
              </a:spcBef>
            </a:pPr>
            <a:r>
              <a:rPr sz="2000" spc="95" dirty="0">
                <a:latin typeface="Tahoma"/>
                <a:cs typeface="Tahoma"/>
              </a:rPr>
              <a:t>первая</a:t>
            </a:r>
            <a:r>
              <a:rPr sz="2000" spc="15" dirty="0">
                <a:latin typeface="Tahoma"/>
                <a:cs typeface="Tahoma"/>
              </a:rPr>
              <a:t> </a:t>
            </a:r>
            <a:r>
              <a:rPr sz="2000" spc="55" dirty="0">
                <a:latin typeface="Tahoma"/>
                <a:cs typeface="Tahoma"/>
              </a:rPr>
              <a:t>часть</a:t>
            </a:r>
            <a:r>
              <a:rPr sz="2000" dirty="0">
                <a:latin typeface="Tahoma"/>
                <a:cs typeface="Tahoma"/>
              </a:rPr>
              <a:t> </a:t>
            </a:r>
            <a:r>
              <a:rPr sz="2000" b="1" spc="-30" dirty="0">
                <a:latin typeface="Tahoma"/>
                <a:cs typeface="Tahoma"/>
              </a:rPr>
              <a:t>(нормативно-</a:t>
            </a:r>
            <a:r>
              <a:rPr sz="2000" b="1" dirty="0">
                <a:latin typeface="Tahoma"/>
                <a:cs typeface="Tahoma"/>
              </a:rPr>
              <a:t>тестирующая</a:t>
            </a:r>
            <a:r>
              <a:rPr sz="2000" dirty="0">
                <a:latin typeface="Tahoma"/>
                <a:cs typeface="Tahoma"/>
              </a:rPr>
              <a:t>)</a:t>
            </a:r>
            <a:r>
              <a:rPr sz="2000" spc="-100" dirty="0">
                <a:latin typeface="Tahoma"/>
                <a:cs typeface="Tahoma"/>
              </a:rPr>
              <a:t> </a:t>
            </a:r>
            <a:r>
              <a:rPr sz="2000" spc="145" dirty="0">
                <a:latin typeface="Tahoma"/>
                <a:cs typeface="Tahoma"/>
              </a:rPr>
              <a:t>предусматривает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ts val="2215"/>
              </a:lnSpc>
            </a:pPr>
            <a:r>
              <a:rPr sz="2000" spc="220" dirty="0">
                <a:latin typeface="Tahoma"/>
                <a:cs typeface="Tahoma"/>
              </a:rPr>
              <a:t>общую</a:t>
            </a:r>
            <a:r>
              <a:rPr sz="2000" spc="-110" dirty="0">
                <a:latin typeface="Tahoma"/>
                <a:cs typeface="Tahoma"/>
              </a:rPr>
              <a:t> </a:t>
            </a:r>
            <a:r>
              <a:rPr sz="2000" spc="130" dirty="0">
                <a:latin typeface="Tahoma"/>
                <a:cs typeface="Tahoma"/>
              </a:rPr>
              <a:t>оценку</a:t>
            </a:r>
            <a:r>
              <a:rPr sz="2000" spc="-114" dirty="0">
                <a:latin typeface="Tahoma"/>
                <a:cs typeface="Tahoma"/>
              </a:rPr>
              <a:t> </a:t>
            </a:r>
            <a:r>
              <a:rPr sz="2000" spc="55" dirty="0">
                <a:latin typeface="Tahoma"/>
                <a:cs typeface="Tahoma"/>
              </a:rPr>
              <a:t>уровня</a:t>
            </a:r>
            <a:r>
              <a:rPr sz="2000" spc="-105" dirty="0">
                <a:latin typeface="Tahoma"/>
                <a:cs typeface="Tahoma"/>
              </a:rPr>
              <a:t> </a:t>
            </a:r>
            <a:r>
              <a:rPr sz="2000" spc="160" dirty="0">
                <a:latin typeface="Tahoma"/>
                <a:cs typeface="Tahoma"/>
              </a:rPr>
              <a:t>физической</a:t>
            </a:r>
            <a:r>
              <a:rPr sz="2000" spc="-170" dirty="0">
                <a:latin typeface="Tahoma"/>
                <a:cs typeface="Tahoma"/>
              </a:rPr>
              <a:t> </a:t>
            </a:r>
            <a:r>
              <a:rPr sz="2000" spc="70" dirty="0">
                <a:latin typeface="Tahoma"/>
                <a:cs typeface="Tahoma"/>
              </a:rPr>
              <a:t>подготовленности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ts val="2215"/>
              </a:lnSpc>
            </a:pPr>
            <a:r>
              <a:rPr sz="2000" spc="135" dirty="0">
                <a:latin typeface="Tahoma"/>
                <a:cs typeface="Tahoma"/>
              </a:rPr>
              <a:t>населения</a:t>
            </a:r>
            <a:r>
              <a:rPr sz="2000" spc="50" dirty="0">
                <a:latin typeface="Tahoma"/>
                <a:cs typeface="Tahoma"/>
              </a:rPr>
              <a:t> </a:t>
            </a:r>
            <a:r>
              <a:rPr sz="2000" spc="190" dirty="0">
                <a:latin typeface="Tahoma"/>
                <a:cs typeface="Tahoma"/>
              </a:rPr>
              <a:t>на</a:t>
            </a:r>
            <a:r>
              <a:rPr sz="2000" spc="45" dirty="0">
                <a:latin typeface="Tahoma"/>
                <a:cs typeface="Tahoma"/>
              </a:rPr>
              <a:t> </a:t>
            </a:r>
            <a:r>
              <a:rPr sz="2000" spc="150" dirty="0">
                <a:latin typeface="Tahoma"/>
                <a:cs typeface="Tahoma"/>
              </a:rPr>
              <a:t>основании</a:t>
            </a:r>
            <a:r>
              <a:rPr sz="2000" spc="-25" dirty="0">
                <a:latin typeface="Tahoma"/>
                <a:cs typeface="Tahoma"/>
              </a:rPr>
              <a:t> </a:t>
            </a:r>
            <a:r>
              <a:rPr sz="2000" dirty="0">
                <a:latin typeface="Tahoma"/>
                <a:cs typeface="Tahoma"/>
              </a:rPr>
              <a:t>результатов</a:t>
            </a:r>
            <a:r>
              <a:rPr sz="2000" spc="45" dirty="0">
                <a:latin typeface="Tahoma"/>
                <a:cs typeface="Tahoma"/>
              </a:rPr>
              <a:t> </a:t>
            </a:r>
            <a:r>
              <a:rPr sz="2000" spc="-10" dirty="0">
                <a:latin typeface="Tahoma"/>
                <a:cs typeface="Tahoma"/>
              </a:rPr>
              <a:t>выполнения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ts val="2195"/>
              </a:lnSpc>
            </a:pPr>
            <a:r>
              <a:rPr sz="2000" spc="80" dirty="0">
                <a:latin typeface="Tahoma"/>
                <a:cs typeface="Tahoma"/>
              </a:rPr>
              <a:t>установленных</a:t>
            </a:r>
            <a:r>
              <a:rPr sz="2000" spc="-105" dirty="0">
                <a:latin typeface="Tahoma"/>
                <a:cs typeface="Tahoma"/>
              </a:rPr>
              <a:t> </a:t>
            </a:r>
            <a:r>
              <a:rPr sz="2000" spc="125" dirty="0">
                <a:latin typeface="Tahoma"/>
                <a:cs typeface="Tahoma"/>
              </a:rPr>
              <a:t>нормативов</a:t>
            </a:r>
            <a:r>
              <a:rPr sz="2000" spc="-114" dirty="0">
                <a:latin typeface="Tahoma"/>
                <a:cs typeface="Tahoma"/>
              </a:rPr>
              <a:t> </a:t>
            </a:r>
            <a:r>
              <a:rPr sz="2000" spc="375" dirty="0">
                <a:latin typeface="Tahoma"/>
                <a:cs typeface="Tahoma"/>
              </a:rPr>
              <a:t>с</a:t>
            </a:r>
            <a:r>
              <a:rPr sz="2000" spc="-80" dirty="0">
                <a:latin typeface="Tahoma"/>
                <a:cs typeface="Tahoma"/>
              </a:rPr>
              <a:t> </a:t>
            </a:r>
            <a:r>
              <a:rPr sz="2000" spc="204" dirty="0">
                <a:latin typeface="Tahoma"/>
                <a:cs typeface="Tahoma"/>
              </a:rPr>
              <a:t>последующим</a:t>
            </a:r>
            <a:r>
              <a:rPr sz="2000" spc="-190" dirty="0">
                <a:latin typeface="Tahoma"/>
                <a:cs typeface="Tahoma"/>
              </a:rPr>
              <a:t> </a:t>
            </a:r>
            <a:r>
              <a:rPr sz="2000" spc="170" dirty="0">
                <a:latin typeface="Tahoma"/>
                <a:cs typeface="Tahoma"/>
              </a:rPr>
              <a:t>награждением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ts val="2300"/>
              </a:lnSpc>
            </a:pPr>
            <a:r>
              <a:rPr sz="2000" spc="170" dirty="0">
                <a:latin typeface="Tahoma"/>
                <a:cs typeface="Tahoma"/>
              </a:rPr>
              <a:t>знаками</a:t>
            </a:r>
            <a:r>
              <a:rPr sz="2000" spc="-75" dirty="0">
                <a:latin typeface="Tahoma"/>
                <a:cs typeface="Tahoma"/>
              </a:rPr>
              <a:t> </a:t>
            </a:r>
            <a:r>
              <a:rPr sz="2000" spc="-10" dirty="0">
                <a:latin typeface="Tahoma"/>
                <a:cs typeface="Tahoma"/>
              </a:rPr>
              <a:t>отличия</a:t>
            </a:r>
            <a:r>
              <a:rPr sz="2000" spc="-155" dirty="0">
                <a:latin typeface="Tahoma"/>
                <a:cs typeface="Tahoma"/>
              </a:rPr>
              <a:t> </a:t>
            </a:r>
            <a:r>
              <a:rPr sz="2000" spc="140" dirty="0">
                <a:latin typeface="Tahoma"/>
                <a:cs typeface="Tahoma"/>
              </a:rPr>
              <a:t>Комплекса;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</a:pP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670"/>
              </a:spcBef>
            </a:pPr>
            <a:endParaRPr sz="2000">
              <a:latin typeface="Tahoma"/>
              <a:cs typeface="Tahoma"/>
            </a:endParaRPr>
          </a:p>
          <a:p>
            <a:pPr marL="12700" marR="346075">
              <a:lnSpc>
                <a:spcPct val="102099"/>
              </a:lnSpc>
            </a:pPr>
            <a:r>
              <a:rPr sz="2000" spc="55" dirty="0">
                <a:latin typeface="Tahoma"/>
                <a:cs typeface="Tahoma"/>
              </a:rPr>
              <a:t>вторая</a:t>
            </a:r>
            <a:r>
              <a:rPr sz="2000" spc="-55" dirty="0">
                <a:latin typeface="Tahoma"/>
                <a:cs typeface="Tahoma"/>
              </a:rPr>
              <a:t> </a:t>
            </a:r>
            <a:r>
              <a:rPr sz="2000" spc="50" dirty="0">
                <a:latin typeface="Tahoma"/>
                <a:cs typeface="Tahoma"/>
              </a:rPr>
              <a:t>часть</a:t>
            </a:r>
            <a:r>
              <a:rPr sz="2000" spc="-65" dirty="0">
                <a:latin typeface="Tahoma"/>
                <a:cs typeface="Tahoma"/>
              </a:rPr>
              <a:t> </a:t>
            </a:r>
            <a:r>
              <a:rPr sz="2000" spc="-25" dirty="0">
                <a:latin typeface="Tahoma"/>
                <a:cs typeface="Tahoma"/>
              </a:rPr>
              <a:t>(</a:t>
            </a:r>
            <a:r>
              <a:rPr sz="2000" b="1" spc="-25" dirty="0">
                <a:latin typeface="Tahoma"/>
                <a:cs typeface="Tahoma"/>
              </a:rPr>
              <a:t>спортивная</a:t>
            </a:r>
            <a:r>
              <a:rPr sz="2000" spc="-25" dirty="0">
                <a:latin typeface="Tahoma"/>
                <a:cs typeface="Tahoma"/>
              </a:rPr>
              <a:t>)</a:t>
            </a:r>
            <a:r>
              <a:rPr sz="2000" spc="-160" dirty="0">
                <a:latin typeface="Tahoma"/>
                <a:cs typeface="Tahoma"/>
              </a:rPr>
              <a:t> </a:t>
            </a:r>
            <a:r>
              <a:rPr sz="2000" spc="150" dirty="0">
                <a:latin typeface="Tahoma"/>
                <a:cs typeface="Tahoma"/>
              </a:rPr>
              <a:t>направлена</a:t>
            </a:r>
            <a:r>
              <a:rPr sz="2000" spc="-25" dirty="0">
                <a:latin typeface="Tahoma"/>
                <a:cs typeface="Tahoma"/>
              </a:rPr>
              <a:t> </a:t>
            </a:r>
            <a:r>
              <a:rPr sz="2000" spc="190" dirty="0">
                <a:latin typeface="Tahoma"/>
                <a:cs typeface="Tahoma"/>
              </a:rPr>
              <a:t>на</a:t>
            </a:r>
            <a:r>
              <a:rPr sz="2000" spc="-65" dirty="0">
                <a:latin typeface="Tahoma"/>
                <a:cs typeface="Tahoma"/>
              </a:rPr>
              <a:t> </a:t>
            </a:r>
            <a:r>
              <a:rPr sz="2000" spc="85" dirty="0">
                <a:latin typeface="Tahoma"/>
                <a:cs typeface="Tahoma"/>
              </a:rPr>
              <a:t>привлечение </a:t>
            </a:r>
            <a:r>
              <a:rPr sz="2000" spc="145" dirty="0">
                <a:latin typeface="Tahoma"/>
                <a:cs typeface="Tahoma"/>
              </a:rPr>
              <a:t>граждан</a:t>
            </a:r>
            <a:r>
              <a:rPr sz="2000" spc="-85" dirty="0">
                <a:latin typeface="Tahoma"/>
                <a:cs typeface="Tahoma"/>
              </a:rPr>
              <a:t> </a:t>
            </a:r>
            <a:r>
              <a:rPr sz="2000" dirty="0">
                <a:latin typeface="Tahoma"/>
                <a:cs typeface="Tahoma"/>
              </a:rPr>
              <a:t>к</a:t>
            </a:r>
            <a:r>
              <a:rPr sz="2000" spc="-65" dirty="0">
                <a:latin typeface="Tahoma"/>
                <a:cs typeface="Tahoma"/>
              </a:rPr>
              <a:t> </a:t>
            </a:r>
            <a:r>
              <a:rPr sz="2000" spc="105" dirty="0">
                <a:latin typeface="Tahoma"/>
                <a:cs typeface="Tahoma"/>
              </a:rPr>
              <a:t>регулярным</a:t>
            </a:r>
            <a:r>
              <a:rPr sz="2000" spc="-110" dirty="0">
                <a:latin typeface="Tahoma"/>
                <a:cs typeface="Tahoma"/>
              </a:rPr>
              <a:t> </a:t>
            </a:r>
            <a:r>
              <a:rPr sz="2000" spc="50" dirty="0">
                <a:latin typeface="Tahoma"/>
                <a:cs typeface="Tahoma"/>
              </a:rPr>
              <a:t>занятиям</a:t>
            </a:r>
            <a:r>
              <a:rPr sz="2000" spc="-105" dirty="0">
                <a:latin typeface="Tahoma"/>
                <a:cs typeface="Tahoma"/>
              </a:rPr>
              <a:t> </a:t>
            </a:r>
            <a:r>
              <a:rPr sz="2000" spc="160" dirty="0">
                <a:latin typeface="Tahoma"/>
                <a:cs typeface="Tahoma"/>
              </a:rPr>
              <a:t>физической</a:t>
            </a:r>
            <a:r>
              <a:rPr sz="2000" spc="-195" dirty="0">
                <a:latin typeface="Tahoma"/>
                <a:cs typeface="Tahoma"/>
              </a:rPr>
              <a:t> </a:t>
            </a:r>
            <a:r>
              <a:rPr sz="2000" spc="50" dirty="0">
                <a:latin typeface="Tahoma"/>
                <a:cs typeface="Tahoma"/>
              </a:rPr>
              <a:t>культурой</a:t>
            </a:r>
            <a:r>
              <a:rPr sz="2000" spc="-90" dirty="0">
                <a:latin typeface="Tahoma"/>
                <a:cs typeface="Tahoma"/>
              </a:rPr>
              <a:t> </a:t>
            </a:r>
            <a:r>
              <a:rPr sz="2000" spc="60" dirty="0">
                <a:latin typeface="Tahoma"/>
                <a:cs typeface="Tahoma"/>
              </a:rPr>
              <a:t>и </a:t>
            </a:r>
            <a:r>
              <a:rPr sz="2000" spc="204" dirty="0">
                <a:latin typeface="Tahoma"/>
                <a:cs typeface="Tahoma"/>
              </a:rPr>
              <a:t>спортом</a:t>
            </a:r>
            <a:r>
              <a:rPr sz="2000" spc="-125" dirty="0">
                <a:latin typeface="Tahoma"/>
                <a:cs typeface="Tahoma"/>
              </a:rPr>
              <a:t> </a:t>
            </a:r>
            <a:r>
              <a:rPr sz="2000" spc="375" dirty="0">
                <a:latin typeface="Tahoma"/>
                <a:cs typeface="Tahoma"/>
              </a:rPr>
              <a:t>с</a:t>
            </a:r>
            <a:r>
              <a:rPr sz="2000" spc="-55" dirty="0">
                <a:latin typeface="Tahoma"/>
                <a:cs typeface="Tahoma"/>
              </a:rPr>
              <a:t> </a:t>
            </a:r>
            <a:r>
              <a:rPr sz="2000" spc="114" dirty="0">
                <a:latin typeface="Tahoma"/>
                <a:cs typeface="Tahoma"/>
              </a:rPr>
              <a:t>учетом</a:t>
            </a:r>
            <a:r>
              <a:rPr sz="2000" spc="-125" dirty="0">
                <a:latin typeface="Tahoma"/>
                <a:cs typeface="Tahoma"/>
              </a:rPr>
              <a:t> </a:t>
            </a:r>
            <a:r>
              <a:rPr sz="2000" spc="80" dirty="0">
                <a:latin typeface="Tahoma"/>
                <a:cs typeface="Tahoma"/>
              </a:rPr>
              <a:t>возрастных</a:t>
            </a:r>
            <a:r>
              <a:rPr sz="2000" spc="-140" dirty="0">
                <a:latin typeface="Tahoma"/>
                <a:cs typeface="Tahoma"/>
              </a:rPr>
              <a:t> </a:t>
            </a:r>
            <a:r>
              <a:rPr sz="2000" spc="70" dirty="0">
                <a:latin typeface="Tahoma"/>
                <a:cs typeface="Tahoma"/>
              </a:rPr>
              <a:t>групп</a:t>
            </a:r>
            <a:r>
              <a:rPr sz="2000" spc="-65" dirty="0">
                <a:latin typeface="Tahoma"/>
                <a:cs typeface="Tahoma"/>
              </a:rPr>
              <a:t> </a:t>
            </a:r>
            <a:r>
              <a:rPr sz="2000" spc="135" dirty="0">
                <a:latin typeface="Tahoma"/>
                <a:cs typeface="Tahoma"/>
              </a:rPr>
              <a:t>населения</a:t>
            </a:r>
            <a:r>
              <a:rPr sz="2000" spc="-75" dirty="0">
                <a:latin typeface="Tahoma"/>
                <a:cs typeface="Tahoma"/>
              </a:rPr>
              <a:t> </a:t>
            </a:r>
            <a:r>
              <a:rPr sz="2000" spc="375" dirty="0">
                <a:latin typeface="Tahoma"/>
                <a:cs typeface="Tahoma"/>
              </a:rPr>
              <a:t>с</a:t>
            </a:r>
            <a:r>
              <a:rPr sz="2000" spc="-80" dirty="0">
                <a:latin typeface="Tahoma"/>
                <a:cs typeface="Tahoma"/>
              </a:rPr>
              <a:t> </a:t>
            </a:r>
            <a:r>
              <a:rPr sz="2000" spc="85" dirty="0">
                <a:latin typeface="Tahoma"/>
                <a:cs typeface="Tahoma"/>
              </a:rPr>
              <a:t>целью </a:t>
            </a:r>
            <a:r>
              <a:rPr sz="2000" dirty="0">
                <a:latin typeface="Tahoma"/>
                <a:cs typeface="Tahoma"/>
              </a:rPr>
              <a:t>выполнения</a:t>
            </a:r>
            <a:r>
              <a:rPr sz="2000" spc="-20" dirty="0">
                <a:latin typeface="Tahoma"/>
                <a:cs typeface="Tahoma"/>
              </a:rPr>
              <a:t> </a:t>
            </a:r>
            <a:r>
              <a:rPr sz="2000" spc="80" dirty="0">
                <a:latin typeface="Tahoma"/>
                <a:cs typeface="Tahoma"/>
              </a:rPr>
              <a:t>разрядных</a:t>
            </a:r>
            <a:r>
              <a:rPr sz="2000" spc="-65" dirty="0">
                <a:latin typeface="Tahoma"/>
                <a:cs typeface="Tahoma"/>
              </a:rPr>
              <a:t> </a:t>
            </a:r>
            <a:r>
              <a:rPr sz="2000" spc="125" dirty="0">
                <a:latin typeface="Tahoma"/>
                <a:cs typeface="Tahoma"/>
              </a:rPr>
              <a:t>нормативов</a:t>
            </a:r>
            <a:r>
              <a:rPr sz="2000" spc="-75" dirty="0">
                <a:latin typeface="Tahoma"/>
                <a:cs typeface="Tahoma"/>
              </a:rPr>
              <a:t> </a:t>
            </a:r>
            <a:r>
              <a:rPr sz="2000" spc="110" dirty="0">
                <a:latin typeface="Tahoma"/>
                <a:cs typeface="Tahoma"/>
              </a:rPr>
              <a:t>и</a:t>
            </a:r>
            <a:r>
              <a:rPr sz="2000" spc="35" dirty="0">
                <a:latin typeface="Tahoma"/>
                <a:cs typeface="Tahoma"/>
              </a:rPr>
              <a:t> </a:t>
            </a:r>
            <a:r>
              <a:rPr sz="2000" spc="50" dirty="0">
                <a:latin typeface="Tahoma"/>
                <a:cs typeface="Tahoma"/>
              </a:rPr>
              <a:t>получения</a:t>
            </a:r>
            <a:r>
              <a:rPr sz="2000" spc="-60" dirty="0">
                <a:latin typeface="Tahoma"/>
                <a:cs typeface="Tahoma"/>
              </a:rPr>
              <a:t> </a:t>
            </a:r>
            <a:r>
              <a:rPr sz="2000" spc="185" dirty="0">
                <a:latin typeface="Tahoma"/>
                <a:cs typeface="Tahoma"/>
              </a:rPr>
              <a:t>массовых </a:t>
            </a:r>
            <a:r>
              <a:rPr sz="2000" spc="70" dirty="0">
                <a:latin typeface="Tahoma"/>
                <a:cs typeface="Tahoma"/>
              </a:rPr>
              <a:t>спортивных</a:t>
            </a:r>
            <a:r>
              <a:rPr sz="2000" spc="-114" dirty="0">
                <a:latin typeface="Tahoma"/>
                <a:cs typeface="Tahoma"/>
              </a:rPr>
              <a:t> </a:t>
            </a:r>
            <a:r>
              <a:rPr sz="2000" spc="75" dirty="0">
                <a:latin typeface="Tahoma"/>
                <a:cs typeface="Tahoma"/>
              </a:rPr>
              <a:t>разрядов.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6307201" y="6064250"/>
              <a:ext cx="1129030" cy="793750"/>
            </a:xfrm>
            <a:custGeom>
              <a:avLst/>
              <a:gdLst/>
              <a:ahLst/>
              <a:cxnLst/>
              <a:rect l="l" t="t" r="r" b="b"/>
              <a:pathLst>
                <a:path w="1129029" h="793750">
                  <a:moveTo>
                    <a:pt x="1128712" y="0"/>
                  </a:moveTo>
                  <a:lnTo>
                    <a:pt x="0" y="0"/>
                  </a:lnTo>
                  <a:lnTo>
                    <a:pt x="0" y="793747"/>
                  </a:lnTo>
                  <a:lnTo>
                    <a:pt x="1128712" y="793747"/>
                  </a:lnTo>
                  <a:lnTo>
                    <a:pt x="1128712" y="0"/>
                  </a:lnTo>
                  <a:close/>
                </a:path>
              </a:pathLst>
            </a:custGeom>
            <a:solidFill>
              <a:srgbClr val="FFFFFF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846451" y="63"/>
              <a:ext cx="1129030" cy="405130"/>
            </a:xfrm>
            <a:custGeom>
              <a:avLst/>
              <a:gdLst/>
              <a:ahLst/>
              <a:cxnLst/>
              <a:rect l="l" t="t" r="r" b="b"/>
              <a:pathLst>
                <a:path w="1129029" h="405130">
                  <a:moveTo>
                    <a:pt x="1128712" y="0"/>
                  </a:moveTo>
                  <a:lnTo>
                    <a:pt x="0" y="0"/>
                  </a:lnTo>
                  <a:lnTo>
                    <a:pt x="0" y="404812"/>
                  </a:lnTo>
                  <a:lnTo>
                    <a:pt x="1128712" y="404812"/>
                  </a:lnTo>
                  <a:lnTo>
                    <a:pt x="1128712" y="0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300851" y="1566925"/>
              <a:ext cx="1120775" cy="1079500"/>
            </a:xfrm>
            <a:custGeom>
              <a:avLst/>
              <a:gdLst/>
              <a:ahLst/>
              <a:cxnLst/>
              <a:rect l="l" t="t" r="r" b="b"/>
              <a:pathLst>
                <a:path w="1120775" h="1079500">
                  <a:moveTo>
                    <a:pt x="1120775" y="0"/>
                  </a:moveTo>
                  <a:lnTo>
                    <a:pt x="0" y="0"/>
                  </a:lnTo>
                  <a:lnTo>
                    <a:pt x="0" y="1079500"/>
                  </a:lnTo>
                  <a:lnTo>
                    <a:pt x="1120775" y="1079500"/>
                  </a:lnTo>
                  <a:lnTo>
                    <a:pt x="1120775" y="0"/>
                  </a:lnTo>
                  <a:close/>
                </a:path>
              </a:pathLst>
            </a:custGeom>
            <a:solidFill>
              <a:srgbClr val="FFFFFF">
                <a:alpha val="3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041774" y="0"/>
              <a:ext cx="5102225" cy="739775"/>
            </a:xfrm>
            <a:custGeom>
              <a:avLst/>
              <a:gdLst/>
              <a:ahLst/>
              <a:cxnLst/>
              <a:rect l="l" t="t" r="r" b="b"/>
              <a:pathLst>
                <a:path w="5102225" h="739775">
                  <a:moveTo>
                    <a:pt x="5102225" y="0"/>
                  </a:moveTo>
                  <a:lnTo>
                    <a:pt x="0" y="0"/>
                  </a:lnTo>
                  <a:lnTo>
                    <a:pt x="377505" y="100891"/>
                  </a:lnTo>
                  <a:lnTo>
                    <a:pt x="1432131" y="330692"/>
                  </a:lnTo>
                  <a:lnTo>
                    <a:pt x="3047041" y="580090"/>
                  </a:lnTo>
                  <a:lnTo>
                    <a:pt x="5102225" y="739528"/>
                  </a:lnTo>
                  <a:lnTo>
                    <a:pt x="5102225" y="0"/>
                  </a:lnTo>
                  <a:close/>
                </a:path>
              </a:pathLst>
            </a:custGeom>
            <a:solidFill>
              <a:srgbClr val="FFC3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434582" y="0"/>
              <a:ext cx="2709417" cy="186273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5596089"/>
              <a:ext cx="1423796" cy="1261908"/>
            </a:xfrm>
            <a:prstGeom prst="rect">
              <a:avLst/>
            </a:prstGeom>
          </p:spPr>
        </p:pic>
      </p:grpSp>
      <p:sp>
        <p:nvSpPr>
          <p:cNvPr id="9" name="object 9"/>
          <p:cNvSpPr/>
          <p:nvPr/>
        </p:nvSpPr>
        <p:spPr>
          <a:xfrm>
            <a:off x="4005326" y="2692400"/>
            <a:ext cx="1129030" cy="1079500"/>
          </a:xfrm>
          <a:custGeom>
            <a:avLst/>
            <a:gdLst/>
            <a:ahLst/>
            <a:cxnLst/>
            <a:rect l="l" t="t" r="r" b="b"/>
            <a:pathLst>
              <a:path w="1129029" h="1079500">
                <a:moveTo>
                  <a:pt x="1128712" y="0"/>
                </a:moveTo>
                <a:lnTo>
                  <a:pt x="0" y="0"/>
                </a:lnTo>
                <a:lnTo>
                  <a:pt x="0" y="1079500"/>
                </a:lnTo>
                <a:lnTo>
                  <a:pt x="1128712" y="1079500"/>
                </a:lnTo>
                <a:lnTo>
                  <a:pt x="1128712" y="0"/>
                </a:lnTo>
                <a:close/>
              </a:path>
            </a:pathLst>
          </a:custGeom>
          <a:solidFill>
            <a:srgbClr val="FFFFFF">
              <a:alpha val="2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459726" y="4937125"/>
            <a:ext cx="1120775" cy="1079500"/>
          </a:xfrm>
          <a:custGeom>
            <a:avLst/>
            <a:gdLst/>
            <a:ahLst/>
            <a:cxnLst/>
            <a:rect l="l" t="t" r="r" b="b"/>
            <a:pathLst>
              <a:path w="1120775" h="1079500">
                <a:moveTo>
                  <a:pt x="1120775" y="0"/>
                </a:moveTo>
                <a:lnTo>
                  <a:pt x="0" y="0"/>
                </a:lnTo>
                <a:lnTo>
                  <a:pt x="0" y="1079500"/>
                </a:lnTo>
                <a:lnTo>
                  <a:pt x="1120775" y="1079500"/>
                </a:lnTo>
                <a:lnTo>
                  <a:pt x="1120775" y="0"/>
                </a:lnTo>
                <a:close/>
              </a:path>
            </a:pathLst>
          </a:custGeom>
          <a:solidFill>
            <a:srgbClr val="FFFFFF">
              <a:alpha val="3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49275" y="3808476"/>
            <a:ext cx="1129030" cy="1079500"/>
          </a:xfrm>
          <a:custGeom>
            <a:avLst/>
            <a:gdLst/>
            <a:ahLst/>
            <a:cxnLst/>
            <a:rect l="l" t="t" r="r" b="b"/>
            <a:pathLst>
              <a:path w="1129030" h="1079500">
                <a:moveTo>
                  <a:pt x="1128712" y="0"/>
                </a:moveTo>
                <a:lnTo>
                  <a:pt x="0" y="0"/>
                </a:lnTo>
                <a:lnTo>
                  <a:pt x="0" y="1079500"/>
                </a:lnTo>
                <a:lnTo>
                  <a:pt x="1128712" y="1079500"/>
                </a:lnTo>
                <a:lnTo>
                  <a:pt x="1128712" y="0"/>
                </a:lnTo>
                <a:close/>
              </a:path>
            </a:pathLst>
          </a:custGeom>
          <a:solidFill>
            <a:srgbClr val="FFFFFF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852801" y="4938712"/>
            <a:ext cx="1120775" cy="1079500"/>
          </a:xfrm>
          <a:custGeom>
            <a:avLst/>
            <a:gdLst/>
            <a:ahLst/>
            <a:cxnLst/>
            <a:rect l="l" t="t" r="r" b="b"/>
            <a:pathLst>
              <a:path w="1120775" h="1079500">
                <a:moveTo>
                  <a:pt x="1120775" y="0"/>
                </a:moveTo>
                <a:lnTo>
                  <a:pt x="0" y="0"/>
                </a:lnTo>
                <a:lnTo>
                  <a:pt x="0" y="1079500"/>
                </a:lnTo>
                <a:lnTo>
                  <a:pt x="1120775" y="1079500"/>
                </a:lnTo>
                <a:lnTo>
                  <a:pt x="1120775" y="0"/>
                </a:lnTo>
                <a:close/>
              </a:path>
            </a:pathLst>
          </a:custGeom>
          <a:solidFill>
            <a:srgbClr val="FFFFFF">
              <a:alpha val="3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3" name="object 1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73836" y="265175"/>
            <a:ext cx="7420356" cy="649224"/>
          </a:xfrm>
          <a:prstGeom prst="rect">
            <a:avLst/>
          </a:prstGeom>
        </p:spPr>
      </p:pic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123899" y="314705"/>
            <a:ext cx="6981190" cy="3930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400" spc="-50" dirty="0"/>
              <a:t>Обязательные</a:t>
            </a:r>
            <a:r>
              <a:rPr sz="2400" spc="-120" dirty="0"/>
              <a:t> </a:t>
            </a:r>
            <a:r>
              <a:rPr sz="2400" spc="-50" dirty="0"/>
              <a:t>испытания</a:t>
            </a:r>
            <a:r>
              <a:rPr sz="2400" spc="-55" dirty="0"/>
              <a:t> </a:t>
            </a:r>
            <a:r>
              <a:rPr sz="2400" spc="-155" dirty="0"/>
              <a:t>для</a:t>
            </a:r>
            <a:r>
              <a:rPr sz="2400" spc="-45" dirty="0"/>
              <a:t> </a:t>
            </a:r>
            <a:r>
              <a:rPr sz="2400" spc="-60" dirty="0"/>
              <a:t>дошкольников</a:t>
            </a:r>
            <a:endParaRPr sz="2400"/>
          </a:p>
        </p:txBody>
      </p:sp>
      <p:grpSp>
        <p:nvGrpSpPr>
          <p:cNvPr id="15" name="object 15"/>
          <p:cNvGrpSpPr/>
          <p:nvPr/>
        </p:nvGrpSpPr>
        <p:grpSpPr>
          <a:xfrm>
            <a:off x="207937" y="830452"/>
            <a:ext cx="8728710" cy="5927090"/>
            <a:chOff x="207937" y="830452"/>
            <a:chExt cx="8728710" cy="5927090"/>
          </a:xfrm>
        </p:grpSpPr>
        <p:sp>
          <p:nvSpPr>
            <p:cNvPr id="16" name="object 16"/>
            <p:cNvSpPr/>
            <p:nvPr/>
          </p:nvSpPr>
          <p:spPr>
            <a:xfrm>
              <a:off x="3436746" y="836802"/>
              <a:ext cx="2707005" cy="243840"/>
            </a:xfrm>
            <a:custGeom>
              <a:avLst/>
              <a:gdLst/>
              <a:ahLst/>
              <a:cxnLst/>
              <a:rect l="l" t="t" r="r" b="b"/>
              <a:pathLst>
                <a:path w="2707004" h="243840">
                  <a:moveTo>
                    <a:pt x="2706878" y="0"/>
                  </a:moveTo>
                  <a:lnTo>
                    <a:pt x="0" y="0"/>
                  </a:lnTo>
                  <a:lnTo>
                    <a:pt x="0" y="243839"/>
                  </a:lnTo>
                  <a:lnTo>
                    <a:pt x="2706878" y="243839"/>
                  </a:lnTo>
                  <a:lnTo>
                    <a:pt x="2706878" y="0"/>
                  </a:lnTo>
                  <a:close/>
                </a:path>
              </a:pathLst>
            </a:custGeom>
            <a:solidFill>
              <a:srgbClr val="B5D4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6143625" y="836802"/>
              <a:ext cx="2786380" cy="243840"/>
            </a:xfrm>
            <a:custGeom>
              <a:avLst/>
              <a:gdLst/>
              <a:ahLst/>
              <a:cxnLst/>
              <a:rect l="l" t="t" r="r" b="b"/>
              <a:pathLst>
                <a:path w="2786379" h="243840">
                  <a:moveTo>
                    <a:pt x="2786126" y="0"/>
                  </a:moveTo>
                  <a:lnTo>
                    <a:pt x="0" y="0"/>
                  </a:lnTo>
                  <a:lnTo>
                    <a:pt x="0" y="243839"/>
                  </a:lnTo>
                  <a:lnTo>
                    <a:pt x="2786126" y="243839"/>
                  </a:lnTo>
                  <a:lnTo>
                    <a:pt x="2786126" y="0"/>
                  </a:lnTo>
                  <a:close/>
                </a:path>
              </a:pathLst>
            </a:custGeom>
            <a:solidFill>
              <a:srgbClr val="FF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436747" y="1776615"/>
              <a:ext cx="2707005" cy="500380"/>
            </a:xfrm>
            <a:custGeom>
              <a:avLst/>
              <a:gdLst/>
              <a:ahLst/>
              <a:cxnLst/>
              <a:rect l="l" t="t" r="r" b="b"/>
              <a:pathLst>
                <a:path w="2707004" h="500380">
                  <a:moveTo>
                    <a:pt x="948969" y="0"/>
                  </a:moveTo>
                  <a:lnTo>
                    <a:pt x="0" y="0"/>
                  </a:lnTo>
                  <a:lnTo>
                    <a:pt x="0" y="500367"/>
                  </a:lnTo>
                  <a:lnTo>
                    <a:pt x="948969" y="500367"/>
                  </a:lnTo>
                  <a:lnTo>
                    <a:pt x="948969" y="0"/>
                  </a:lnTo>
                  <a:close/>
                </a:path>
                <a:path w="2707004" h="500380">
                  <a:moveTo>
                    <a:pt x="2706865" y="0"/>
                  </a:moveTo>
                  <a:lnTo>
                    <a:pt x="1842947" y="0"/>
                  </a:lnTo>
                  <a:lnTo>
                    <a:pt x="949071" y="0"/>
                  </a:lnTo>
                  <a:lnTo>
                    <a:pt x="949071" y="500367"/>
                  </a:lnTo>
                  <a:lnTo>
                    <a:pt x="1842897" y="500367"/>
                  </a:lnTo>
                  <a:lnTo>
                    <a:pt x="2706865" y="500367"/>
                  </a:lnTo>
                  <a:lnTo>
                    <a:pt x="2706865" y="0"/>
                  </a:lnTo>
                  <a:close/>
                </a:path>
              </a:pathLst>
            </a:custGeom>
            <a:solidFill>
              <a:srgbClr val="B5D4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6143625" y="1776615"/>
              <a:ext cx="2786380" cy="500380"/>
            </a:xfrm>
            <a:custGeom>
              <a:avLst/>
              <a:gdLst/>
              <a:ahLst/>
              <a:cxnLst/>
              <a:rect l="l" t="t" r="r" b="b"/>
              <a:pathLst>
                <a:path w="2786379" h="500380">
                  <a:moveTo>
                    <a:pt x="2786062" y="0"/>
                  </a:moveTo>
                  <a:lnTo>
                    <a:pt x="1892173" y="0"/>
                  </a:lnTo>
                  <a:lnTo>
                    <a:pt x="923810" y="0"/>
                  </a:lnTo>
                  <a:lnTo>
                    <a:pt x="0" y="0"/>
                  </a:lnTo>
                  <a:lnTo>
                    <a:pt x="0" y="500367"/>
                  </a:lnTo>
                  <a:lnTo>
                    <a:pt x="923798" y="500367"/>
                  </a:lnTo>
                  <a:lnTo>
                    <a:pt x="1892173" y="500367"/>
                  </a:lnTo>
                  <a:lnTo>
                    <a:pt x="2786062" y="500367"/>
                  </a:lnTo>
                  <a:lnTo>
                    <a:pt x="2786062" y="0"/>
                  </a:lnTo>
                  <a:close/>
                </a:path>
              </a:pathLst>
            </a:custGeom>
            <a:solidFill>
              <a:srgbClr val="FF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3436747" y="2276982"/>
              <a:ext cx="2707005" cy="243840"/>
            </a:xfrm>
            <a:custGeom>
              <a:avLst/>
              <a:gdLst/>
              <a:ahLst/>
              <a:cxnLst/>
              <a:rect l="l" t="t" r="r" b="b"/>
              <a:pathLst>
                <a:path w="2707004" h="243839">
                  <a:moveTo>
                    <a:pt x="948969" y="0"/>
                  </a:moveTo>
                  <a:lnTo>
                    <a:pt x="0" y="0"/>
                  </a:lnTo>
                  <a:lnTo>
                    <a:pt x="0" y="243840"/>
                  </a:lnTo>
                  <a:lnTo>
                    <a:pt x="948969" y="243840"/>
                  </a:lnTo>
                  <a:lnTo>
                    <a:pt x="948969" y="0"/>
                  </a:lnTo>
                  <a:close/>
                </a:path>
                <a:path w="2707004" h="243839">
                  <a:moveTo>
                    <a:pt x="2706865" y="0"/>
                  </a:moveTo>
                  <a:lnTo>
                    <a:pt x="1842947" y="0"/>
                  </a:lnTo>
                  <a:lnTo>
                    <a:pt x="949071" y="0"/>
                  </a:lnTo>
                  <a:lnTo>
                    <a:pt x="949071" y="243840"/>
                  </a:lnTo>
                  <a:lnTo>
                    <a:pt x="1842897" y="243840"/>
                  </a:lnTo>
                  <a:lnTo>
                    <a:pt x="2706865" y="243840"/>
                  </a:lnTo>
                  <a:lnTo>
                    <a:pt x="2706865" y="0"/>
                  </a:lnTo>
                  <a:close/>
                </a:path>
              </a:pathLst>
            </a:custGeom>
            <a:solidFill>
              <a:srgbClr val="B5D4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6143625" y="2276982"/>
              <a:ext cx="2786380" cy="243840"/>
            </a:xfrm>
            <a:custGeom>
              <a:avLst/>
              <a:gdLst/>
              <a:ahLst/>
              <a:cxnLst/>
              <a:rect l="l" t="t" r="r" b="b"/>
              <a:pathLst>
                <a:path w="2786379" h="243839">
                  <a:moveTo>
                    <a:pt x="2786062" y="0"/>
                  </a:moveTo>
                  <a:lnTo>
                    <a:pt x="1892173" y="0"/>
                  </a:lnTo>
                  <a:lnTo>
                    <a:pt x="923810" y="0"/>
                  </a:lnTo>
                  <a:lnTo>
                    <a:pt x="0" y="0"/>
                  </a:lnTo>
                  <a:lnTo>
                    <a:pt x="0" y="243840"/>
                  </a:lnTo>
                  <a:lnTo>
                    <a:pt x="923798" y="243840"/>
                  </a:lnTo>
                  <a:lnTo>
                    <a:pt x="1892173" y="243840"/>
                  </a:lnTo>
                  <a:lnTo>
                    <a:pt x="2786062" y="243840"/>
                  </a:lnTo>
                  <a:lnTo>
                    <a:pt x="2786062" y="0"/>
                  </a:lnTo>
                  <a:close/>
                </a:path>
              </a:pathLst>
            </a:custGeom>
            <a:solidFill>
              <a:srgbClr val="FF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3436747" y="3021215"/>
              <a:ext cx="2707005" cy="487680"/>
            </a:xfrm>
            <a:custGeom>
              <a:avLst/>
              <a:gdLst/>
              <a:ahLst/>
              <a:cxnLst/>
              <a:rect l="l" t="t" r="r" b="b"/>
              <a:pathLst>
                <a:path w="2707004" h="487679">
                  <a:moveTo>
                    <a:pt x="948969" y="0"/>
                  </a:moveTo>
                  <a:lnTo>
                    <a:pt x="0" y="0"/>
                  </a:lnTo>
                  <a:lnTo>
                    <a:pt x="0" y="487667"/>
                  </a:lnTo>
                  <a:lnTo>
                    <a:pt x="948969" y="487667"/>
                  </a:lnTo>
                  <a:lnTo>
                    <a:pt x="948969" y="0"/>
                  </a:lnTo>
                  <a:close/>
                </a:path>
                <a:path w="2707004" h="487679">
                  <a:moveTo>
                    <a:pt x="2706865" y="0"/>
                  </a:moveTo>
                  <a:lnTo>
                    <a:pt x="1842947" y="0"/>
                  </a:lnTo>
                  <a:lnTo>
                    <a:pt x="949071" y="0"/>
                  </a:lnTo>
                  <a:lnTo>
                    <a:pt x="949071" y="487667"/>
                  </a:lnTo>
                  <a:lnTo>
                    <a:pt x="1842897" y="487667"/>
                  </a:lnTo>
                  <a:lnTo>
                    <a:pt x="2706865" y="487667"/>
                  </a:lnTo>
                  <a:lnTo>
                    <a:pt x="2706865" y="0"/>
                  </a:lnTo>
                  <a:close/>
                </a:path>
              </a:pathLst>
            </a:custGeom>
            <a:solidFill>
              <a:srgbClr val="B5D4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6143625" y="3021215"/>
              <a:ext cx="2786380" cy="487680"/>
            </a:xfrm>
            <a:custGeom>
              <a:avLst/>
              <a:gdLst/>
              <a:ahLst/>
              <a:cxnLst/>
              <a:rect l="l" t="t" r="r" b="b"/>
              <a:pathLst>
                <a:path w="2786379" h="487679">
                  <a:moveTo>
                    <a:pt x="2786062" y="0"/>
                  </a:moveTo>
                  <a:lnTo>
                    <a:pt x="1892173" y="0"/>
                  </a:lnTo>
                  <a:lnTo>
                    <a:pt x="923810" y="0"/>
                  </a:lnTo>
                  <a:lnTo>
                    <a:pt x="0" y="0"/>
                  </a:lnTo>
                  <a:lnTo>
                    <a:pt x="0" y="487667"/>
                  </a:lnTo>
                  <a:lnTo>
                    <a:pt x="923798" y="487667"/>
                  </a:lnTo>
                  <a:lnTo>
                    <a:pt x="1892173" y="487667"/>
                  </a:lnTo>
                  <a:lnTo>
                    <a:pt x="2786062" y="487667"/>
                  </a:lnTo>
                  <a:lnTo>
                    <a:pt x="2786062" y="0"/>
                  </a:lnTo>
                  <a:close/>
                </a:path>
              </a:pathLst>
            </a:custGeom>
            <a:solidFill>
              <a:srgbClr val="FF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3436747" y="3508882"/>
              <a:ext cx="2707005" cy="731520"/>
            </a:xfrm>
            <a:custGeom>
              <a:avLst/>
              <a:gdLst/>
              <a:ahLst/>
              <a:cxnLst/>
              <a:rect l="l" t="t" r="r" b="b"/>
              <a:pathLst>
                <a:path w="2707004" h="731520">
                  <a:moveTo>
                    <a:pt x="948969" y="0"/>
                  </a:moveTo>
                  <a:lnTo>
                    <a:pt x="0" y="0"/>
                  </a:lnTo>
                  <a:lnTo>
                    <a:pt x="0" y="731520"/>
                  </a:lnTo>
                  <a:lnTo>
                    <a:pt x="948969" y="731520"/>
                  </a:lnTo>
                  <a:lnTo>
                    <a:pt x="948969" y="0"/>
                  </a:lnTo>
                  <a:close/>
                </a:path>
                <a:path w="2707004" h="731520">
                  <a:moveTo>
                    <a:pt x="2706865" y="0"/>
                  </a:moveTo>
                  <a:lnTo>
                    <a:pt x="1842947" y="0"/>
                  </a:lnTo>
                  <a:lnTo>
                    <a:pt x="949071" y="0"/>
                  </a:lnTo>
                  <a:lnTo>
                    <a:pt x="949071" y="731520"/>
                  </a:lnTo>
                  <a:lnTo>
                    <a:pt x="1842897" y="731520"/>
                  </a:lnTo>
                  <a:lnTo>
                    <a:pt x="2706865" y="731520"/>
                  </a:lnTo>
                  <a:lnTo>
                    <a:pt x="2706865" y="0"/>
                  </a:lnTo>
                  <a:close/>
                </a:path>
              </a:pathLst>
            </a:custGeom>
            <a:solidFill>
              <a:srgbClr val="B5D4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6143625" y="3508882"/>
              <a:ext cx="2786380" cy="731520"/>
            </a:xfrm>
            <a:custGeom>
              <a:avLst/>
              <a:gdLst/>
              <a:ahLst/>
              <a:cxnLst/>
              <a:rect l="l" t="t" r="r" b="b"/>
              <a:pathLst>
                <a:path w="2786379" h="731520">
                  <a:moveTo>
                    <a:pt x="2786062" y="0"/>
                  </a:moveTo>
                  <a:lnTo>
                    <a:pt x="1892173" y="0"/>
                  </a:lnTo>
                  <a:lnTo>
                    <a:pt x="923810" y="0"/>
                  </a:lnTo>
                  <a:lnTo>
                    <a:pt x="0" y="0"/>
                  </a:lnTo>
                  <a:lnTo>
                    <a:pt x="0" y="731520"/>
                  </a:lnTo>
                  <a:lnTo>
                    <a:pt x="923798" y="731520"/>
                  </a:lnTo>
                  <a:lnTo>
                    <a:pt x="1892173" y="731520"/>
                  </a:lnTo>
                  <a:lnTo>
                    <a:pt x="2786062" y="731520"/>
                  </a:lnTo>
                  <a:lnTo>
                    <a:pt x="2786062" y="0"/>
                  </a:lnTo>
                  <a:close/>
                </a:path>
              </a:pathLst>
            </a:custGeom>
            <a:solidFill>
              <a:srgbClr val="FF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3436747" y="4240415"/>
              <a:ext cx="2707005" cy="731520"/>
            </a:xfrm>
            <a:custGeom>
              <a:avLst/>
              <a:gdLst/>
              <a:ahLst/>
              <a:cxnLst/>
              <a:rect l="l" t="t" r="r" b="b"/>
              <a:pathLst>
                <a:path w="2707004" h="731520">
                  <a:moveTo>
                    <a:pt x="948969" y="0"/>
                  </a:moveTo>
                  <a:lnTo>
                    <a:pt x="0" y="0"/>
                  </a:lnTo>
                  <a:lnTo>
                    <a:pt x="0" y="731507"/>
                  </a:lnTo>
                  <a:lnTo>
                    <a:pt x="948969" y="731507"/>
                  </a:lnTo>
                  <a:lnTo>
                    <a:pt x="948969" y="0"/>
                  </a:lnTo>
                  <a:close/>
                </a:path>
                <a:path w="2707004" h="731520">
                  <a:moveTo>
                    <a:pt x="2706865" y="0"/>
                  </a:moveTo>
                  <a:lnTo>
                    <a:pt x="1842947" y="0"/>
                  </a:lnTo>
                  <a:lnTo>
                    <a:pt x="949071" y="0"/>
                  </a:lnTo>
                  <a:lnTo>
                    <a:pt x="949071" y="731507"/>
                  </a:lnTo>
                  <a:lnTo>
                    <a:pt x="1842897" y="731507"/>
                  </a:lnTo>
                  <a:lnTo>
                    <a:pt x="2706865" y="731507"/>
                  </a:lnTo>
                  <a:lnTo>
                    <a:pt x="2706865" y="0"/>
                  </a:lnTo>
                  <a:close/>
                </a:path>
              </a:pathLst>
            </a:custGeom>
            <a:solidFill>
              <a:srgbClr val="B5D4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6143625" y="4240415"/>
              <a:ext cx="2786380" cy="731520"/>
            </a:xfrm>
            <a:custGeom>
              <a:avLst/>
              <a:gdLst/>
              <a:ahLst/>
              <a:cxnLst/>
              <a:rect l="l" t="t" r="r" b="b"/>
              <a:pathLst>
                <a:path w="2786379" h="731520">
                  <a:moveTo>
                    <a:pt x="2786062" y="0"/>
                  </a:moveTo>
                  <a:lnTo>
                    <a:pt x="1892173" y="0"/>
                  </a:lnTo>
                  <a:lnTo>
                    <a:pt x="923810" y="0"/>
                  </a:lnTo>
                  <a:lnTo>
                    <a:pt x="0" y="0"/>
                  </a:lnTo>
                  <a:lnTo>
                    <a:pt x="0" y="731507"/>
                  </a:lnTo>
                  <a:lnTo>
                    <a:pt x="923798" y="731507"/>
                  </a:lnTo>
                  <a:lnTo>
                    <a:pt x="1892173" y="731507"/>
                  </a:lnTo>
                  <a:lnTo>
                    <a:pt x="2786062" y="731507"/>
                  </a:lnTo>
                  <a:lnTo>
                    <a:pt x="2786062" y="0"/>
                  </a:lnTo>
                  <a:close/>
                </a:path>
              </a:pathLst>
            </a:custGeom>
            <a:solidFill>
              <a:srgbClr val="FF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3436747" y="4971986"/>
              <a:ext cx="2707005" cy="744220"/>
            </a:xfrm>
            <a:custGeom>
              <a:avLst/>
              <a:gdLst/>
              <a:ahLst/>
              <a:cxnLst/>
              <a:rect l="l" t="t" r="r" b="b"/>
              <a:pathLst>
                <a:path w="2707004" h="744220">
                  <a:moveTo>
                    <a:pt x="948969" y="0"/>
                  </a:moveTo>
                  <a:lnTo>
                    <a:pt x="0" y="0"/>
                  </a:lnTo>
                  <a:lnTo>
                    <a:pt x="0" y="744220"/>
                  </a:lnTo>
                  <a:lnTo>
                    <a:pt x="948969" y="744220"/>
                  </a:lnTo>
                  <a:lnTo>
                    <a:pt x="948969" y="0"/>
                  </a:lnTo>
                  <a:close/>
                </a:path>
                <a:path w="2707004" h="744220">
                  <a:moveTo>
                    <a:pt x="2706865" y="0"/>
                  </a:moveTo>
                  <a:lnTo>
                    <a:pt x="1842947" y="0"/>
                  </a:lnTo>
                  <a:lnTo>
                    <a:pt x="949071" y="0"/>
                  </a:lnTo>
                  <a:lnTo>
                    <a:pt x="949071" y="744220"/>
                  </a:lnTo>
                  <a:lnTo>
                    <a:pt x="1842897" y="744220"/>
                  </a:lnTo>
                  <a:lnTo>
                    <a:pt x="2706865" y="744220"/>
                  </a:lnTo>
                  <a:lnTo>
                    <a:pt x="2706865" y="0"/>
                  </a:lnTo>
                  <a:close/>
                </a:path>
              </a:pathLst>
            </a:custGeom>
            <a:solidFill>
              <a:srgbClr val="B5D4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6143625" y="4971986"/>
              <a:ext cx="2786380" cy="744220"/>
            </a:xfrm>
            <a:custGeom>
              <a:avLst/>
              <a:gdLst/>
              <a:ahLst/>
              <a:cxnLst/>
              <a:rect l="l" t="t" r="r" b="b"/>
              <a:pathLst>
                <a:path w="2786379" h="744220">
                  <a:moveTo>
                    <a:pt x="2786062" y="0"/>
                  </a:moveTo>
                  <a:lnTo>
                    <a:pt x="1892173" y="0"/>
                  </a:lnTo>
                  <a:lnTo>
                    <a:pt x="923810" y="0"/>
                  </a:lnTo>
                  <a:lnTo>
                    <a:pt x="0" y="0"/>
                  </a:lnTo>
                  <a:lnTo>
                    <a:pt x="0" y="744220"/>
                  </a:lnTo>
                  <a:lnTo>
                    <a:pt x="923798" y="744220"/>
                  </a:lnTo>
                  <a:lnTo>
                    <a:pt x="1892173" y="744220"/>
                  </a:lnTo>
                  <a:lnTo>
                    <a:pt x="2786062" y="744220"/>
                  </a:lnTo>
                  <a:lnTo>
                    <a:pt x="2786062" y="0"/>
                  </a:lnTo>
                  <a:close/>
                </a:path>
              </a:pathLst>
            </a:custGeom>
            <a:solidFill>
              <a:srgbClr val="FF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3436747" y="5716219"/>
              <a:ext cx="2707005" cy="1035050"/>
            </a:xfrm>
            <a:custGeom>
              <a:avLst/>
              <a:gdLst/>
              <a:ahLst/>
              <a:cxnLst/>
              <a:rect l="l" t="t" r="r" b="b"/>
              <a:pathLst>
                <a:path w="2707004" h="1035050">
                  <a:moveTo>
                    <a:pt x="2706865" y="0"/>
                  </a:moveTo>
                  <a:lnTo>
                    <a:pt x="1842897" y="0"/>
                  </a:lnTo>
                  <a:lnTo>
                    <a:pt x="0" y="0"/>
                  </a:lnTo>
                  <a:lnTo>
                    <a:pt x="0" y="1034491"/>
                  </a:lnTo>
                  <a:lnTo>
                    <a:pt x="1842897" y="1034491"/>
                  </a:lnTo>
                  <a:lnTo>
                    <a:pt x="2706865" y="1034491"/>
                  </a:lnTo>
                  <a:lnTo>
                    <a:pt x="2706865" y="0"/>
                  </a:lnTo>
                  <a:close/>
                </a:path>
              </a:pathLst>
            </a:custGeom>
            <a:solidFill>
              <a:srgbClr val="B5D4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6143625" y="5716219"/>
              <a:ext cx="2786380" cy="1035050"/>
            </a:xfrm>
            <a:custGeom>
              <a:avLst/>
              <a:gdLst/>
              <a:ahLst/>
              <a:cxnLst/>
              <a:rect l="l" t="t" r="r" b="b"/>
              <a:pathLst>
                <a:path w="2786379" h="1035050">
                  <a:moveTo>
                    <a:pt x="2786062" y="0"/>
                  </a:moveTo>
                  <a:lnTo>
                    <a:pt x="1892173" y="0"/>
                  </a:lnTo>
                  <a:lnTo>
                    <a:pt x="0" y="0"/>
                  </a:lnTo>
                  <a:lnTo>
                    <a:pt x="0" y="1034491"/>
                  </a:lnTo>
                  <a:lnTo>
                    <a:pt x="1892173" y="1034491"/>
                  </a:lnTo>
                  <a:lnTo>
                    <a:pt x="2786062" y="1034491"/>
                  </a:lnTo>
                  <a:lnTo>
                    <a:pt x="2786062" y="0"/>
                  </a:lnTo>
                  <a:close/>
                </a:path>
              </a:pathLst>
            </a:custGeom>
            <a:solidFill>
              <a:srgbClr val="FF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207937" y="830452"/>
              <a:ext cx="8728710" cy="5927090"/>
            </a:xfrm>
            <a:custGeom>
              <a:avLst/>
              <a:gdLst/>
              <a:ahLst/>
              <a:cxnLst/>
              <a:rect l="l" t="t" r="r" b="b"/>
              <a:pathLst>
                <a:path w="8728710" h="5927090">
                  <a:moveTo>
                    <a:pt x="602272" y="0"/>
                  </a:moveTo>
                  <a:lnTo>
                    <a:pt x="602272" y="708660"/>
                  </a:lnTo>
                </a:path>
                <a:path w="8728710" h="5927090">
                  <a:moveTo>
                    <a:pt x="602272" y="939800"/>
                  </a:moveTo>
                  <a:lnTo>
                    <a:pt x="602272" y="5926597"/>
                  </a:lnTo>
                </a:path>
                <a:path w="8728710" h="5927090">
                  <a:moveTo>
                    <a:pt x="3228809" y="0"/>
                  </a:moveTo>
                  <a:lnTo>
                    <a:pt x="3228809" y="708660"/>
                  </a:lnTo>
                </a:path>
                <a:path w="8728710" h="5927090">
                  <a:moveTo>
                    <a:pt x="3228809" y="939800"/>
                  </a:moveTo>
                  <a:lnTo>
                    <a:pt x="3228809" y="5926597"/>
                  </a:lnTo>
                </a:path>
                <a:path w="8728710" h="5927090">
                  <a:moveTo>
                    <a:pt x="4177880" y="243839"/>
                  </a:moveTo>
                  <a:lnTo>
                    <a:pt x="4177880" y="708660"/>
                  </a:lnTo>
                </a:path>
                <a:path w="8728710" h="5927090">
                  <a:moveTo>
                    <a:pt x="4177880" y="939800"/>
                  </a:moveTo>
                  <a:lnTo>
                    <a:pt x="4177880" y="1696720"/>
                  </a:lnTo>
                </a:path>
                <a:path w="8728710" h="5927090">
                  <a:moveTo>
                    <a:pt x="4177880" y="2184400"/>
                  </a:moveTo>
                  <a:lnTo>
                    <a:pt x="4177880" y="4892103"/>
                  </a:lnTo>
                </a:path>
                <a:path w="8728710" h="5927090">
                  <a:moveTo>
                    <a:pt x="5071706" y="243839"/>
                  </a:moveTo>
                  <a:lnTo>
                    <a:pt x="5071706" y="708660"/>
                  </a:lnTo>
                </a:path>
                <a:path w="8728710" h="5927090">
                  <a:moveTo>
                    <a:pt x="5071706" y="939800"/>
                  </a:moveTo>
                  <a:lnTo>
                    <a:pt x="5071706" y="1696720"/>
                  </a:lnTo>
                </a:path>
                <a:path w="8728710" h="5927090">
                  <a:moveTo>
                    <a:pt x="5071706" y="2184400"/>
                  </a:moveTo>
                  <a:lnTo>
                    <a:pt x="5071706" y="5926597"/>
                  </a:lnTo>
                </a:path>
                <a:path w="8728710" h="5927090">
                  <a:moveTo>
                    <a:pt x="5935687" y="0"/>
                  </a:moveTo>
                  <a:lnTo>
                    <a:pt x="5935687" y="708660"/>
                  </a:lnTo>
                </a:path>
                <a:path w="8728710" h="5927090">
                  <a:moveTo>
                    <a:pt x="5935687" y="939800"/>
                  </a:moveTo>
                  <a:lnTo>
                    <a:pt x="5935687" y="1696720"/>
                  </a:lnTo>
                </a:path>
                <a:path w="8728710" h="5927090">
                  <a:moveTo>
                    <a:pt x="5935687" y="2184400"/>
                  </a:moveTo>
                  <a:lnTo>
                    <a:pt x="5935687" y="5926597"/>
                  </a:lnTo>
                </a:path>
                <a:path w="8728710" h="5927090">
                  <a:moveTo>
                    <a:pt x="6859485" y="939800"/>
                  </a:moveTo>
                  <a:lnTo>
                    <a:pt x="6859485" y="1696720"/>
                  </a:lnTo>
                </a:path>
                <a:path w="8728710" h="5927090">
                  <a:moveTo>
                    <a:pt x="6859485" y="2184400"/>
                  </a:moveTo>
                  <a:lnTo>
                    <a:pt x="6859485" y="4892103"/>
                  </a:lnTo>
                </a:path>
                <a:path w="8728710" h="5927090">
                  <a:moveTo>
                    <a:pt x="6935812" y="243839"/>
                  </a:moveTo>
                  <a:lnTo>
                    <a:pt x="6935812" y="708660"/>
                  </a:lnTo>
                </a:path>
                <a:path w="8728710" h="5927090">
                  <a:moveTo>
                    <a:pt x="7827860" y="243839"/>
                  </a:moveTo>
                  <a:lnTo>
                    <a:pt x="7827860" y="708660"/>
                  </a:lnTo>
                </a:path>
                <a:path w="8728710" h="5927090">
                  <a:moveTo>
                    <a:pt x="7827860" y="939800"/>
                  </a:moveTo>
                  <a:lnTo>
                    <a:pt x="7827860" y="1696720"/>
                  </a:lnTo>
                </a:path>
                <a:path w="8728710" h="5927090">
                  <a:moveTo>
                    <a:pt x="7827860" y="2184400"/>
                  </a:moveTo>
                  <a:lnTo>
                    <a:pt x="7827860" y="5926597"/>
                  </a:lnTo>
                </a:path>
                <a:path w="8728710" h="5927090">
                  <a:moveTo>
                    <a:pt x="3222459" y="250189"/>
                  </a:moveTo>
                  <a:lnTo>
                    <a:pt x="8728163" y="250189"/>
                  </a:lnTo>
                </a:path>
                <a:path w="8728710" h="5927090">
                  <a:moveTo>
                    <a:pt x="0" y="702310"/>
                  </a:moveTo>
                  <a:lnTo>
                    <a:pt x="8728163" y="702310"/>
                  </a:lnTo>
                </a:path>
                <a:path w="8728710" h="5927090">
                  <a:moveTo>
                    <a:pt x="0" y="946150"/>
                  </a:moveTo>
                  <a:lnTo>
                    <a:pt x="8728163" y="946150"/>
                  </a:lnTo>
                </a:path>
                <a:path w="8728710" h="5927090">
                  <a:moveTo>
                    <a:pt x="0" y="1690370"/>
                  </a:moveTo>
                  <a:lnTo>
                    <a:pt x="8728163" y="1690370"/>
                  </a:lnTo>
                </a:path>
                <a:path w="8728710" h="5927090">
                  <a:moveTo>
                    <a:pt x="0" y="2190750"/>
                  </a:moveTo>
                  <a:lnTo>
                    <a:pt x="8728163" y="2190750"/>
                  </a:lnTo>
                </a:path>
                <a:path w="8728710" h="5927090">
                  <a:moveTo>
                    <a:pt x="0" y="2678430"/>
                  </a:moveTo>
                  <a:lnTo>
                    <a:pt x="8728163" y="2678430"/>
                  </a:lnTo>
                </a:path>
                <a:path w="8728710" h="5927090">
                  <a:moveTo>
                    <a:pt x="0" y="4141470"/>
                  </a:moveTo>
                  <a:lnTo>
                    <a:pt x="8728163" y="4141470"/>
                  </a:lnTo>
                </a:path>
                <a:path w="8728710" h="5927090">
                  <a:moveTo>
                    <a:pt x="0" y="4885753"/>
                  </a:moveTo>
                  <a:lnTo>
                    <a:pt x="8728163" y="4885753"/>
                  </a:lnTo>
                </a:path>
                <a:path w="8728710" h="5927090">
                  <a:moveTo>
                    <a:pt x="6350" y="0"/>
                  </a:moveTo>
                  <a:lnTo>
                    <a:pt x="6350" y="5926597"/>
                  </a:lnTo>
                </a:path>
                <a:path w="8728710" h="5927090">
                  <a:moveTo>
                    <a:pt x="8721813" y="0"/>
                  </a:moveTo>
                  <a:lnTo>
                    <a:pt x="8721813" y="5926597"/>
                  </a:lnTo>
                </a:path>
                <a:path w="8728710" h="5927090">
                  <a:moveTo>
                    <a:pt x="0" y="6350"/>
                  </a:moveTo>
                  <a:lnTo>
                    <a:pt x="8728163" y="6350"/>
                  </a:lnTo>
                </a:path>
                <a:path w="8728710" h="5927090">
                  <a:moveTo>
                    <a:pt x="0" y="5920247"/>
                  </a:moveTo>
                  <a:lnTo>
                    <a:pt x="8728163" y="5920247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33" name="object 33"/>
          <p:cNvGraphicFramePr>
            <a:graphicFrameLocks noGrp="1"/>
          </p:cNvGraphicFramePr>
          <p:nvPr/>
        </p:nvGraphicFramePr>
        <p:xfrm>
          <a:off x="342239" y="836802"/>
          <a:ext cx="8589641" cy="560895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16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26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74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31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77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80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407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122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43204">
                <a:tc rowSpan="2">
                  <a:txBody>
                    <a:bodyPr/>
                    <a:lstStyle/>
                    <a:p>
                      <a:pPr marR="92710" algn="r">
                        <a:lnSpc>
                          <a:spcPct val="100000"/>
                        </a:lnSpc>
                      </a:pPr>
                      <a:r>
                        <a:rPr sz="1550" spc="-50" dirty="0">
                          <a:latin typeface="Times New Roman"/>
                          <a:cs typeface="Times New Roman"/>
                        </a:rPr>
                        <a:t>№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R="149860" algn="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550" spc="-25" dirty="0">
                          <a:latin typeface="Times New Roman"/>
                          <a:cs typeface="Times New Roman"/>
                        </a:rPr>
                        <a:t>п/п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198120" algn="ctr">
                        <a:lnSpc>
                          <a:spcPct val="100000"/>
                        </a:lnSpc>
                      </a:pPr>
                      <a:r>
                        <a:rPr sz="1550" dirty="0">
                          <a:latin typeface="Times New Roman"/>
                          <a:cs typeface="Times New Roman"/>
                        </a:rPr>
                        <a:t>Виды</a:t>
                      </a:r>
                      <a:r>
                        <a:rPr sz="1550" spc="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spc="-10" dirty="0">
                          <a:latin typeface="Times New Roman"/>
                          <a:cs typeface="Times New Roman"/>
                        </a:rPr>
                        <a:t>испытаний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204470"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1550" spc="-10" dirty="0">
                          <a:latin typeface="Times New Roman"/>
                          <a:cs typeface="Times New Roman"/>
                        </a:rPr>
                        <a:t>(тесты)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>
                        <a:lnSpc>
                          <a:spcPts val="1814"/>
                        </a:lnSpc>
                      </a:pPr>
                      <a:r>
                        <a:rPr sz="1550" spc="-10" dirty="0">
                          <a:latin typeface="Times New Roman"/>
                          <a:cs typeface="Times New Roman"/>
                        </a:rPr>
                        <a:t>Мальчики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6990" algn="ctr">
                        <a:lnSpc>
                          <a:spcPts val="1814"/>
                        </a:lnSpc>
                      </a:pPr>
                      <a:r>
                        <a:rPr sz="1550" spc="-10" dirty="0">
                          <a:latin typeface="Times New Roman"/>
                          <a:cs typeface="Times New Roman"/>
                        </a:rPr>
                        <a:t>Девочки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29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3690">
                        <a:lnSpc>
                          <a:spcPts val="1655"/>
                        </a:lnSpc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Бронзо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240029">
                        <a:lnSpc>
                          <a:spcPts val="1639"/>
                        </a:lnSpc>
                        <a:spcBef>
                          <a:spcPts val="195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вый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знак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4295" marR="80645" indent="127635">
                        <a:lnSpc>
                          <a:spcPts val="1660"/>
                        </a:lnSpc>
                        <a:spcBef>
                          <a:spcPts val="45"/>
                        </a:spcBef>
                      </a:pP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Серебря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ный</a:t>
                      </a:r>
                      <a:r>
                        <a:rPr sz="14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знак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/>
                </a:tc>
                <a:tc>
                  <a:txBody>
                    <a:bodyPr/>
                    <a:lstStyle/>
                    <a:p>
                      <a:pPr marL="215900" marR="140970" indent="-36830">
                        <a:lnSpc>
                          <a:spcPts val="1660"/>
                        </a:lnSpc>
                        <a:spcBef>
                          <a:spcPts val="45"/>
                        </a:spcBef>
                      </a:pPr>
                      <a:r>
                        <a:rPr sz="1400" spc="-35" dirty="0">
                          <a:latin typeface="Times New Roman"/>
                          <a:cs typeface="Times New Roman"/>
                        </a:rPr>
                        <a:t>Золотой 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знак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/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ts val="1655"/>
                        </a:lnSpc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Бронзо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48590">
                        <a:lnSpc>
                          <a:spcPts val="1639"/>
                        </a:lnSpc>
                        <a:spcBef>
                          <a:spcPts val="195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вый</a:t>
                      </a:r>
                      <a:r>
                        <a:rPr sz="14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знак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5725" marR="54610" indent="123189">
                        <a:lnSpc>
                          <a:spcPts val="1660"/>
                        </a:lnSpc>
                        <a:spcBef>
                          <a:spcPts val="45"/>
                        </a:spcBef>
                      </a:pP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Серебря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ный</a:t>
                      </a:r>
                      <a:r>
                        <a:rPr sz="14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знак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/>
                </a:tc>
                <a:tc>
                  <a:txBody>
                    <a:bodyPr/>
                    <a:lstStyle/>
                    <a:p>
                      <a:pPr marL="172085" algn="ctr">
                        <a:lnSpc>
                          <a:spcPts val="1655"/>
                        </a:lnSpc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Золотой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77165" algn="ctr">
                        <a:lnSpc>
                          <a:spcPts val="1639"/>
                        </a:lnSpc>
                        <a:spcBef>
                          <a:spcPts val="195"/>
                        </a:spcBef>
                      </a:pP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знак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0029">
                <a:tc gridSpan="8">
                  <a:txBody>
                    <a:bodyPr/>
                    <a:lstStyle/>
                    <a:p>
                      <a:pPr marL="85725">
                        <a:lnSpc>
                          <a:spcPts val="1789"/>
                        </a:lnSpc>
                      </a:pPr>
                      <a:r>
                        <a:rPr sz="1550" dirty="0">
                          <a:latin typeface="Times New Roman"/>
                          <a:cs typeface="Times New Roman"/>
                        </a:rPr>
                        <a:t>Обязательные</a:t>
                      </a:r>
                      <a:r>
                        <a:rPr sz="1550" spc="2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dirty="0">
                          <a:latin typeface="Times New Roman"/>
                          <a:cs typeface="Times New Roman"/>
                        </a:rPr>
                        <a:t>испытания</a:t>
                      </a:r>
                      <a:r>
                        <a:rPr sz="15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spc="-10" dirty="0">
                          <a:latin typeface="Times New Roman"/>
                          <a:cs typeface="Times New Roman"/>
                        </a:rPr>
                        <a:t>(тесты)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0380"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50" spc="-25" dirty="0">
                          <a:latin typeface="Times New Roman"/>
                          <a:cs typeface="Times New Roman"/>
                        </a:rPr>
                        <a:t>1.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/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50" dirty="0">
                          <a:latin typeface="Times New Roman"/>
                          <a:cs typeface="Times New Roman"/>
                        </a:rPr>
                        <a:t>Челночный</a:t>
                      </a:r>
                      <a:r>
                        <a:rPr sz="1550" spc="1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spc="-25" dirty="0">
                          <a:latin typeface="Times New Roman"/>
                          <a:cs typeface="Times New Roman"/>
                        </a:rPr>
                        <a:t>бег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220345">
                        <a:lnSpc>
                          <a:spcPts val="1814"/>
                        </a:lnSpc>
                        <a:spcBef>
                          <a:spcPts val="160"/>
                        </a:spcBef>
                      </a:pPr>
                      <a:r>
                        <a:rPr sz="1550" dirty="0">
                          <a:latin typeface="Times New Roman"/>
                          <a:cs typeface="Times New Roman"/>
                        </a:rPr>
                        <a:t>3х10</a:t>
                      </a:r>
                      <a:r>
                        <a:rPr sz="155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55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spc="-10" dirty="0">
                          <a:latin typeface="Times New Roman"/>
                          <a:cs typeface="Times New Roman"/>
                        </a:rPr>
                        <a:t>(сек.)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26695" algn="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50" spc="-20" dirty="0">
                          <a:latin typeface="Times New Roman"/>
                          <a:cs typeface="Times New Roman"/>
                        </a:rPr>
                        <a:t>10,4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5D4FD"/>
                    </a:solidFill>
                  </a:tcPr>
                </a:tc>
                <a:tc>
                  <a:txBody>
                    <a:bodyPr/>
                    <a:lstStyle/>
                    <a:p>
                      <a:pPr marL="33528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50" spc="-20" dirty="0">
                          <a:latin typeface="Times New Roman"/>
                          <a:cs typeface="Times New Roman"/>
                        </a:rPr>
                        <a:t>10,1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50" spc="-25" dirty="0">
                          <a:latin typeface="Times New Roman"/>
                          <a:cs typeface="Times New Roman"/>
                        </a:rPr>
                        <a:t>9,2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50" spc="-20" dirty="0">
                          <a:latin typeface="Times New Roman"/>
                          <a:cs typeface="Times New Roman"/>
                        </a:rPr>
                        <a:t>10,9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302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50" spc="-20" dirty="0">
                          <a:latin typeface="Times New Roman"/>
                          <a:cs typeface="Times New Roman"/>
                        </a:rPr>
                        <a:t>10,7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15900" algn="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50" spc="-25" dirty="0">
                          <a:latin typeface="Times New Roman"/>
                          <a:cs typeface="Times New Roman"/>
                        </a:rPr>
                        <a:t>9,7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2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ts val="1810"/>
                        </a:lnSpc>
                        <a:spcBef>
                          <a:spcPts val="10"/>
                        </a:spcBef>
                      </a:pPr>
                      <a:r>
                        <a:rPr sz="1550" dirty="0">
                          <a:latin typeface="Times New Roman"/>
                          <a:cs typeface="Times New Roman"/>
                        </a:rPr>
                        <a:t>или</a:t>
                      </a:r>
                      <a:r>
                        <a:rPr sz="15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dirty="0">
                          <a:latin typeface="Times New Roman"/>
                          <a:cs typeface="Times New Roman"/>
                        </a:rPr>
                        <a:t>бег</a:t>
                      </a:r>
                      <a:r>
                        <a:rPr sz="155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dirty="0"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sz="1550" spc="-10" dirty="0">
                          <a:latin typeface="Times New Roman"/>
                          <a:cs typeface="Times New Roman"/>
                        </a:rPr>
                        <a:t>(сек.)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50850">
                        <a:lnSpc>
                          <a:spcPts val="1810"/>
                        </a:lnSpc>
                        <a:spcBef>
                          <a:spcPts val="10"/>
                        </a:spcBef>
                      </a:pPr>
                      <a:r>
                        <a:rPr sz="1550" spc="-25" dirty="0">
                          <a:latin typeface="Times New Roman"/>
                          <a:cs typeface="Times New Roman"/>
                        </a:rPr>
                        <a:t>6,9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B5D4FD"/>
                    </a:solidFill>
                  </a:tcPr>
                </a:tc>
                <a:tc>
                  <a:txBody>
                    <a:bodyPr/>
                    <a:lstStyle/>
                    <a:p>
                      <a:pPr marL="385445">
                        <a:lnSpc>
                          <a:spcPts val="1810"/>
                        </a:lnSpc>
                        <a:spcBef>
                          <a:spcPts val="10"/>
                        </a:spcBef>
                      </a:pPr>
                      <a:r>
                        <a:rPr sz="1550" spc="-25" dirty="0">
                          <a:latin typeface="Times New Roman"/>
                          <a:cs typeface="Times New Roman"/>
                        </a:rPr>
                        <a:t>6,7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1750" algn="ctr">
                        <a:lnSpc>
                          <a:spcPts val="1810"/>
                        </a:lnSpc>
                        <a:spcBef>
                          <a:spcPts val="10"/>
                        </a:spcBef>
                      </a:pPr>
                      <a:r>
                        <a:rPr sz="1550" spc="-25" dirty="0">
                          <a:latin typeface="Times New Roman"/>
                          <a:cs typeface="Times New Roman"/>
                        </a:rPr>
                        <a:t>5,9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2065" algn="ctr">
                        <a:lnSpc>
                          <a:spcPts val="1810"/>
                        </a:lnSpc>
                        <a:spcBef>
                          <a:spcPts val="10"/>
                        </a:spcBef>
                      </a:pPr>
                      <a:r>
                        <a:rPr sz="1550" spc="-25" dirty="0">
                          <a:latin typeface="Times New Roman"/>
                          <a:cs typeface="Times New Roman"/>
                        </a:rPr>
                        <a:t>7,2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73025" algn="ctr">
                        <a:lnSpc>
                          <a:spcPts val="1810"/>
                        </a:lnSpc>
                        <a:spcBef>
                          <a:spcPts val="10"/>
                        </a:spcBef>
                      </a:pPr>
                      <a:r>
                        <a:rPr sz="1550" spc="-25" dirty="0">
                          <a:latin typeface="Times New Roman"/>
                          <a:cs typeface="Times New Roman"/>
                        </a:rPr>
                        <a:t>7,0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215900" algn="r">
                        <a:lnSpc>
                          <a:spcPts val="1810"/>
                        </a:lnSpc>
                        <a:spcBef>
                          <a:spcPts val="10"/>
                        </a:spcBef>
                      </a:pPr>
                      <a:r>
                        <a:rPr sz="1550" spc="-25" dirty="0">
                          <a:latin typeface="Times New Roman"/>
                          <a:cs typeface="Times New Roman"/>
                        </a:rPr>
                        <a:t>6,2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F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9745"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550" spc="-25" dirty="0">
                          <a:latin typeface="Times New Roman"/>
                          <a:cs typeface="Times New Roman"/>
                        </a:rPr>
                        <a:t>2.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550" dirty="0">
                          <a:latin typeface="Times New Roman"/>
                          <a:cs typeface="Times New Roman"/>
                        </a:rPr>
                        <a:t>Смешанное</a:t>
                      </a:r>
                      <a:r>
                        <a:rPr sz="1550" spc="229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spc="-10" dirty="0">
                          <a:latin typeface="Times New Roman"/>
                          <a:cs typeface="Times New Roman"/>
                        </a:rPr>
                        <a:t>передвижение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220345">
                        <a:lnSpc>
                          <a:spcPts val="1810"/>
                        </a:lnSpc>
                        <a:spcBef>
                          <a:spcPts val="155"/>
                        </a:spcBef>
                      </a:pPr>
                      <a:r>
                        <a:rPr sz="1550" dirty="0">
                          <a:latin typeface="Times New Roman"/>
                          <a:cs typeface="Times New Roman"/>
                        </a:rPr>
                        <a:t>(1</a:t>
                      </a:r>
                      <a:r>
                        <a:rPr sz="155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spc="-25" dirty="0">
                          <a:latin typeface="Times New Roman"/>
                          <a:cs typeface="Times New Roman"/>
                        </a:rPr>
                        <a:t>км)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6065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550" dirty="0">
                          <a:latin typeface="Times New Roman"/>
                          <a:cs typeface="Times New Roman"/>
                        </a:rPr>
                        <a:t>Без</a:t>
                      </a:r>
                      <a:r>
                        <a:rPr sz="15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dirty="0">
                          <a:latin typeface="Times New Roman"/>
                          <a:cs typeface="Times New Roman"/>
                        </a:rPr>
                        <a:t>учета</a:t>
                      </a:r>
                      <a:r>
                        <a:rPr sz="1550" spc="1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spc="-10" dirty="0">
                          <a:latin typeface="Times New Roman"/>
                          <a:cs typeface="Times New Roman"/>
                        </a:rPr>
                        <a:t>времени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550" spc="-25" dirty="0">
                          <a:latin typeface="Times New Roman"/>
                          <a:cs typeface="Times New Roman"/>
                        </a:rPr>
                        <a:t>3.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 marR="281305" algn="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550" dirty="0">
                          <a:latin typeface="Times New Roman"/>
                          <a:cs typeface="Times New Roman"/>
                        </a:rPr>
                        <a:t>Прыжок</a:t>
                      </a:r>
                      <a:r>
                        <a:rPr sz="155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55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dirty="0">
                          <a:latin typeface="Times New Roman"/>
                          <a:cs typeface="Times New Roman"/>
                        </a:rPr>
                        <a:t>длину</a:t>
                      </a:r>
                      <a:r>
                        <a:rPr sz="155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5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spc="-20" dirty="0">
                          <a:latin typeface="Times New Roman"/>
                          <a:cs typeface="Times New Roman"/>
                        </a:rPr>
                        <a:t>места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R="248285" algn="r">
                        <a:lnSpc>
                          <a:spcPts val="1814"/>
                        </a:lnSpc>
                        <a:spcBef>
                          <a:spcPts val="50"/>
                        </a:spcBef>
                      </a:pPr>
                      <a:r>
                        <a:rPr sz="1550" dirty="0">
                          <a:latin typeface="Times New Roman"/>
                          <a:cs typeface="Times New Roman"/>
                        </a:rPr>
                        <a:t>толчком</a:t>
                      </a:r>
                      <a:r>
                        <a:rPr sz="15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dirty="0">
                          <a:latin typeface="Times New Roman"/>
                          <a:cs typeface="Times New Roman"/>
                        </a:rPr>
                        <a:t>двумя</a:t>
                      </a:r>
                      <a:r>
                        <a:rPr sz="15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dirty="0">
                          <a:latin typeface="Times New Roman"/>
                          <a:cs typeface="Times New Roman"/>
                        </a:rPr>
                        <a:t>ногами</a:t>
                      </a:r>
                      <a:r>
                        <a:rPr sz="155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spc="-20" dirty="0">
                          <a:latin typeface="Times New Roman"/>
                          <a:cs typeface="Times New Roman"/>
                        </a:rPr>
                        <a:t>(см)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 marR="254000" algn="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550" spc="-25" dirty="0">
                          <a:latin typeface="Times New Roman"/>
                          <a:cs typeface="Times New Roman"/>
                        </a:rPr>
                        <a:t>115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solidFill>
                      <a:srgbClr val="B5D4FD"/>
                    </a:solidFill>
                  </a:tcPr>
                </a:tc>
                <a:tc>
                  <a:txBody>
                    <a:bodyPr/>
                    <a:lstStyle/>
                    <a:p>
                      <a:pPr marL="36258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550" spc="-25" dirty="0">
                          <a:latin typeface="Times New Roman"/>
                          <a:cs typeface="Times New Roman"/>
                        </a:rPr>
                        <a:t>120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 marL="27305"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550" spc="-25" dirty="0">
                          <a:latin typeface="Times New Roman"/>
                          <a:cs typeface="Times New Roman"/>
                        </a:rPr>
                        <a:t>140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 marR="6985"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550" spc="-25" dirty="0">
                          <a:latin typeface="Times New Roman"/>
                          <a:cs typeface="Times New Roman"/>
                        </a:rPr>
                        <a:t>110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 marL="77470"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550" spc="-25" dirty="0">
                          <a:latin typeface="Times New Roman"/>
                          <a:cs typeface="Times New Roman"/>
                        </a:rPr>
                        <a:t>115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 marR="187325" algn="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550" spc="-25" dirty="0">
                          <a:latin typeface="Times New Roman"/>
                          <a:cs typeface="Times New Roman"/>
                        </a:rPr>
                        <a:t>135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solidFill>
                      <a:srgbClr val="FF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550" spc="-25" dirty="0">
                          <a:latin typeface="Times New Roman"/>
                          <a:cs typeface="Times New Roman"/>
                        </a:rPr>
                        <a:t>4.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550" spc="-10" dirty="0">
                          <a:latin typeface="Times New Roman"/>
                          <a:cs typeface="Times New Roman"/>
                        </a:rPr>
                        <a:t>Подтягивание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22034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550" dirty="0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sz="155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dirty="0">
                          <a:latin typeface="Times New Roman"/>
                          <a:cs typeface="Times New Roman"/>
                        </a:rPr>
                        <a:t>виса</a:t>
                      </a:r>
                      <a:r>
                        <a:rPr sz="155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550" spc="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spc="-10" dirty="0">
                          <a:latin typeface="Times New Roman"/>
                          <a:cs typeface="Times New Roman"/>
                        </a:rPr>
                        <a:t>высокой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27940">
                        <a:lnSpc>
                          <a:spcPts val="1789"/>
                        </a:lnSpc>
                        <a:spcBef>
                          <a:spcPts val="85"/>
                        </a:spcBef>
                      </a:pPr>
                      <a:r>
                        <a:rPr sz="1550" dirty="0">
                          <a:latin typeface="Times New Roman"/>
                          <a:cs typeface="Times New Roman"/>
                        </a:rPr>
                        <a:t>перекладине</a:t>
                      </a:r>
                      <a:r>
                        <a:rPr sz="1550" spc="2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spc="-20" dirty="0">
                          <a:latin typeface="Times New Roman"/>
                          <a:cs typeface="Times New Roman"/>
                        </a:rPr>
                        <a:t>(кол-</a:t>
                      </a:r>
                      <a:r>
                        <a:rPr sz="1550" dirty="0">
                          <a:latin typeface="Times New Roman"/>
                          <a:cs typeface="Times New Roman"/>
                        </a:rPr>
                        <a:t>во</a:t>
                      </a:r>
                      <a:r>
                        <a:rPr sz="1550" spc="1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spc="-20" dirty="0">
                          <a:latin typeface="Times New Roman"/>
                          <a:cs typeface="Times New Roman"/>
                        </a:rPr>
                        <a:t>раз)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0180"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550" spc="-50" dirty="0">
                          <a:latin typeface="Times New Roman"/>
                          <a:cs typeface="Times New Roman"/>
                        </a:rPr>
                        <a:t>2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5D4FD"/>
                    </a:solidFill>
                  </a:tcPr>
                </a:tc>
                <a:tc>
                  <a:txBody>
                    <a:bodyPr/>
                    <a:lstStyle/>
                    <a:p>
                      <a:pPr marL="114935"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550" spc="-50" dirty="0">
                          <a:latin typeface="Times New Roman"/>
                          <a:cs typeface="Times New Roman"/>
                        </a:rPr>
                        <a:t>3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550" spc="-50" dirty="0">
                          <a:latin typeface="Times New Roman"/>
                          <a:cs typeface="Times New Roman"/>
                        </a:rPr>
                        <a:t>4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550" spc="-50" dirty="0">
                          <a:latin typeface="Times New Roman"/>
                          <a:cs typeface="Times New Roman"/>
                        </a:rPr>
                        <a:t>-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550" spc="-50" dirty="0">
                          <a:latin typeface="Times New Roman"/>
                          <a:cs typeface="Times New Roman"/>
                        </a:rPr>
                        <a:t>-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1450"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550" spc="-50" dirty="0">
                          <a:latin typeface="Times New Roman"/>
                          <a:cs typeface="Times New Roman"/>
                        </a:rPr>
                        <a:t>-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75895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550" dirty="0">
                          <a:latin typeface="Times New Roman"/>
                          <a:cs typeface="Times New Roman"/>
                        </a:rPr>
                        <a:t>или</a:t>
                      </a:r>
                      <a:r>
                        <a:rPr sz="155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dirty="0">
                          <a:latin typeface="Times New Roman"/>
                          <a:cs typeface="Times New Roman"/>
                        </a:rPr>
                        <a:t>подтягивание</a:t>
                      </a:r>
                      <a:r>
                        <a:rPr sz="1550" spc="1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dirty="0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sz="155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spc="-20" dirty="0">
                          <a:latin typeface="Times New Roman"/>
                          <a:cs typeface="Times New Roman"/>
                        </a:rPr>
                        <a:t>виса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R="138430" algn="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550" dirty="0">
                          <a:latin typeface="Times New Roman"/>
                          <a:cs typeface="Times New Roman"/>
                        </a:rPr>
                        <a:t>лежа</a:t>
                      </a:r>
                      <a:r>
                        <a:rPr sz="1550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55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dirty="0">
                          <a:latin typeface="Times New Roman"/>
                          <a:cs typeface="Times New Roman"/>
                        </a:rPr>
                        <a:t>низкой</a:t>
                      </a:r>
                      <a:r>
                        <a:rPr sz="155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spc="-10" dirty="0">
                          <a:latin typeface="Times New Roman"/>
                          <a:cs typeface="Times New Roman"/>
                        </a:rPr>
                        <a:t>перекладине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27940">
                        <a:lnSpc>
                          <a:spcPts val="1795"/>
                        </a:lnSpc>
                        <a:spcBef>
                          <a:spcPts val="85"/>
                        </a:spcBef>
                      </a:pPr>
                      <a:r>
                        <a:rPr sz="1550" spc="-25" dirty="0">
                          <a:latin typeface="Times New Roman"/>
                          <a:cs typeface="Times New Roman"/>
                        </a:rPr>
                        <a:t>(кол-</a:t>
                      </a:r>
                      <a:r>
                        <a:rPr sz="1550" dirty="0">
                          <a:latin typeface="Times New Roman"/>
                          <a:cs typeface="Times New Roman"/>
                        </a:rPr>
                        <a:t>во</a:t>
                      </a:r>
                      <a:r>
                        <a:rPr sz="155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spc="-20" dirty="0">
                          <a:latin typeface="Times New Roman"/>
                          <a:cs typeface="Times New Roman"/>
                        </a:rPr>
                        <a:t>раз)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170180"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550" spc="-50" dirty="0">
                          <a:latin typeface="Times New Roman"/>
                          <a:cs typeface="Times New Roman"/>
                        </a:rPr>
                        <a:t>5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B5D4FD"/>
                    </a:solidFill>
                  </a:tcPr>
                </a:tc>
                <a:tc>
                  <a:txBody>
                    <a:bodyPr/>
                    <a:lstStyle/>
                    <a:p>
                      <a:pPr marL="114935"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550" spc="-50" dirty="0">
                          <a:latin typeface="Times New Roman"/>
                          <a:cs typeface="Times New Roman"/>
                        </a:rPr>
                        <a:t>6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7305"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550" spc="-25" dirty="0">
                          <a:latin typeface="Times New Roman"/>
                          <a:cs typeface="Times New Roman"/>
                        </a:rPr>
                        <a:t>13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7620"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550" spc="-50" dirty="0">
                          <a:latin typeface="Times New Roman"/>
                          <a:cs typeface="Times New Roman"/>
                        </a:rPr>
                        <a:t>4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78105"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550" spc="-50" dirty="0">
                          <a:latin typeface="Times New Roman"/>
                          <a:cs typeface="Times New Roman"/>
                        </a:rPr>
                        <a:t>5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251460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550" spc="-25" dirty="0">
                          <a:latin typeface="Times New Roman"/>
                          <a:cs typeface="Times New Roman"/>
                        </a:rPr>
                        <a:t>11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F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42950"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550" spc="-25" dirty="0">
                          <a:latin typeface="Times New Roman"/>
                          <a:cs typeface="Times New Roman"/>
                        </a:rPr>
                        <a:t>5.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550" dirty="0">
                          <a:latin typeface="Times New Roman"/>
                          <a:cs typeface="Times New Roman"/>
                        </a:rPr>
                        <a:t>Сгибание</a:t>
                      </a:r>
                      <a:r>
                        <a:rPr sz="1550" spc="1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55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dirty="0">
                          <a:latin typeface="Times New Roman"/>
                          <a:cs typeface="Times New Roman"/>
                        </a:rPr>
                        <a:t>разгибание</a:t>
                      </a:r>
                      <a:r>
                        <a:rPr sz="1550" spc="1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spc="-25" dirty="0">
                          <a:latin typeface="Times New Roman"/>
                          <a:cs typeface="Times New Roman"/>
                        </a:rPr>
                        <a:t>рук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2794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55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55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dirty="0">
                          <a:latin typeface="Times New Roman"/>
                          <a:cs typeface="Times New Roman"/>
                        </a:rPr>
                        <a:t>упоре</a:t>
                      </a:r>
                      <a:r>
                        <a:rPr sz="1550" spc="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dirty="0">
                          <a:latin typeface="Times New Roman"/>
                          <a:cs typeface="Times New Roman"/>
                        </a:rPr>
                        <a:t>лежа</a:t>
                      </a:r>
                      <a:r>
                        <a:rPr sz="15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55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spc="-20" dirty="0">
                          <a:latin typeface="Times New Roman"/>
                          <a:cs typeface="Times New Roman"/>
                        </a:rPr>
                        <a:t>полу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220345">
                        <a:lnSpc>
                          <a:spcPts val="1810"/>
                        </a:lnSpc>
                        <a:spcBef>
                          <a:spcPts val="160"/>
                        </a:spcBef>
                      </a:pPr>
                      <a:r>
                        <a:rPr sz="1550" spc="-20" dirty="0">
                          <a:latin typeface="Times New Roman"/>
                          <a:cs typeface="Times New Roman"/>
                        </a:rPr>
                        <a:t>(кол-</a:t>
                      </a:r>
                      <a:r>
                        <a:rPr sz="1550" dirty="0">
                          <a:latin typeface="Times New Roman"/>
                          <a:cs typeface="Times New Roman"/>
                        </a:rPr>
                        <a:t>во</a:t>
                      </a:r>
                      <a:r>
                        <a:rPr sz="1550" spc="1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spc="-20" dirty="0">
                          <a:latin typeface="Times New Roman"/>
                          <a:cs typeface="Times New Roman"/>
                        </a:rPr>
                        <a:t>раз)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 marL="170180"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550" spc="-50" dirty="0">
                          <a:latin typeface="Times New Roman"/>
                          <a:cs typeface="Times New Roman"/>
                        </a:rPr>
                        <a:t>7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solidFill>
                      <a:srgbClr val="B5D4FD"/>
                    </a:solidFill>
                  </a:tcPr>
                </a:tc>
                <a:tc>
                  <a:txBody>
                    <a:bodyPr/>
                    <a:lstStyle/>
                    <a:p>
                      <a:pPr marL="114935"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550" spc="-50" dirty="0">
                          <a:latin typeface="Times New Roman"/>
                          <a:cs typeface="Times New Roman"/>
                        </a:rPr>
                        <a:t>9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 marL="27305"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550" spc="-25" dirty="0">
                          <a:latin typeface="Times New Roman"/>
                          <a:cs typeface="Times New Roman"/>
                        </a:rPr>
                        <a:t>17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 marR="6985"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550" spc="-50" dirty="0">
                          <a:latin typeface="Times New Roman"/>
                          <a:cs typeface="Times New Roman"/>
                        </a:rPr>
                        <a:t>4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 marL="78105"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550" spc="-50" dirty="0">
                          <a:latin typeface="Times New Roman"/>
                          <a:cs typeface="Times New Roman"/>
                        </a:rPr>
                        <a:t>5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 marR="251460" algn="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550" spc="-25" dirty="0">
                          <a:latin typeface="Times New Roman"/>
                          <a:cs typeface="Times New Roman"/>
                        </a:rPr>
                        <a:t>11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33425"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550" spc="-25" dirty="0">
                          <a:latin typeface="Times New Roman"/>
                          <a:cs typeface="Times New Roman"/>
                        </a:rPr>
                        <a:t>6.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/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550" dirty="0">
                          <a:latin typeface="Times New Roman"/>
                          <a:cs typeface="Times New Roman"/>
                        </a:rPr>
                        <a:t>Наклон</a:t>
                      </a:r>
                      <a:r>
                        <a:rPr sz="1550" spc="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dirty="0">
                          <a:latin typeface="Times New Roman"/>
                          <a:cs typeface="Times New Roman"/>
                        </a:rPr>
                        <a:t>вперед</a:t>
                      </a:r>
                      <a:r>
                        <a:rPr sz="155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spc="-25" dirty="0">
                          <a:latin typeface="Times New Roman"/>
                          <a:cs typeface="Times New Roman"/>
                        </a:rPr>
                        <a:t>из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2794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550" dirty="0">
                          <a:latin typeface="Times New Roman"/>
                          <a:cs typeface="Times New Roman"/>
                        </a:rPr>
                        <a:t>положения</a:t>
                      </a:r>
                      <a:r>
                        <a:rPr sz="1550" spc="1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dirty="0">
                          <a:latin typeface="Times New Roman"/>
                          <a:cs typeface="Times New Roman"/>
                        </a:rPr>
                        <a:t>стоя</a:t>
                      </a:r>
                      <a:r>
                        <a:rPr sz="1550" spc="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55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spc="-10" dirty="0">
                          <a:latin typeface="Times New Roman"/>
                          <a:cs typeface="Times New Roman"/>
                        </a:rPr>
                        <a:t>прямыми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27940">
                        <a:lnSpc>
                          <a:spcPts val="1795"/>
                        </a:lnSpc>
                        <a:spcBef>
                          <a:spcPts val="85"/>
                        </a:spcBef>
                      </a:pPr>
                      <a:r>
                        <a:rPr sz="1550" dirty="0">
                          <a:latin typeface="Times New Roman"/>
                          <a:cs typeface="Times New Roman"/>
                        </a:rPr>
                        <a:t>ногами</a:t>
                      </a:r>
                      <a:r>
                        <a:rPr sz="1550" spc="1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5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spc="-20" dirty="0">
                          <a:latin typeface="Times New Roman"/>
                          <a:cs typeface="Times New Roman"/>
                        </a:rPr>
                        <a:t>полу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/>
                </a:tc>
                <a:tc gridSpan="2">
                  <a:txBody>
                    <a:bodyPr/>
                    <a:lstStyle/>
                    <a:p>
                      <a:pPr marL="50101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550" dirty="0">
                          <a:latin typeface="Times New Roman"/>
                          <a:cs typeface="Times New Roman"/>
                        </a:rPr>
                        <a:t>Достать</a:t>
                      </a:r>
                      <a:r>
                        <a:rPr sz="1550" spc="1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spc="-25" dirty="0">
                          <a:latin typeface="Times New Roman"/>
                          <a:cs typeface="Times New Roman"/>
                        </a:rPr>
                        <a:t>пол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5099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550" spc="-10" dirty="0">
                          <a:latin typeface="Times New Roman"/>
                          <a:cs typeface="Times New Roman"/>
                        </a:rPr>
                        <a:t>пальцами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solidFill>
                      <a:srgbClr val="B5D4F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285" marR="141605" indent="-73660">
                        <a:lnSpc>
                          <a:spcPts val="1660"/>
                        </a:lnSpc>
                        <a:spcBef>
                          <a:spcPts val="70"/>
                        </a:spcBef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Достать 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пол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5240">
                        <a:lnSpc>
                          <a:spcPts val="1639"/>
                        </a:lnSpc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ладонями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8890" marB="0">
                    <a:solidFill>
                      <a:srgbClr val="B5D4F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40449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550" dirty="0">
                          <a:latin typeface="Times New Roman"/>
                          <a:cs typeface="Times New Roman"/>
                        </a:rPr>
                        <a:t>Достать</a:t>
                      </a:r>
                      <a:r>
                        <a:rPr sz="1550" spc="1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550" spc="-25" dirty="0">
                          <a:latin typeface="Times New Roman"/>
                          <a:cs typeface="Times New Roman"/>
                        </a:rPr>
                        <a:t>пол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41846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550" spc="-10" dirty="0">
                          <a:latin typeface="Times New Roman"/>
                          <a:cs typeface="Times New Roman"/>
                        </a:rPr>
                        <a:t>пальцами</a:t>
                      </a:r>
                      <a:endParaRPr sz="155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95275" marR="38100" indent="-73660">
                        <a:lnSpc>
                          <a:spcPts val="1660"/>
                        </a:lnSpc>
                        <a:spcBef>
                          <a:spcPts val="70"/>
                        </a:spcBef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Достать 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пол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2230">
                        <a:lnSpc>
                          <a:spcPts val="1639"/>
                        </a:lnSpc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ладонями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889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893</Words>
  <Application>Microsoft Office PowerPoint</Application>
  <PresentationFormat>Экран (4:3)</PresentationFormat>
  <Paragraphs>172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Microsoft Sans Serif</vt:lpstr>
      <vt:lpstr>Tahoma</vt:lpstr>
      <vt:lpstr>Times New Roman</vt:lpstr>
      <vt:lpstr>Verdana</vt:lpstr>
      <vt:lpstr>Office Theme</vt:lpstr>
      <vt:lpstr>Зачем нужен ГТО в дошкольном возрасте? (Первая ступень ГТО )</vt:lpstr>
      <vt:lpstr>Презентация PowerPoint</vt:lpstr>
      <vt:lpstr>Президент Владимир Путин предложил:</vt:lpstr>
      <vt:lpstr>Почему ГТО стоит прививать, именно начиная с дошколят?</vt:lpstr>
      <vt:lpstr>Цель Комплекса «Горжусь тобой, Отечество (ГТО)»</vt:lpstr>
      <vt:lpstr>Задачи Комплекса:</vt:lpstr>
      <vt:lpstr>Структура</vt:lpstr>
      <vt:lpstr>Комплекс состоит из следующих частей:</vt:lpstr>
      <vt:lpstr>Обязательные испытания для дошкольников</vt:lpstr>
      <vt:lpstr>Рекомендации к недельному двигательному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Мой компьютер</dc:creator>
  <cp:lastModifiedBy>Никита</cp:lastModifiedBy>
  <cp:revision>1</cp:revision>
  <dcterms:created xsi:type="dcterms:W3CDTF">2024-04-19T10:01:15Z</dcterms:created>
  <dcterms:modified xsi:type="dcterms:W3CDTF">2024-04-19T10:02:15Z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2016-04-25T00:00:00Z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2024-04-19T00:00:00Z</vt:filetime>
  </property>
  <property fmtid="{D5CDD505-2E9C-101B-9397-08002B2CF9AE}" pid="5" name="Producer">
    <vt:lpwstr>Microsoft® PowerPoint® 2010</vt:lpwstr>
  </property>
</Properties>
</file>