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01" r:id="rId1"/>
  </p:sldMasterIdLst>
  <p:sldIdLst>
    <p:sldId id="256" r:id="rId2"/>
    <p:sldId id="260" r:id="rId3"/>
    <p:sldId id="258" r:id="rId4"/>
    <p:sldId id="259" r:id="rId5"/>
    <p:sldId id="261" r:id="rId6"/>
    <p:sldId id="263" r:id="rId7"/>
    <p:sldId id="266" r:id="rId8"/>
    <p:sldId id="265" r:id="rId9"/>
    <p:sldId id="264" r:id="rId10"/>
    <p:sldId id="257" r:id="rId11"/>
    <p:sldId id="267" r:id="rId12"/>
    <p:sldId id="268" r:id="rId13"/>
    <p:sldId id="269" r:id="rId14"/>
    <p:sldId id="272" r:id="rId15"/>
    <p:sldId id="270" r:id="rId16"/>
    <p:sldId id="274" r:id="rId17"/>
    <p:sldId id="273" r:id="rId18"/>
    <p:sldId id="275" r:id="rId19"/>
    <p:sldId id="276" r:id="rId20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935CF-4B0A-4CEC-9FC5-91E36446FC44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478A-4D65-41F1-8C1B-663F19CCA52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33107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935CF-4B0A-4CEC-9FC5-91E36446FC44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478A-4D65-41F1-8C1B-663F19CCA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40162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935CF-4B0A-4CEC-9FC5-91E36446FC44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478A-4D65-41F1-8C1B-663F19CCA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85270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935CF-4B0A-4CEC-9FC5-91E36446FC44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1478A-4D65-41F1-8C1B-663F19CCA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2376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A935CF-4B0A-4CEC-9FC5-91E36446FC44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91478A-4D65-41F1-8C1B-663F19CCA52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82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5" r:id="rId3"/>
    <p:sldLayoutId id="2147483708" r:id="rId4"/>
  </p:sldLayoutIdLst>
  <p:transition/>
  <p:timing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Tx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Relationship Id="rId3" Type="http://schemas.openxmlformats.org/officeDocument/2006/relationships/image" Target="../media/image2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Relationship Id="rId3" Type="http://schemas.openxmlformats.org/officeDocument/2006/relationships/image" Target="../media/image2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Relationship Id="rId3" Type="http://schemas.openxmlformats.org/officeDocument/2006/relationships/image" Target="../media/image36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7.jpeg" /><Relationship Id="rId3" Type="http://schemas.openxmlformats.org/officeDocument/2006/relationships/image" Target="../media/image38.jpeg" /><Relationship Id="rId4" Type="http://schemas.openxmlformats.org/officeDocument/2006/relationships/image" Target="../media/image39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0.jpeg" /><Relationship Id="rId3" Type="http://schemas.openxmlformats.org/officeDocument/2006/relationships/image" Target="../media/image4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Relationship Id="rId6" Type="http://schemas.openxmlformats.org/officeDocument/2006/relationships/image" Target="../media/image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Relationship Id="rId6" Type="http://schemas.openxmlformats.org/officeDocument/2006/relationships/image" Target="../media/image1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166" y="340822"/>
            <a:ext cx="9892145" cy="339159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1000" b="1" spc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 ДОШКОЛЬНОЕ ОБРАЗОВАТЕЛЬНОЕ  УЧРЕЖДЕНИЕ ГОРОДА НИЖНЕВАРТОВСКА </a:t>
            </a:r>
            <a:br>
              <a:rPr lang="ru-RU" sz="1000" b="1" spc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spc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</a:t>
            </a:r>
            <a:r>
              <a:rPr lang="ru-RU" sz="1000" b="1" spc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 «Дружная семейка»</a:t>
            </a:r>
            <a:br>
              <a:rPr lang="ru-RU" sz="2900" b="1" cap="all" spc="0">
                <a:solidFill>
                  <a:srgbClr val="181818"/>
                </a:solidFill>
                <a:latin typeface="Times New Roman" panose="02020603050405020304" pitchFamily="18" charset="0"/>
              </a:rPr>
            </a:br>
            <a:br>
              <a:rPr lang="ru-RU" sz="2900" b="1" cap="all" spc="0" smtClean="0">
                <a:solidFill>
                  <a:srgbClr val="181818"/>
                </a:solidFill>
                <a:latin typeface="Times New Roman" panose="02020603050405020304" pitchFamily="18" charset="0"/>
              </a:rPr>
            </a:br>
            <a:br>
              <a:rPr lang="ru-RU" sz="2900" b="1" cap="all" spc="0">
                <a:solidFill>
                  <a:srgbClr val="181818"/>
                </a:solidFill>
                <a:latin typeface="Times New Roman" panose="02020603050405020304" pitchFamily="18" charset="0"/>
              </a:rPr>
            </a:br>
            <a:br>
              <a:rPr lang="ru-RU" sz="2900" b="1" cap="all" spc="0" smtClean="0">
                <a:solidFill>
                  <a:srgbClr val="181818"/>
                </a:solidFill>
                <a:latin typeface="Times New Roman" panose="02020603050405020304" pitchFamily="18" charset="0"/>
              </a:rPr>
            </a:br>
            <a:b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занятия по </a:t>
            </a:r>
            <a:br>
              <a:rPr 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патриотическому воспитанию</a:t>
            </a:r>
            <a:r>
              <a:rPr lang="ru-RU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6-7 лет </a:t>
            </a:r>
            <a:br>
              <a:rPr 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Родина – Россия</a:t>
            </a:r>
            <a:r>
              <a:rPr 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77003" y="4380808"/>
            <a:ext cx="1881447" cy="1217812"/>
          </a:xfrm>
        </p:spPr>
        <p:txBody>
          <a:bodyPr>
            <a:normAutofit/>
          </a:bodyPr>
          <a:lstStyle/>
          <a:p>
            <a:pPr lvl="1" algn="r"/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 </a:t>
            </a:r>
          </a:p>
          <a:p>
            <a:pPr lvl="1" algn="r"/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Гусейнова З.Р </a:t>
            </a:r>
            <a:endParaRPr lang="ru-RU" sz="140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99163"/>
            <a:ext cx="3865418" cy="262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43141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192087" y="290945"/>
            <a:ext cx="4929447" cy="4904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000" b="1">
                <a:solidFill>
                  <a:srgbClr val="000000"/>
                </a:solidFill>
                <a:latin typeface="Times New Roman" panose="02020603050405020304" pitchFamily="18" charset="0"/>
              </a:rPr>
              <a:t>Станция </a:t>
            </a:r>
            <a:r>
              <a:rPr lang="ru-RU" sz="20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«Географическая»</a:t>
            </a:r>
            <a:endParaRPr lang="ru-RU" sz="20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65"/>
            <a:ext cx="2280102" cy="61270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55716" y="1820488"/>
            <a:ext cx="1571105" cy="19119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i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нам надо решить кроссворд. </a:t>
            </a:r>
            <a:endParaRPr lang="ru-RU" sz="1400" b="1" i="1" u="sng" smtClean="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1400" b="1" i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написанному </a:t>
            </a:r>
            <a:r>
              <a:rPr lang="ru-RU" sz="1400" b="1" i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слову догадайтесь, о чем пойдет речь</a:t>
            </a:r>
            <a:r>
              <a:rPr lang="ru-RU" sz="1400" b="1" i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b="1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слово, прочитайте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2459" y="1047404"/>
            <a:ext cx="1047403" cy="11055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60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80808" y="1039091"/>
            <a:ext cx="914400" cy="10889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6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94466" y="1030778"/>
            <a:ext cx="939338" cy="10972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6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7999" y="1022464"/>
            <a:ext cx="914400" cy="1122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6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403" y="2244436"/>
            <a:ext cx="6748839" cy="379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69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  <p:bldP spid="8" grpId="2"/>
      <p:bldP spid="9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7843830" y="223675"/>
            <a:ext cx="2502131" cy="145472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Течет величественно </a:t>
            </a:r>
            <a:r>
              <a:rPr lang="ru-RU" sz="1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она,</a:t>
            </a:r>
            <a:b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видно края и конца.</a:t>
            </a:r>
            <a:b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водах ее с пользой, толком</a:t>
            </a:r>
            <a:b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Стоят красавцы-города:</a:t>
            </a:r>
            <a:b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Казань,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Самара,</a:t>
            </a:r>
            <a:endParaRPr lang="ru-RU" sz="1400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1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Волгоград. Это ?</a:t>
            </a: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9" t="4020" r="5394" b="15842"/>
          <a:stretch>
            <a:fillRect/>
          </a:stretch>
        </p:blipFill>
        <p:spPr>
          <a:xfrm>
            <a:off x="5918200" y="1755987"/>
            <a:ext cx="5544589" cy="46385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10700" y="165486"/>
            <a:ext cx="2643447" cy="12801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этой реки созвучно, одинаково с названием столицы нашей Родины. Это</a:t>
            </a:r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9212" r="6485" b="2788"/>
          <a:stretch>
            <a:fillRect/>
          </a:stretch>
        </p:blipFill>
        <p:spPr>
          <a:xfrm>
            <a:off x="351135" y="1844192"/>
            <a:ext cx="5137266" cy="451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302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529541" y="332509"/>
            <a:ext cx="2493819" cy="10058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тебя, краса-река</a:t>
            </a:r>
            <a: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60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Женское обличье</a:t>
            </a:r>
            <a: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имя у </a:t>
            </a:r>
            <a: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</a:t>
            </a:r>
            <a:endParaRPr lang="ru-RU" sz="16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Женское, девичье</a:t>
            </a:r>
            <a: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?</a:t>
            </a:r>
            <a:endParaRPr lang="ru-RU" sz="16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33" t="17940" r="16031" b="3757"/>
          <a:stretch>
            <a:fillRect/>
          </a:stretch>
        </p:blipFill>
        <p:spPr>
          <a:xfrm>
            <a:off x="257695" y="1496290"/>
            <a:ext cx="5660968" cy="45387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406640" y="249382"/>
            <a:ext cx="3066628" cy="6650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</a:t>
            </a:r>
            <a:r>
              <a:rPr lang="ru-RU"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Кроссворд наш отгадан.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934245"/>
              </p:ext>
            </p:extLst>
          </p:nvPr>
        </p:nvGraphicFramePr>
        <p:xfrm>
          <a:off x="7065819" y="2784764"/>
          <a:ext cx="3042455" cy="540000"/>
        </p:xfrm>
        <a:graphic>
          <a:graphicData uri="http://schemas.openxmlformats.org/drawingml/2006/table">
            <a:tbl>
              <a:tblPr/>
              <a:tblGrid>
                <a:gridCol w="608491">
                  <a:extLst>
                    <a:ext uri="{9D8B030D-6E8A-4147-A177-3AD203B41FA5}">
                      <a16:colId xmlns:a16="http://schemas.microsoft.com/office/drawing/2014/main" val="2607093901"/>
                    </a:ext>
                  </a:extLst>
                </a:gridCol>
                <a:gridCol w="608491">
                  <a:extLst>
                    <a:ext uri="{9D8B030D-6E8A-4147-A177-3AD203B41FA5}">
                      <a16:colId xmlns:a16="http://schemas.microsoft.com/office/drawing/2014/main" val="3414203733"/>
                    </a:ext>
                  </a:extLst>
                </a:gridCol>
                <a:gridCol w="608491">
                  <a:extLst>
                    <a:ext uri="{9D8B030D-6E8A-4147-A177-3AD203B41FA5}">
                      <a16:colId xmlns:a16="http://schemas.microsoft.com/office/drawing/2014/main" val="2389441699"/>
                    </a:ext>
                  </a:extLst>
                </a:gridCol>
                <a:gridCol w="608491">
                  <a:extLst>
                    <a:ext uri="{9D8B030D-6E8A-4147-A177-3AD203B41FA5}">
                      <a16:colId xmlns:a16="http://schemas.microsoft.com/office/drawing/2014/main" val="2843322010"/>
                    </a:ext>
                  </a:extLst>
                </a:gridCol>
                <a:gridCol w="608491">
                  <a:extLst>
                    <a:ext uri="{9D8B030D-6E8A-4147-A177-3AD203B41FA5}">
                      <a16:colId xmlns:a16="http://schemas.microsoft.com/office/drawing/2014/main" val="2315347562"/>
                    </a:ext>
                  </a:extLst>
                </a:gridCol>
              </a:tblGrid>
              <a:tr h="540000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В</a:t>
                      </a:r>
                      <a:endParaRPr lang="ru-RU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О</a:t>
                      </a:r>
                      <a:endParaRPr lang="ru-RU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Л</a:t>
                      </a:r>
                      <a:endParaRPr lang="ru-RU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Г</a:t>
                      </a:r>
                      <a:endParaRPr lang="ru-RU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А</a:t>
                      </a:r>
                      <a:endParaRPr lang="ru-RU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198540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357620"/>
              </p:ext>
            </p:extLst>
          </p:nvPr>
        </p:nvGraphicFramePr>
        <p:xfrm>
          <a:off x="7074131" y="1122218"/>
          <a:ext cx="606829" cy="1679171"/>
        </p:xfrm>
        <a:graphic>
          <a:graphicData uri="http://schemas.openxmlformats.org/drawingml/2006/table">
            <a:tbl>
              <a:tblPr/>
              <a:tblGrid>
                <a:gridCol w="606829">
                  <a:extLst>
                    <a:ext uri="{9D8B030D-6E8A-4147-A177-3AD203B41FA5}">
                      <a16:colId xmlns:a16="http://schemas.microsoft.com/office/drawing/2014/main" val="2137544433"/>
                    </a:ext>
                  </a:extLst>
                </a:gridCol>
              </a:tblGrid>
              <a:tr h="1679171"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6750236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901128"/>
              </p:ext>
            </p:extLst>
          </p:nvPr>
        </p:nvGraphicFramePr>
        <p:xfrm>
          <a:off x="7082444" y="1130530"/>
          <a:ext cx="598516" cy="2604197"/>
        </p:xfrm>
        <a:graphic>
          <a:graphicData uri="http://schemas.openxmlformats.org/drawingml/2006/table">
            <a:tbl>
              <a:tblPr/>
              <a:tblGrid>
                <a:gridCol w="598516">
                  <a:extLst>
                    <a:ext uri="{9D8B030D-6E8A-4147-A177-3AD203B41FA5}">
                      <a16:colId xmlns:a16="http://schemas.microsoft.com/office/drawing/2014/main" val="1330416183"/>
                    </a:ext>
                  </a:extLst>
                </a:gridCol>
              </a:tblGrid>
              <a:tr h="426262"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noFill/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1505921"/>
                  </a:ext>
                </a:extLst>
              </a:tr>
              <a:tr h="426262"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319792"/>
                  </a:ext>
                </a:extLst>
              </a:tr>
              <a:tr h="426262"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7743830"/>
                  </a:ext>
                </a:extLst>
              </a:tr>
              <a:tr h="899149"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770071"/>
                  </a:ext>
                </a:extLst>
              </a:tr>
              <a:tr h="426262"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215142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265092"/>
              </p:ext>
            </p:extLst>
          </p:nvPr>
        </p:nvGraphicFramePr>
        <p:xfrm>
          <a:off x="8287789" y="3325091"/>
          <a:ext cx="598516" cy="931025"/>
        </p:xfrm>
        <a:graphic>
          <a:graphicData uri="http://schemas.openxmlformats.org/drawingml/2006/table">
            <a:tbl>
              <a:tblPr/>
              <a:tblGrid>
                <a:gridCol w="598516">
                  <a:extLst>
                    <a:ext uri="{9D8B030D-6E8A-4147-A177-3AD203B41FA5}">
                      <a16:colId xmlns:a16="http://schemas.microsoft.com/office/drawing/2014/main" val="2351948405"/>
                    </a:ext>
                  </a:extLst>
                </a:gridCol>
              </a:tblGrid>
              <a:tr h="931025">
                <a:tc>
                  <a:txBody>
                    <a:bodyPr vert="horz" wrap="square"/>
                    <a:lstStyle/>
                    <a:p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1500327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101377"/>
              </p:ext>
            </p:extLst>
          </p:nvPr>
        </p:nvGraphicFramePr>
        <p:xfrm>
          <a:off x="8271164" y="3815540"/>
          <a:ext cx="623454" cy="900000"/>
        </p:xfrm>
        <a:graphic>
          <a:graphicData uri="http://schemas.openxmlformats.org/drawingml/2006/table">
            <a:tbl>
              <a:tblPr/>
              <a:tblGrid>
                <a:gridCol w="623454">
                  <a:extLst>
                    <a:ext uri="{9D8B030D-6E8A-4147-A177-3AD203B41FA5}">
                      <a16:colId xmlns:a16="http://schemas.microsoft.com/office/drawing/2014/main" val="3124803978"/>
                    </a:ext>
                  </a:extLst>
                </a:gridCol>
              </a:tblGrid>
              <a:tr h="450000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Н</a:t>
                      </a:r>
                      <a:endParaRPr lang="ru-RU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mpd="sng">
                      <a:solidFill>
                        <a:schemeClr val="tx1"/>
                      </a:solidFill>
                      <a:prstDash val="soli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371005"/>
                  </a:ext>
                </a:extLst>
              </a:tr>
              <a:tr h="450000">
                <a:tc>
                  <a:txBody>
                    <a:bodyPr vert="horz" wrap="square"/>
                    <a:lstStyle/>
                    <a:p>
                      <a:r>
                        <a:rPr lang="ru-RU" smtClean="0"/>
                        <a:t>А</a:t>
                      </a:r>
                      <a:endParaRPr lang="ru-RU"/>
                    </a:p>
                  </a:txBody>
                  <a:tcPr>
                    <a:lnL w="3175" cmpd="sng">
                      <a:solidFill>
                        <a:schemeClr val="tx1"/>
                      </a:solidFill>
                      <a:prstDash val="solid"/>
                    </a:lnL>
                    <a:lnR w="3175" cmpd="sng">
                      <a:solidFill>
                        <a:schemeClr val="tx1"/>
                      </a:solidFill>
                      <a:prstDash val="soli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135260"/>
                  </a:ext>
                </a:extLst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7032567" y="1055716"/>
            <a:ext cx="3582786" cy="378229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96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83" y="103028"/>
            <a:ext cx="2280102" cy="61270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9201" y="1811867"/>
            <a:ext cx="1591734" cy="21336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chemeClr val="tx1"/>
                </a:solidFill>
              </a:rPr>
              <a:t> </a:t>
            </a:r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в нашей стране очень много городов. Какие города вы знаете? </a:t>
            </a:r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Названия городов и рек – это географические названия. </a:t>
            </a:r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1" t="5556" r="1204" b="1852"/>
          <a:stretch>
            <a:fillRect/>
          </a:stretch>
        </p:blipFill>
        <p:spPr>
          <a:xfrm>
            <a:off x="2937933" y="0"/>
            <a:ext cx="8610600" cy="6257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901059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433156" y="166255"/>
            <a:ext cx="4364182" cy="5985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smtClean="0">
                <a:solidFill>
                  <a:schemeClr val="tx1"/>
                </a:solidFill>
              </a:rPr>
              <a:t>Станция «Историческая»</a:t>
            </a: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3" y="91174"/>
            <a:ext cx="2280102" cy="61270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3905" y="1753986"/>
            <a:ext cx="1562793" cy="246056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Славилась </a:t>
            </a:r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чудо – мастерами, </a:t>
            </a:r>
          </a:p>
          <a:p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и глину в сказку превращали.</a:t>
            </a:r>
          </a:p>
          <a:p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Красками и кистью красоту творили,</a:t>
            </a:r>
          </a:p>
          <a:p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искусству молодых учили.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3077" y="1516798"/>
            <a:ext cx="4621876" cy="3836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242" b="6909"/>
          <a:stretch>
            <a:fillRect/>
          </a:stretch>
        </p:blipFill>
        <p:spPr>
          <a:xfrm>
            <a:off x="7539645" y="1130034"/>
            <a:ext cx="4364182" cy="431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724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58" y="166255"/>
            <a:ext cx="4809502" cy="3391592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6110" y="232756"/>
            <a:ext cx="5195454" cy="5636339"/>
          </a:xfrm>
        </p:spPr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916" y="116379"/>
            <a:ext cx="4846319" cy="35245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963" y="3682538"/>
            <a:ext cx="4563341" cy="302886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07724" y="3690851"/>
            <a:ext cx="397348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Федосеевская русская народная игрушка</a:t>
            </a:r>
            <a:endParaRPr lang="ru-RU" sz="1100" b="0" i="0"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3421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3934" y="324197"/>
            <a:ext cx="2685012" cy="56526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endParaRPr lang="ru-RU" sz="4000" b="1">
              <a:solidFill>
                <a:schemeClr val="accent2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89" y="1404852"/>
            <a:ext cx="5303520" cy="4472246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96" b="9327"/>
          <a:stretch>
            <a:fillRect/>
          </a:stretch>
        </p:blipFill>
        <p:spPr>
          <a:xfrm>
            <a:off x="5968537" y="1596043"/>
            <a:ext cx="5278581" cy="422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81927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322618" y="157943"/>
            <a:ext cx="3075708" cy="3657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«Праздничная»</a:t>
            </a:r>
            <a:endParaRPr lang="ru-RU" sz="20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865"/>
            <a:ext cx="2280102" cy="61270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30779" y="1862052"/>
            <a:ext cx="1138843" cy="1463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стране много государственных праздников. </a:t>
            </a:r>
            <a:endParaRPr lang="ru-RU" sz="1200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684" y="587178"/>
            <a:ext cx="8828116" cy="584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733823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32756" y="149629"/>
            <a:ext cx="2360815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какой праздник наш народ будет отмечать в мае? </a:t>
            </a:r>
            <a:r>
              <a:rPr lang="ru-RU" sz="1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праздник </a:t>
            </a:r>
            <a:r>
              <a:rPr lang="ru-RU" sz="1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нашей страны</a:t>
            </a:r>
            <a:endParaRPr 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607" y="207817"/>
            <a:ext cx="8572500" cy="60532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61" y="1313409"/>
            <a:ext cx="3181003" cy="24522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6" y="4039985"/>
            <a:ext cx="3121160" cy="221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33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8721" y="914399"/>
            <a:ext cx="9476508" cy="49045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а где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живём, в каком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округе, городе ?  </a:t>
            </a:r>
            <a:endParaRPr lang="ru-RU" sz="28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554" y="1862051"/>
            <a:ext cx="5130121" cy="3847591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799" y="1870364"/>
            <a:ext cx="4771505" cy="382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30238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839"/>
            <a:ext cx="2028305" cy="53201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7154" y="2468880"/>
            <a:ext cx="1421479" cy="14796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аша Родина- это </a:t>
            </a:r>
            <a:endParaRPr lang="ru-RU" b="1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708" y="141317"/>
            <a:ext cx="9289165" cy="622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187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6" y="542652"/>
            <a:ext cx="2572722" cy="5657395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4" name="Прямоугольник 3"/>
          <p:cNvSpPr/>
          <p:nvPr/>
        </p:nvSpPr>
        <p:spPr>
          <a:xfrm>
            <a:off x="1417627" y="2124827"/>
            <a:ext cx="2048936" cy="13631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smtClean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</a:t>
            </a:r>
            <a:r>
              <a:rPr lang="ru-RU" sz="2000" b="1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smtClean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Родине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6939" y="116378"/>
            <a:ext cx="6949441" cy="619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0334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3944"/>
            <a:ext cx="2276968" cy="56575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66800" y="1972734"/>
            <a:ext cx="2328333" cy="18288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</a:t>
            </a:r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 </a:t>
            </a:r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сложил русский народ о Родине.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733" y="0"/>
            <a:ext cx="3920067" cy="33781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133" y="228600"/>
            <a:ext cx="3962402" cy="3124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600" y="3615267"/>
            <a:ext cx="4402667" cy="27855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4" b="-11568"/>
          <a:stretch>
            <a:fillRect/>
          </a:stretch>
        </p:blipFill>
        <p:spPr>
          <a:xfrm>
            <a:off x="3534206" y="3649135"/>
            <a:ext cx="3899527" cy="30226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59084" y="99753"/>
            <a:ext cx="199506" cy="3657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14705" y="207817"/>
            <a:ext cx="241069" cy="34082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chemeClr val="tx1"/>
                </a:solidFill>
              </a:rPr>
              <a:t>2</a:t>
            </a:r>
            <a:endParaRPr lang="ru-RU" sz="2000" b="1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25338" y="3890356"/>
            <a:ext cx="216131" cy="34082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chemeClr val="tx1"/>
                </a:solidFill>
              </a:rPr>
              <a:t>3</a:t>
            </a:r>
            <a:endParaRPr lang="ru-RU" sz="2000" b="1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81454" y="3424844"/>
            <a:ext cx="224444" cy="37407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4</a:t>
            </a:r>
            <a:endParaRPr lang="ru-RU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61372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0" y="191193"/>
            <a:ext cx="2280102" cy="61264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97031" y="1886989"/>
            <a:ext cx="1230285" cy="14713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РОССИИ</a:t>
            </a:r>
            <a:endParaRPr lang="ru-RU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16" b="4005"/>
          <a:stretch>
            <a:fillRect/>
          </a:stretch>
        </p:blipFill>
        <p:spPr>
          <a:xfrm>
            <a:off x="2668385" y="0"/>
            <a:ext cx="9412778" cy="628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3689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685012" y="108066"/>
            <a:ext cx="4655128" cy="4073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«ГОСУДАРТВЕННАЯ»</a:t>
            </a:r>
            <a:endParaRPr lang="ru-RU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501" y="74549"/>
            <a:ext cx="2280102" cy="61270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7525" y="1778924"/>
            <a:ext cx="1587733" cy="242731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1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столицу </a:t>
            </a:r>
            <a:r>
              <a:rPr lang="ru-RU" sz="14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России?</a:t>
            </a:r>
          </a:p>
          <a:p>
            <a: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</a:t>
            </a:r>
            <a:r>
              <a:rPr lang="ru-RU" sz="1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нашей страны </a:t>
            </a:r>
            <a:r>
              <a:rPr lang="ru-RU" sz="14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1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символы </a:t>
            </a:r>
            <a:r>
              <a:rPr lang="ru-RU" sz="14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России?</a:t>
            </a:r>
          </a:p>
          <a:p>
            <a:r>
              <a:rPr lang="ru-RU" sz="1400" b="1" u="sng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Найдите флаг России?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765" y="597286"/>
            <a:ext cx="4172988" cy="3176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7461" y="149628"/>
            <a:ext cx="2851266" cy="34747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813" y="3906981"/>
            <a:ext cx="4497943" cy="23940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15" t="14182" r="2485" b="20364"/>
          <a:stretch>
            <a:fillRect/>
          </a:stretch>
        </p:blipFill>
        <p:spPr>
          <a:xfrm>
            <a:off x="7198175" y="3649287"/>
            <a:ext cx="4373141" cy="269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499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14153" y="440575"/>
            <a:ext cx="5020886" cy="542851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u="sng">
                <a:solidFill>
                  <a:srgbClr val="000000"/>
                </a:solidFill>
                <a:latin typeface="Times New Roman" panose="02020603050405020304" pitchFamily="18" charset="0"/>
              </a:rPr>
              <a:t>Стихотворение:</a:t>
            </a:r>
            <a:endParaRPr lang="ru-RU" sz="1800" b="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это Красная площадь,</a:t>
            </a:r>
            <a:b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это башни Кремля,</a:t>
            </a:r>
            <a:b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– это сердце России,</a:t>
            </a:r>
            <a:b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любит тебя</a:t>
            </a:r>
            <a:endParaRPr lang="ru-RU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43106" y="482138"/>
            <a:ext cx="5054138" cy="53952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687" y="490451"/>
            <a:ext cx="5048243" cy="54115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338" y="2261062"/>
            <a:ext cx="5095702" cy="36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01575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3579" y="689956"/>
            <a:ext cx="5660966" cy="51791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— самый главный человек в нашей стране. </a:t>
            </a:r>
            <a:endParaRPr lang="ru-RU" sz="24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— гарант Конституции, прав и свобод человека и гражданина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во время инаугурации, положив руку на Конституцию в красном переплете, клянется служить своему народу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Быть президентом — трудная, ответственная работа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в нашей стране избирают всенародным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голосованием</a:t>
            </a:r>
            <a:r>
              <a:rPr lang="ru-RU" smtClean="0"/>
              <a:t>. </a:t>
            </a: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723964"/>
            <a:ext cx="4962697" cy="497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666130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3108959" y="99754"/>
            <a:ext cx="5245329" cy="5070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 про символы России </a:t>
            </a:r>
            <a:endParaRPr lang="ru-RU" sz="2400" b="1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52" y="698279"/>
            <a:ext cx="3721505" cy="52505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501" y="689955"/>
            <a:ext cx="4427914" cy="52453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1876" y="548640"/>
            <a:ext cx="3760124" cy="537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18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Retrospect</Template>
  <Company>SPecialiST RePack</Company>
  <PresentationFormat>Широкоэкранный</PresentationFormat>
  <Paragraphs>53</Paragraphs>
  <Slides>19</Slides>
  <Notes>0</Notes>
  <TotalTime>502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baseType="lpstr" size="24">
      <vt:lpstr>Arial</vt:lpstr>
      <vt:lpstr>Calibri Light</vt:lpstr>
      <vt:lpstr>Calibri</vt:lpstr>
      <vt:lpstr>Times New Roman</vt:lpstr>
      <vt:lpstr>Ретро</vt:lpstr>
      <vt:lpstr>МУНИЦИПАЛЬНОЕ АВТОНОМНОЕ  ДОШКОЛЬНОЕ ОБРАЗОВАТЕЛЬНОЕ  УЧРЕЖДЕНИЕ ГОРОДА НИЖНЕВАРТОВСКА ДЕТСКИЙ САД №37 «Дружная семейка»Конспект занятия по патриотическому воспитанию с детьми 6-7 лет «Наша Родина – Россия»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ИГРА</vt:lpstr>
      <vt:lpstr>PowerPoint Presentation</vt:lpstr>
      <vt:lpstr>PowerPoint Presentation</vt:lpstr>
      <vt:lpstr>Ребята, а где мы с вами живём, в каком округе, городе ?  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Конспект занятие по патриотическому воспитанию с детьми 6-7 лет  "Путешествие по России"</dc:title>
  <dc:creator>артик артик</dc:creator>
  <cp:lastModifiedBy>артик артик</cp:lastModifiedBy>
  <cp:revision>50</cp:revision>
  <dcterms:created xsi:type="dcterms:W3CDTF">2022-04-12T18:23:32Z</dcterms:created>
  <dcterms:modified xsi:type="dcterms:W3CDTF">2024-04-21T17:50:58Z</dcterms:modified>
</cp:coreProperties>
</file>