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71" r:id="rId7"/>
    <p:sldId id="260" r:id="rId8"/>
    <p:sldId id="263" r:id="rId9"/>
    <p:sldId id="270" r:id="rId10"/>
    <p:sldId id="266" r:id="rId11"/>
    <p:sldId id="267" r:id="rId12"/>
    <p:sldId id="277" r:id="rId13"/>
    <p:sldId id="268" r:id="rId14"/>
    <p:sldId id="269" r:id="rId15"/>
    <p:sldId id="273" r:id="rId16"/>
    <p:sldId id="275" r:id="rId17"/>
    <p:sldId id="27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A55B-9BD5-418B-A276-1A39D59B1C52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EB3D-E17B-4A55-85C1-F4E1A2E567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483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A55B-9BD5-418B-A276-1A39D59B1C52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EB3D-E17B-4A55-85C1-F4E1A2E567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654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A55B-9BD5-418B-A276-1A39D59B1C52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EB3D-E17B-4A55-85C1-F4E1A2E567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944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A55B-9BD5-418B-A276-1A39D59B1C52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EB3D-E17B-4A55-85C1-F4E1A2E567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393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A55B-9BD5-418B-A276-1A39D59B1C52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EB3D-E17B-4A55-85C1-F4E1A2E567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225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A55B-9BD5-418B-A276-1A39D59B1C52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EB3D-E17B-4A55-85C1-F4E1A2E567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501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A55B-9BD5-418B-A276-1A39D59B1C52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EB3D-E17B-4A55-85C1-F4E1A2E567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906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A55B-9BD5-418B-A276-1A39D59B1C52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EB3D-E17B-4A55-85C1-F4E1A2E567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128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A55B-9BD5-418B-A276-1A39D59B1C52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EB3D-E17B-4A55-85C1-F4E1A2E567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431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A55B-9BD5-418B-A276-1A39D59B1C52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EB3D-E17B-4A55-85C1-F4E1A2E567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200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8A55B-9BD5-418B-A276-1A39D59B1C52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4EB3D-E17B-4A55-85C1-F4E1A2E567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886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8A55B-9BD5-418B-A276-1A39D59B1C52}" type="datetimeFigureOut">
              <a:rPr lang="ru-RU" smtClean="0"/>
              <a:pPr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4EB3D-E17B-4A55-85C1-F4E1A2E567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926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F:\7%20&#1050;&#1051;&#1040;&#1057;&#1057;\&#1054;&#1090;&#1082;&#1088;&#1099;&#1090;&#1099;&#1081;%20&#1091;&#1088;&#1086;&#1082;\7%20&#1082;&#1083;&#1072;&#1089;&#1089;\&#1060;&#1086;&#1082;&#1080;&#1085;&#1072;%20&#1051;%20%20&#1055;.%20&#1060;&#1080;&#1079;&#1084;&#1080;&#1085;&#1091;&#1090;&#1082;&#1072;%20&#1050;&#1054;&#1057;&#1052;&#1048;&#1063;&#1045;&#1057;&#1050;&#1040;&#1071;.mp4" TargetMode="External"/><Relationship Id="rId1" Type="http://schemas.microsoft.com/office/2007/relationships/media" Target="file:///F:\7%20&#1050;&#1051;&#1040;&#1057;&#1057;\&#1054;&#1090;&#1082;&#1088;&#1099;&#1090;&#1099;&#1081;%20&#1091;&#1088;&#1086;&#1082;\7%20&#1082;&#1083;&#1072;&#1089;&#1089;\&#1060;&#1086;&#1082;&#1080;&#1085;&#1072;%20&#1051;%20%20&#1055;.%20&#1060;&#1080;&#1079;&#1084;&#1080;&#1085;&#1091;&#1090;&#1082;&#1072;%20&#1050;&#1054;&#1057;&#1052;&#1048;&#1063;&#1045;&#1057;&#1050;&#1040;&#1071;.mp4" TargetMode="Externa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1980" y="-787350"/>
            <a:ext cx="14509377" cy="77455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43398" y="737900"/>
            <a:ext cx="36441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 О В Т О Р Е Н И 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162" y="1271704"/>
            <a:ext cx="446442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2800" b="1" dirty="0" smtClean="0">
                <a:solidFill>
                  <a:schemeClr val="bg1"/>
                </a:solidFill>
              </a:rPr>
              <a:t>Упростите выражение:</a:t>
            </a:r>
          </a:p>
          <a:p>
            <a:r>
              <a:rPr lang="ru-RU" sz="3200" b="1" dirty="0">
                <a:solidFill>
                  <a:schemeClr val="bg1"/>
                </a:solidFill>
              </a:rPr>
              <a:t>а</a:t>
            </a:r>
            <a:r>
              <a:rPr lang="ru-RU" sz="3600" b="1" dirty="0" smtClean="0">
                <a:solidFill>
                  <a:schemeClr val="bg1"/>
                </a:solidFill>
              </a:rPr>
              <a:t>) 5х – 3у + 8х + 5у = </a:t>
            </a:r>
          </a:p>
          <a:p>
            <a:endParaRPr lang="ru-RU" sz="3600" b="1" dirty="0" smtClean="0">
              <a:solidFill>
                <a:schemeClr val="bg1"/>
              </a:solidFill>
            </a:endParaRPr>
          </a:p>
          <a:p>
            <a:r>
              <a:rPr lang="ru-RU" sz="3600" b="1" dirty="0">
                <a:solidFill>
                  <a:schemeClr val="bg1"/>
                </a:solidFill>
              </a:rPr>
              <a:t>б</a:t>
            </a:r>
            <a:r>
              <a:rPr lang="ru-RU" sz="3600" b="1" dirty="0" smtClean="0">
                <a:solidFill>
                  <a:schemeClr val="bg1"/>
                </a:solidFill>
              </a:rPr>
              <a:t>) 2(3а - 5) – 6(а - 7) = </a:t>
            </a:r>
          </a:p>
          <a:p>
            <a:endParaRPr lang="ru-RU" sz="3600" b="1" dirty="0" smtClean="0">
              <a:solidFill>
                <a:schemeClr val="bg1"/>
              </a:solidFill>
            </a:endParaRPr>
          </a:p>
          <a:p>
            <a:r>
              <a:rPr lang="ru-RU" sz="3600" b="1" dirty="0">
                <a:solidFill>
                  <a:schemeClr val="bg1"/>
                </a:solidFill>
              </a:rPr>
              <a:t>в</a:t>
            </a:r>
            <a:r>
              <a:rPr lang="ru-RU" sz="3600" b="1" dirty="0" smtClean="0">
                <a:solidFill>
                  <a:schemeClr val="bg1"/>
                </a:solidFill>
              </a:rPr>
              <a:t>) (4х + у)</a:t>
            </a:r>
            <a:r>
              <a:rPr lang="ru-RU" sz="3600" b="1" baseline="30000" dirty="0" smtClean="0">
                <a:solidFill>
                  <a:schemeClr val="bg1"/>
                </a:solidFill>
              </a:rPr>
              <a:t>2  </a:t>
            </a:r>
            <a:r>
              <a:rPr lang="ru-RU" sz="3600" b="1" dirty="0" smtClean="0">
                <a:solidFill>
                  <a:schemeClr val="bg1"/>
                </a:solidFill>
              </a:rPr>
              <a:t>= </a:t>
            </a:r>
            <a:r>
              <a:rPr lang="ru-RU" sz="3600" b="1" baseline="30000" dirty="0" smtClean="0">
                <a:solidFill>
                  <a:schemeClr val="bg1"/>
                </a:solidFill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6171" y="1322675"/>
            <a:ext cx="566121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2) Разложите на множители:</a:t>
            </a:r>
          </a:p>
          <a:p>
            <a:r>
              <a:rPr lang="ru-RU" sz="3600" b="1" dirty="0">
                <a:solidFill>
                  <a:schemeClr val="bg1"/>
                </a:solidFill>
              </a:rPr>
              <a:t>а</a:t>
            </a:r>
            <a:r>
              <a:rPr lang="ru-RU" sz="3600" b="1" dirty="0" smtClean="0">
                <a:solidFill>
                  <a:schemeClr val="bg1"/>
                </a:solidFill>
              </a:rPr>
              <a:t>) 8ху</a:t>
            </a:r>
            <a:r>
              <a:rPr lang="ru-RU" sz="3600" b="1" baseline="30000" dirty="0" smtClean="0">
                <a:solidFill>
                  <a:schemeClr val="bg1"/>
                </a:solidFill>
              </a:rPr>
              <a:t>2</a:t>
            </a:r>
            <a:r>
              <a:rPr lang="ru-RU" sz="3600" b="1" dirty="0" smtClean="0">
                <a:solidFill>
                  <a:schemeClr val="bg1"/>
                </a:solidFill>
              </a:rPr>
              <a:t> + 2ху = </a:t>
            </a:r>
          </a:p>
          <a:p>
            <a:endParaRPr lang="ru-RU" sz="3600" b="1" dirty="0" smtClean="0">
              <a:solidFill>
                <a:schemeClr val="bg1"/>
              </a:solidFill>
            </a:endParaRPr>
          </a:p>
          <a:p>
            <a:r>
              <a:rPr lang="ru-RU" sz="3600" b="1" dirty="0" smtClean="0">
                <a:solidFill>
                  <a:schemeClr val="bg1"/>
                </a:solidFill>
              </a:rPr>
              <a:t>б) </a:t>
            </a:r>
            <a:r>
              <a:rPr lang="ru-RU" sz="3600" b="1" dirty="0" err="1" smtClean="0">
                <a:solidFill>
                  <a:schemeClr val="bg1"/>
                </a:solidFill>
              </a:rPr>
              <a:t>х+у</a:t>
            </a:r>
            <a:r>
              <a:rPr lang="ru-RU" sz="3600" b="1" dirty="0" smtClean="0">
                <a:solidFill>
                  <a:schemeClr val="bg1"/>
                </a:solidFill>
              </a:rPr>
              <a:t>– 5а(х + у)=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3600" b="1" dirty="0">
                <a:solidFill>
                  <a:schemeClr val="bg1"/>
                </a:solidFill>
              </a:rPr>
              <a:t>в</a:t>
            </a:r>
            <a:r>
              <a:rPr lang="ru-RU" sz="3600" b="1" dirty="0" smtClean="0">
                <a:solidFill>
                  <a:schemeClr val="bg1"/>
                </a:solidFill>
              </a:rPr>
              <a:t>) 16с</a:t>
            </a:r>
            <a:r>
              <a:rPr lang="ru-RU" sz="3600" b="1" baseline="30000" dirty="0" smtClean="0">
                <a:solidFill>
                  <a:schemeClr val="bg1"/>
                </a:solidFill>
              </a:rPr>
              <a:t>2</a:t>
            </a:r>
            <a:r>
              <a:rPr lang="ru-RU" sz="3600" b="1" dirty="0" smtClean="0">
                <a:solidFill>
                  <a:schemeClr val="bg1"/>
                </a:solidFill>
              </a:rPr>
              <a:t> – 81 = 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14264" y="1710610"/>
            <a:ext cx="1810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13х + 2у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59404" y="2803015"/>
            <a:ext cx="1255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32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96989" y="3899649"/>
            <a:ext cx="3099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 16х</a:t>
            </a:r>
            <a:r>
              <a:rPr lang="ru-RU" sz="3600" b="1" baseline="30000" dirty="0" smtClean="0">
                <a:solidFill>
                  <a:srgbClr val="FFFF00"/>
                </a:solidFill>
              </a:rPr>
              <a:t>2</a:t>
            </a:r>
            <a:r>
              <a:rPr lang="ru-RU" sz="3600" b="1" dirty="0" smtClean="0">
                <a:solidFill>
                  <a:srgbClr val="FFFF00"/>
                </a:solidFill>
              </a:rPr>
              <a:t> + 8ху + у</a:t>
            </a:r>
            <a:r>
              <a:rPr lang="ru-RU" sz="3600" b="1" baseline="30000" dirty="0" smtClean="0">
                <a:solidFill>
                  <a:srgbClr val="FFFF00"/>
                </a:solidFill>
              </a:rPr>
              <a:t>2</a:t>
            </a:r>
            <a:endParaRPr lang="ru-RU" sz="3600" b="1" baseline="300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95229" y="1766380"/>
            <a:ext cx="2321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2ху(4у + 1)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9396132" y="2845122"/>
            <a:ext cx="3211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(</a:t>
            </a:r>
            <a:r>
              <a:rPr lang="ru-RU" sz="3600" b="1" dirty="0" err="1" smtClean="0">
                <a:solidFill>
                  <a:srgbClr val="FFFF00"/>
                </a:solidFill>
              </a:rPr>
              <a:t>х+у</a:t>
            </a:r>
            <a:r>
              <a:rPr lang="ru-RU" sz="3600" b="1" dirty="0" smtClean="0">
                <a:solidFill>
                  <a:srgbClr val="FFFF00"/>
                </a:solidFill>
              </a:rPr>
              <a:t>)(1 – 5а)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583136" y="3962489"/>
            <a:ext cx="2620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 (4с-9)(4с+9)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85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2335" y="-516970"/>
            <a:ext cx="14509377" cy="77455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58352" y="0"/>
            <a:ext cx="73555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Решение задач с помощью уравнений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77515" y="1146890"/>
            <a:ext cx="111896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На </a:t>
            </a:r>
            <a:r>
              <a:rPr lang="en-US" sz="3200" dirty="0" smtClean="0">
                <a:solidFill>
                  <a:schemeClr val="bg1"/>
                </a:solidFill>
              </a:rPr>
              <a:t>I</a:t>
            </a:r>
            <a:r>
              <a:rPr lang="ru-RU" sz="3200" dirty="0" smtClean="0">
                <a:solidFill>
                  <a:schemeClr val="bg1"/>
                </a:solidFill>
              </a:rPr>
              <a:t> складе было: 860 т,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стало: 820 * 2 = 1720 т.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На </a:t>
            </a:r>
            <a:r>
              <a:rPr lang="en-US" sz="3200" dirty="0" smtClean="0">
                <a:solidFill>
                  <a:schemeClr val="bg1"/>
                </a:solidFill>
              </a:rPr>
              <a:t>II</a:t>
            </a:r>
            <a:r>
              <a:rPr lang="ru-RU" sz="3200" dirty="0" smtClean="0">
                <a:solidFill>
                  <a:schemeClr val="bg1"/>
                </a:solidFill>
              </a:rPr>
              <a:t> складе было: 1840 – 860 =   980 т,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стало: 980 + 120 = 1100 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45636" y="3230064"/>
            <a:ext cx="69948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Проверка: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1720 – 1100  = 620 (т) – разность угля на складах.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4746" y="4926376"/>
            <a:ext cx="4624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Ответ: 1720 т, 1100 т.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866657">
            <a:off x="5156264" y="1004381"/>
            <a:ext cx="66118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Находим недостающие величины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rot="20691847">
            <a:off x="4869137" y="3528497"/>
            <a:ext cx="75613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Проверяем решение  по условию задачи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9449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2795" y="-587308"/>
            <a:ext cx="14770043" cy="77455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8415" y="2180492"/>
            <a:ext cx="85812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FF00"/>
                </a:solidFill>
              </a:rPr>
              <a:t>ФИЗКУЛЬТМИНУТКА</a:t>
            </a:r>
            <a:endParaRPr lang="ru-RU" sz="72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0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Фокина Л  П. Физминутка КОСМИЧЕСКАЯ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" y="-1"/>
            <a:ext cx="12192001" cy="6848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8169" y="-609031"/>
            <a:ext cx="14472138" cy="80959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58352" y="0"/>
            <a:ext cx="73555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Решение задач с помощью уравнений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87969" y="675378"/>
            <a:ext cx="5416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САМОСТОЯТЕЛЬНАЯ РАБОТА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322" y="1207253"/>
            <a:ext cx="1131415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arenR"/>
            </a:pPr>
            <a:r>
              <a:rPr lang="ru-RU" sz="3200" dirty="0" smtClean="0">
                <a:solidFill>
                  <a:schemeClr val="bg1"/>
                </a:solidFill>
              </a:rPr>
              <a:t>В магазин завезли 425 кг картофеля, который продали за два дня, причём за первый день продали в 4 раза больше картофеля, чем за второй. Сколько килограммов картофеля продали за первый день? </a:t>
            </a: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pPr marL="444500" indent="-444500" algn="just"/>
            <a:r>
              <a:rPr lang="ru-RU" sz="3200" dirty="0" smtClean="0">
                <a:solidFill>
                  <a:schemeClr val="bg1"/>
                </a:solidFill>
              </a:rPr>
              <a:t>2) Одна сторона треугольника на 9 см меньше второй и в 2 раза меньше третьей. Найдите стороны треугольника, если его периметр равен 105 см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07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8867" y="-612487"/>
            <a:ext cx="14349046" cy="77455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31305" y="-17585"/>
            <a:ext cx="73555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Решение задач с помощью уравнений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43046" y="402909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ПРОВЕРИМ САМОСТОЯТЕЛЬНУЮ РАБОТУ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8046" y="715826"/>
            <a:ext cx="575235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Задача 1.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I</a:t>
            </a:r>
            <a:r>
              <a:rPr lang="ru-RU" sz="2800" b="1" dirty="0" smtClean="0">
                <a:solidFill>
                  <a:schemeClr val="bg1"/>
                </a:solidFill>
              </a:rPr>
              <a:t> день – 4х кг.</a:t>
            </a:r>
            <a:endParaRPr lang="en-US" sz="2800" b="1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II</a:t>
            </a:r>
            <a:r>
              <a:rPr lang="ru-RU" sz="2800" b="1" dirty="0" smtClean="0">
                <a:solidFill>
                  <a:schemeClr val="bg1"/>
                </a:solidFill>
              </a:rPr>
              <a:t> день – х кг.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Составим и решим уравнение: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4х + х = 425;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5х = 425;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х</a:t>
            </a:r>
            <a:r>
              <a:rPr lang="ru-RU" sz="2800" b="1" dirty="0" smtClean="0">
                <a:solidFill>
                  <a:schemeClr val="bg1"/>
                </a:solidFill>
              </a:rPr>
              <a:t> = 85.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Во </a:t>
            </a:r>
            <a:r>
              <a:rPr lang="en-US" sz="2800" b="1" dirty="0" smtClean="0">
                <a:solidFill>
                  <a:schemeClr val="bg1"/>
                </a:solidFill>
              </a:rPr>
              <a:t>II</a:t>
            </a:r>
            <a:r>
              <a:rPr lang="ru-RU" sz="2800" b="1" dirty="0" smtClean="0">
                <a:solidFill>
                  <a:schemeClr val="bg1"/>
                </a:solidFill>
              </a:rPr>
              <a:t> день 85 кг,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в </a:t>
            </a:r>
            <a:r>
              <a:rPr lang="en-US" sz="2800" b="1" dirty="0" smtClean="0">
                <a:solidFill>
                  <a:schemeClr val="bg1"/>
                </a:solidFill>
              </a:rPr>
              <a:t>I</a:t>
            </a:r>
            <a:r>
              <a:rPr lang="ru-RU" sz="2800" b="1" dirty="0" smtClean="0">
                <a:solidFill>
                  <a:schemeClr val="bg1"/>
                </a:solidFill>
              </a:rPr>
              <a:t> день – 85*4 = 340 кг.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Проверка: 85 + 340 = 425 (кг) – </a:t>
            </a:r>
            <a:r>
              <a:rPr lang="ru-RU" sz="2400" b="1" dirty="0" smtClean="0">
                <a:solidFill>
                  <a:schemeClr val="bg1"/>
                </a:solidFill>
              </a:rPr>
              <a:t>всего.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Ответ: 340 кг.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33687" y="1403912"/>
            <a:ext cx="19156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  425 кг.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517129" y="408049"/>
            <a:ext cx="5417127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                                             Задача 2.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I </a:t>
            </a:r>
            <a:r>
              <a:rPr lang="ru-RU" sz="2400" b="1" dirty="0" smtClean="0">
                <a:solidFill>
                  <a:schemeClr val="bg1"/>
                </a:solidFill>
              </a:rPr>
              <a:t>сторона – х см</a:t>
            </a:r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II</a:t>
            </a:r>
            <a:r>
              <a:rPr lang="ru-RU" sz="2400" b="1" dirty="0" smtClean="0">
                <a:solidFill>
                  <a:schemeClr val="bg1"/>
                </a:solidFill>
              </a:rPr>
              <a:t> сторона – (х + 9) см</a:t>
            </a:r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III</a:t>
            </a:r>
            <a:r>
              <a:rPr lang="ru-RU" sz="2400" b="1" dirty="0" smtClean="0">
                <a:solidFill>
                  <a:schemeClr val="bg1"/>
                </a:solidFill>
              </a:rPr>
              <a:t> сторона – 2х см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Составим и решим уравнение: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х</a:t>
            </a:r>
            <a:r>
              <a:rPr lang="ru-RU" sz="2800" b="1" dirty="0" smtClean="0">
                <a:solidFill>
                  <a:schemeClr val="bg1"/>
                </a:solidFill>
              </a:rPr>
              <a:t> + х + 9 + 2х = 105;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4х = 96;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х</a:t>
            </a:r>
            <a:r>
              <a:rPr lang="ru-RU" sz="2800" b="1" dirty="0" smtClean="0">
                <a:solidFill>
                  <a:schemeClr val="bg1"/>
                </a:solidFill>
              </a:rPr>
              <a:t> = 24.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I </a:t>
            </a:r>
            <a:r>
              <a:rPr lang="ru-RU" sz="2400" b="1" dirty="0" smtClean="0">
                <a:solidFill>
                  <a:schemeClr val="bg1"/>
                </a:solidFill>
              </a:rPr>
              <a:t>сторона – 24 см</a:t>
            </a:r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II</a:t>
            </a:r>
            <a:r>
              <a:rPr lang="ru-RU" sz="2400" b="1" dirty="0" smtClean="0">
                <a:solidFill>
                  <a:schemeClr val="bg1"/>
                </a:solidFill>
              </a:rPr>
              <a:t> сторона – 24 + 9 = 33 см</a:t>
            </a:r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III</a:t>
            </a:r>
            <a:r>
              <a:rPr lang="ru-RU" sz="2400" b="1" dirty="0" smtClean="0">
                <a:solidFill>
                  <a:schemeClr val="bg1"/>
                </a:solidFill>
              </a:rPr>
              <a:t> сторона – 24*2 = 48 см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Проверка: 24 + 33 + 48 =  105 (см) – периметр.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Ответ: 24 см, 33 см, 48 см.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4" name="Правая фигурная скобка 13"/>
          <p:cNvSpPr/>
          <p:nvPr/>
        </p:nvSpPr>
        <p:spPr>
          <a:xfrm>
            <a:off x="9520781" y="803859"/>
            <a:ext cx="348317" cy="1338717"/>
          </a:xfrm>
          <a:prstGeom prst="rightBrace">
            <a:avLst>
              <a:gd name="adj1" fmla="val 4687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034872" y="1209687"/>
            <a:ext cx="2065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 = 105 см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6" name="Правая фигурная скобка 15"/>
          <p:cNvSpPr/>
          <p:nvPr/>
        </p:nvSpPr>
        <p:spPr>
          <a:xfrm>
            <a:off x="2790256" y="1083828"/>
            <a:ext cx="243431" cy="1139623"/>
          </a:xfrm>
          <a:prstGeom prst="rightBrace">
            <a:avLst>
              <a:gd name="adj1" fmla="val 4687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61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10" grpId="0"/>
      <p:bldP spid="12" grpId="0"/>
      <p:bldP spid="14" grpId="0" animBg="1"/>
      <p:bldP spid="15" grpId="0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2661" y="-587308"/>
            <a:ext cx="14963474" cy="7745504"/>
          </a:xfrm>
          <a:prstGeom prst="rect">
            <a:avLst/>
          </a:prstGeom>
        </p:spPr>
      </p:pic>
      <p:pic>
        <p:nvPicPr>
          <p:cNvPr id="7" name="Рисунок 6" descr="https://sun9-60.userapi.com/impg/RKOIZJVrl_zFPemdEHZH2BOYa1OeY-3pLoAbrg/urgAUWZMMOk.jpg?size=1022x593&amp;quality=95&amp;sign=517ee1360a6fc810ef417b373eaeb207&amp;c_uniq_tag=5XpurVMoIjSi_ydwWdv5Cn5E9nXikaC2gQwPR974FkU&amp;type=album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770" y="4171683"/>
            <a:ext cx="7514492" cy="256804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509954" y="460643"/>
            <a:ext cx="1193995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                             Сегодня на уроке:</a:t>
            </a:r>
            <a:endParaRPr lang="ru-RU" sz="4000" dirty="0">
              <a:solidFill>
                <a:srgbClr val="FFFF00"/>
              </a:solidFill>
            </a:endParaRPr>
          </a:p>
          <a:p>
            <a:r>
              <a:rPr lang="ru-RU" sz="4000" dirty="0" smtClean="0">
                <a:solidFill>
                  <a:srgbClr val="FFFF00"/>
                </a:solidFill>
              </a:rPr>
              <a:t>Я ... (работал, думал, мечтал, скучал, спал).</a:t>
            </a:r>
          </a:p>
          <a:p>
            <a:r>
              <a:rPr lang="ru-RU" sz="4000" dirty="0" smtClean="0">
                <a:solidFill>
                  <a:srgbClr val="FFFF00"/>
                </a:solidFill>
              </a:rPr>
              <a:t>Я … (понимал, старался понять, не старался понять).</a:t>
            </a:r>
          </a:p>
          <a:p>
            <a:r>
              <a:rPr lang="ru-RU" sz="4000" dirty="0" smtClean="0">
                <a:solidFill>
                  <a:srgbClr val="FFFF00"/>
                </a:solidFill>
              </a:rPr>
              <a:t>Я сделаю домашнюю работу … (сам, спишу, скажу что не понял)</a:t>
            </a:r>
          </a:p>
          <a:p>
            <a:r>
              <a:rPr lang="ru-RU" sz="4000" dirty="0" smtClean="0">
                <a:solidFill>
                  <a:srgbClr val="FFFF00"/>
                </a:solidFill>
              </a:rPr>
              <a:t>Я считаю, что мне можно поставить … (1 – 10 баллов)</a:t>
            </a:r>
          </a:p>
          <a:p>
            <a:endParaRPr lang="ru-RU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27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3266" y="-597877"/>
            <a:ext cx="15156905" cy="81768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0455" y="0"/>
            <a:ext cx="1196809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                          ДОМАШНЯЯ      РАБОТА: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Трое рабочих изготовили 762 детали, причём второй изготовил в 3 раза больше деталей, чем третий, а первый на 117 деталей больше, чем третий. Сколько деталей изготовил каждый рабочий?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За 7 тетрадей и 4 блокнота заплатили 222 р. Сколько стоит тетрадь и сколько стоит блокнот, если блокнот дороже тетради на 6 р.? 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Из пункта A в пункт B, расстояние между которыми равно 40 км, вышел пешеход со скоростью 6 км/ч. Через 15 мин из пункта B в пункт A выехал велосипедист со скоростью 16 км/ч. Через сколько часов после выхода пешехода они встретятся?</a:t>
            </a:r>
          </a:p>
        </p:txBody>
      </p:sp>
    </p:spTree>
    <p:extLst>
      <p:ext uri="{BB962C8B-B14F-4D97-AF65-F5344CB8AC3E}">
        <p14:creationId xmlns:p14="http://schemas.microsoft.com/office/powerpoint/2010/main" val="229166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2072" y="-1006431"/>
            <a:ext cx="13997356" cy="851857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60118" y="2144862"/>
            <a:ext cx="741805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СПАСИБО ЗА УРОК !</a:t>
            </a:r>
            <a:endParaRPr lang="ru-RU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2382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137" y="-509242"/>
            <a:ext cx="13522568" cy="77455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71189" y="753031"/>
            <a:ext cx="34147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 О В Т О Р Е Н И 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8875" y="1104987"/>
            <a:ext cx="64639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Задание 1 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Запишите различными способами фразу: 10</a:t>
            </a: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больше </a:t>
            </a:r>
            <a:r>
              <a:rPr lang="ru-RU" sz="3200" b="1" dirty="0">
                <a:solidFill>
                  <a:schemeClr val="bg1"/>
                </a:solidFill>
              </a:rPr>
              <a:t>7</a:t>
            </a:r>
            <a:r>
              <a:rPr lang="ru-RU" sz="3200" b="1" dirty="0" smtClean="0">
                <a:solidFill>
                  <a:schemeClr val="bg1"/>
                </a:solidFill>
              </a:rPr>
              <a:t> на </a:t>
            </a:r>
            <a:r>
              <a:rPr lang="ru-RU" sz="3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62365" y="3552756"/>
            <a:ext cx="32810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00"/>
                </a:solidFill>
              </a:rPr>
              <a:t>k</a:t>
            </a:r>
            <a:r>
              <a:rPr lang="en-US" sz="3600" b="1" dirty="0" smtClean="0">
                <a:solidFill>
                  <a:srgbClr val="FFFF00"/>
                </a:solidFill>
              </a:rPr>
              <a:t> – m = t</a:t>
            </a:r>
            <a:r>
              <a:rPr lang="ru-RU" sz="3600" b="1" dirty="0" smtClean="0">
                <a:solidFill>
                  <a:srgbClr val="FFFF00"/>
                </a:solidFill>
              </a:rPr>
              <a:t>; </a:t>
            </a:r>
          </a:p>
          <a:p>
            <a:r>
              <a:rPr lang="en-US" sz="3600" b="1" dirty="0" smtClean="0">
                <a:solidFill>
                  <a:srgbClr val="FFFF00"/>
                </a:solidFill>
              </a:rPr>
              <a:t>k – t = m</a:t>
            </a:r>
            <a:r>
              <a:rPr lang="ru-RU" sz="3600" b="1" dirty="0" smtClean="0">
                <a:solidFill>
                  <a:srgbClr val="FFFF00"/>
                </a:solidFill>
              </a:rPr>
              <a:t>;</a:t>
            </a:r>
            <a:endParaRPr lang="en-US" sz="3600" b="1" dirty="0" smtClean="0">
              <a:solidFill>
                <a:srgbClr val="FFFF00"/>
              </a:solidFill>
            </a:endParaRPr>
          </a:p>
          <a:p>
            <a:r>
              <a:rPr lang="en-US" sz="3600" b="1" dirty="0">
                <a:solidFill>
                  <a:srgbClr val="FFFF00"/>
                </a:solidFill>
              </a:rPr>
              <a:t>k</a:t>
            </a:r>
            <a:r>
              <a:rPr lang="en-US" sz="3600" b="1" dirty="0" smtClean="0">
                <a:solidFill>
                  <a:srgbClr val="FFFF00"/>
                </a:solidFill>
              </a:rPr>
              <a:t> = m + t</a:t>
            </a:r>
            <a:r>
              <a:rPr lang="ru-RU" sz="3600" b="1" dirty="0" smtClean="0">
                <a:solidFill>
                  <a:srgbClr val="FFFF00"/>
                </a:solidFill>
              </a:rPr>
              <a:t>.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1976" y="3154153"/>
            <a:ext cx="658906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>
              <a:solidFill>
                <a:schemeClr val="bg1"/>
              </a:solidFill>
            </a:endParaRPr>
          </a:p>
          <a:p>
            <a:r>
              <a:rPr lang="ru-RU" sz="3200" b="1" dirty="0" smtClean="0">
                <a:solidFill>
                  <a:schemeClr val="bg1"/>
                </a:solidFill>
              </a:rPr>
              <a:t>Задание 2 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Запишите различными способами фразу: </a:t>
            </a:r>
            <a:r>
              <a:rPr lang="en-US" sz="3200" b="1" dirty="0" smtClean="0">
                <a:solidFill>
                  <a:schemeClr val="bg1"/>
                </a:solidFill>
              </a:rPr>
              <a:t>k </a:t>
            </a:r>
            <a:r>
              <a:rPr lang="ru-RU" sz="3200" b="1" dirty="0" smtClean="0">
                <a:solidFill>
                  <a:schemeClr val="bg1"/>
                </a:solidFill>
              </a:rPr>
              <a:t>больше </a:t>
            </a:r>
            <a:r>
              <a:rPr lang="en-US" sz="3200" b="1" dirty="0" smtClean="0">
                <a:solidFill>
                  <a:schemeClr val="bg1"/>
                </a:solidFill>
              </a:rPr>
              <a:t>m</a:t>
            </a:r>
            <a:r>
              <a:rPr lang="ru-RU" sz="3200" b="1" dirty="0" smtClean="0">
                <a:solidFill>
                  <a:schemeClr val="bg1"/>
                </a:solidFill>
              </a:rPr>
              <a:t> на </a:t>
            </a:r>
            <a:r>
              <a:rPr lang="en-US" sz="3200" b="1" dirty="0" smtClean="0">
                <a:solidFill>
                  <a:schemeClr val="bg1"/>
                </a:solidFill>
              </a:rPr>
              <a:t>t</a:t>
            </a:r>
            <a:endParaRPr lang="ru-RU" sz="3200" b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005484" y="1399827"/>
            <a:ext cx="22680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10</a:t>
            </a:r>
            <a:r>
              <a:rPr lang="en-US" sz="3600" b="1" dirty="0" smtClean="0">
                <a:solidFill>
                  <a:srgbClr val="FFFF00"/>
                </a:solidFill>
              </a:rPr>
              <a:t> – </a:t>
            </a:r>
            <a:r>
              <a:rPr lang="ru-RU" sz="3600" b="1" dirty="0" smtClean="0">
                <a:solidFill>
                  <a:srgbClr val="FFFF00"/>
                </a:solidFill>
              </a:rPr>
              <a:t>7</a:t>
            </a:r>
            <a:r>
              <a:rPr lang="en-US" sz="3600" b="1" dirty="0" smtClean="0">
                <a:solidFill>
                  <a:srgbClr val="FFFF00"/>
                </a:solidFill>
              </a:rPr>
              <a:t> = </a:t>
            </a:r>
            <a:r>
              <a:rPr lang="ru-RU" sz="3600" b="1" dirty="0" smtClean="0">
                <a:solidFill>
                  <a:srgbClr val="FFFF00"/>
                </a:solidFill>
              </a:rPr>
              <a:t>3; </a:t>
            </a:r>
          </a:p>
          <a:p>
            <a:r>
              <a:rPr lang="ru-RU" sz="3600" b="1" dirty="0" smtClean="0">
                <a:solidFill>
                  <a:srgbClr val="FFFF00"/>
                </a:solidFill>
              </a:rPr>
              <a:t>10</a:t>
            </a:r>
            <a:r>
              <a:rPr lang="en-US" sz="3600" b="1" dirty="0" smtClean="0">
                <a:solidFill>
                  <a:srgbClr val="FFFF00"/>
                </a:solidFill>
              </a:rPr>
              <a:t> – </a:t>
            </a:r>
            <a:r>
              <a:rPr lang="ru-RU" sz="3600" b="1" dirty="0" smtClean="0">
                <a:solidFill>
                  <a:srgbClr val="FFFF00"/>
                </a:solidFill>
              </a:rPr>
              <a:t>3</a:t>
            </a:r>
            <a:r>
              <a:rPr lang="en-US" sz="3600" b="1" dirty="0" smtClean="0">
                <a:solidFill>
                  <a:srgbClr val="FFFF00"/>
                </a:solidFill>
              </a:rPr>
              <a:t> = </a:t>
            </a:r>
            <a:r>
              <a:rPr lang="ru-RU" sz="3600" b="1" dirty="0" smtClean="0">
                <a:solidFill>
                  <a:srgbClr val="FFFF00"/>
                </a:solidFill>
              </a:rPr>
              <a:t>7;</a:t>
            </a:r>
            <a:endParaRPr lang="en-US" sz="3600" b="1" dirty="0" smtClean="0">
              <a:solidFill>
                <a:srgbClr val="FFFF00"/>
              </a:solidFill>
            </a:endParaRPr>
          </a:p>
          <a:p>
            <a:r>
              <a:rPr lang="ru-RU" sz="3600" b="1" dirty="0" smtClean="0">
                <a:solidFill>
                  <a:srgbClr val="FFFF00"/>
                </a:solidFill>
              </a:rPr>
              <a:t>10</a:t>
            </a:r>
            <a:r>
              <a:rPr lang="en-US" sz="3600" b="1" dirty="0" smtClean="0">
                <a:solidFill>
                  <a:srgbClr val="FFFF00"/>
                </a:solidFill>
              </a:rPr>
              <a:t> = </a:t>
            </a:r>
            <a:r>
              <a:rPr lang="ru-RU" sz="3600" b="1" dirty="0" smtClean="0">
                <a:solidFill>
                  <a:srgbClr val="FFFF00"/>
                </a:solidFill>
              </a:rPr>
              <a:t>3</a:t>
            </a:r>
            <a:r>
              <a:rPr lang="en-US" sz="3600" b="1" dirty="0" smtClean="0">
                <a:solidFill>
                  <a:srgbClr val="FFFF00"/>
                </a:solidFill>
              </a:rPr>
              <a:t> + </a:t>
            </a:r>
            <a:r>
              <a:rPr lang="ru-RU" sz="3600" b="1" dirty="0" smtClean="0">
                <a:solidFill>
                  <a:srgbClr val="FFFF00"/>
                </a:solidFill>
              </a:rPr>
              <a:t>7.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5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0631" y="-952330"/>
            <a:ext cx="13668350" cy="858405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02165" y="1329774"/>
            <a:ext cx="74619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Задание 3 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Запишите различными способами фразу: 24</a:t>
            </a: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больше 8 в 3 раза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0166" y="753031"/>
            <a:ext cx="34147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 О В Т О Р Е Н И 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02166" y="3071043"/>
            <a:ext cx="69912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Задание </a:t>
            </a:r>
            <a:r>
              <a:rPr lang="en-US" sz="3200" b="1" dirty="0" smtClean="0">
                <a:solidFill>
                  <a:schemeClr val="bg1"/>
                </a:solidFill>
              </a:rPr>
              <a:t>4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Запишите различными способами фразу: х</a:t>
            </a: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меньше </a:t>
            </a:r>
            <a:r>
              <a:rPr lang="ru-RU" sz="3200" b="1" dirty="0">
                <a:solidFill>
                  <a:schemeClr val="bg1"/>
                </a:solidFill>
              </a:rPr>
              <a:t>у</a:t>
            </a:r>
            <a:r>
              <a:rPr lang="ru-RU" sz="3200" b="1" dirty="0" smtClean="0">
                <a:solidFill>
                  <a:schemeClr val="bg1"/>
                </a:solidFill>
              </a:rPr>
              <a:t> в </a:t>
            </a:r>
            <a:r>
              <a:rPr lang="en-US" sz="3200" b="1" dirty="0" smtClean="0">
                <a:solidFill>
                  <a:schemeClr val="bg1"/>
                </a:solidFill>
              </a:rPr>
              <a:t>k</a:t>
            </a:r>
            <a:r>
              <a:rPr lang="ru-RU" sz="3200" b="1" dirty="0" smtClean="0">
                <a:solidFill>
                  <a:schemeClr val="bg1"/>
                </a:solidFill>
              </a:rPr>
              <a:t> раз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16154" y="1437495"/>
            <a:ext cx="23805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24</a:t>
            </a:r>
            <a:r>
              <a:rPr lang="en-US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: 8</a:t>
            </a:r>
            <a:r>
              <a:rPr lang="en-US" sz="3200" b="1" dirty="0" smtClean="0">
                <a:solidFill>
                  <a:srgbClr val="FFFF00"/>
                </a:solidFill>
              </a:rPr>
              <a:t> = </a:t>
            </a:r>
            <a:r>
              <a:rPr lang="ru-RU" sz="3200" b="1" dirty="0" smtClean="0">
                <a:solidFill>
                  <a:srgbClr val="FFFF00"/>
                </a:solidFill>
              </a:rPr>
              <a:t>3; </a:t>
            </a:r>
          </a:p>
          <a:p>
            <a:r>
              <a:rPr lang="ru-RU" sz="3200" b="1" dirty="0" smtClean="0">
                <a:solidFill>
                  <a:srgbClr val="FFFF00"/>
                </a:solidFill>
              </a:rPr>
              <a:t>24 : 3</a:t>
            </a:r>
            <a:r>
              <a:rPr lang="en-US" sz="3200" b="1" dirty="0" smtClean="0">
                <a:solidFill>
                  <a:srgbClr val="FFFF00"/>
                </a:solidFill>
              </a:rPr>
              <a:t> = </a:t>
            </a:r>
            <a:r>
              <a:rPr lang="ru-RU" sz="3200" b="1" dirty="0">
                <a:solidFill>
                  <a:srgbClr val="FFFF00"/>
                </a:solidFill>
              </a:rPr>
              <a:t>8</a:t>
            </a:r>
            <a:r>
              <a:rPr lang="ru-RU" sz="3200" b="1" dirty="0" smtClean="0">
                <a:solidFill>
                  <a:srgbClr val="FFFF00"/>
                </a:solidFill>
              </a:rPr>
              <a:t>;</a:t>
            </a:r>
            <a:endParaRPr lang="en-US" sz="3200" b="1" dirty="0" smtClean="0">
              <a:solidFill>
                <a:srgbClr val="FFFF00"/>
              </a:solidFill>
            </a:endParaRPr>
          </a:p>
          <a:p>
            <a:r>
              <a:rPr lang="ru-RU" sz="3200" b="1" dirty="0" smtClean="0">
                <a:solidFill>
                  <a:srgbClr val="FFFF00"/>
                </a:solidFill>
              </a:rPr>
              <a:t>24</a:t>
            </a:r>
            <a:r>
              <a:rPr lang="en-US" sz="3200" b="1" dirty="0" smtClean="0">
                <a:solidFill>
                  <a:srgbClr val="FFFF00"/>
                </a:solidFill>
              </a:rPr>
              <a:t> = </a:t>
            </a:r>
            <a:r>
              <a:rPr lang="ru-RU" sz="3200" b="1" dirty="0" smtClean="0">
                <a:solidFill>
                  <a:srgbClr val="FFFF00"/>
                </a:solidFill>
              </a:rPr>
              <a:t>3</a:t>
            </a:r>
            <a:r>
              <a:rPr lang="en-US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*</a:t>
            </a:r>
            <a:r>
              <a:rPr lang="en-US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>
                <a:solidFill>
                  <a:srgbClr val="FFFF00"/>
                </a:solidFill>
              </a:rPr>
              <a:t>8</a:t>
            </a:r>
            <a:r>
              <a:rPr lang="ru-RU" sz="3200" b="1" dirty="0" smtClean="0">
                <a:solidFill>
                  <a:srgbClr val="FFFF00"/>
                </a:solidFill>
              </a:rPr>
              <a:t>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10480" y="3071043"/>
            <a:ext cx="203617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у</a:t>
            </a:r>
            <a:r>
              <a:rPr lang="ru-RU" sz="3200" b="1" dirty="0" smtClean="0">
                <a:solidFill>
                  <a:srgbClr val="FFFF00"/>
                </a:solidFill>
              </a:rPr>
              <a:t> : х</a:t>
            </a:r>
            <a:r>
              <a:rPr lang="en-US" sz="3200" b="1" dirty="0" smtClean="0">
                <a:solidFill>
                  <a:srgbClr val="FFFF00"/>
                </a:solidFill>
              </a:rPr>
              <a:t> = </a:t>
            </a:r>
            <a:r>
              <a:rPr lang="en-US" sz="3200" b="1" dirty="0">
                <a:solidFill>
                  <a:srgbClr val="FFFF00"/>
                </a:solidFill>
              </a:rPr>
              <a:t>k</a:t>
            </a:r>
            <a:r>
              <a:rPr lang="ru-RU" sz="3200" b="1" dirty="0" smtClean="0">
                <a:solidFill>
                  <a:srgbClr val="FFFF00"/>
                </a:solidFill>
              </a:rPr>
              <a:t>; </a:t>
            </a:r>
          </a:p>
          <a:p>
            <a:r>
              <a:rPr lang="ru-RU" sz="3200" b="1" dirty="0">
                <a:solidFill>
                  <a:srgbClr val="FFFF00"/>
                </a:solidFill>
              </a:rPr>
              <a:t>у</a:t>
            </a:r>
            <a:r>
              <a:rPr lang="en-US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:</a:t>
            </a:r>
            <a:r>
              <a:rPr lang="en-US" sz="3200" b="1" dirty="0" smtClean="0">
                <a:solidFill>
                  <a:srgbClr val="FFFF00"/>
                </a:solidFill>
              </a:rPr>
              <a:t> </a:t>
            </a:r>
            <a:r>
              <a:rPr lang="en-US" sz="3200" b="1" dirty="0">
                <a:solidFill>
                  <a:srgbClr val="FFFF00"/>
                </a:solidFill>
              </a:rPr>
              <a:t>k</a:t>
            </a:r>
            <a:r>
              <a:rPr lang="en-US" sz="3200" b="1" dirty="0" smtClean="0">
                <a:solidFill>
                  <a:srgbClr val="FFFF00"/>
                </a:solidFill>
              </a:rPr>
              <a:t> = x</a:t>
            </a:r>
            <a:r>
              <a:rPr lang="ru-RU" sz="3200" b="1" dirty="0" smtClean="0">
                <a:solidFill>
                  <a:srgbClr val="FFFF00"/>
                </a:solidFill>
              </a:rPr>
              <a:t>;</a:t>
            </a:r>
            <a:endParaRPr lang="en-US" sz="3200" b="1" dirty="0" smtClean="0">
              <a:solidFill>
                <a:srgbClr val="FFFF00"/>
              </a:solidFill>
            </a:endParaRPr>
          </a:p>
          <a:p>
            <a:r>
              <a:rPr lang="ru-RU" sz="3200" b="1" dirty="0">
                <a:solidFill>
                  <a:srgbClr val="FFFF00"/>
                </a:solidFill>
              </a:rPr>
              <a:t>у</a:t>
            </a:r>
            <a:r>
              <a:rPr lang="en-US" sz="3200" b="1" dirty="0" smtClean="0">
                <a:solidFill>
                  <a:srgbClr val="FFFF00"/>
                </a:solidFill>
              </a:rPr>
              <a:t> = </a:t>
            </a:r>
            <a:r>
              <a:rPr lang="ru-RU" sz="3200" b="1" dirty="0" smtClean="0">
                <a:solidFill>
                  <a:srgbClr val="FFFF00"/>
                </a:solidFill>
              </a:rPr>
              <a:t>х</a:t>
            </a:r>
            <a:r>
              <a:rPr lang="en-US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*</a:t>
            </a:r>
            <a:r>
              <a:rPr lang="en-US" sz="3200" b="1" dirty="0" smtClean="0">
                <a:solidFill>
                  <a:srgbClr val="FFFF00"/>
                </a:solidFill>
              </a:rPr>
              <a:t> k</a:t>
            </a:r>
            <a:r>
              <a:rPr lang="ru-RU" sz="3200" b="1" dirty="0" smtClean="0">
                <a:solidFill>
                  <a:srgbClr val="FFFF00"/>
                </a:solidFill>
              </a:rPr>
              <a:t>.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701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1660" y="-605116"/>
            <a:ext cx="13856677" cy="77455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57817" y="603732"/>
            <a:ext cx="5876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1328" y="1122363"/>
            <a:ext cx="1109382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Решите уравнения: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х – 7 = 1;  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7х = 1; 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7х = 0; 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0х =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0;       д) 0х=5</a:t>
            </a:r>
            <a:endParaRPr lang="ru-RU" sz="3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Одна книга стоит 345 р., а вторая – на 120р. меньше.  Сколько стоят обе книги вместе?</a:t>
            </a:r>
          </a:p>
          <a:p>
            <a:pPr marL="457200" indent="-457200">
              <a:buAutoNum type="arabicPeriod" startAt="3"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С одной яблони собрали 12 кг яблок, с другой в 2 раза больше. Яблоки разложили поровну в 6 корзин. Сколько килограммов яблок в каждой корзине?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endParaRPr lang="ru-RU" sz="3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74377" y="1992996"/>
            <a:ext cx="1255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</a:rPr>
              <a:t>х</a:t>
            </a:r>
            <a:r>
              <a:rPr lang="ru-RU" sz="3600" b="1" dirty="0" smtClean="0">
                <a:solidFill>
                  <a:srgbClr val="FFFF00"/>
                </a:solidFill>
              </a:rPr>
              <a:t> = 8</a:t>
            </a:r>
            <a:endParaRPr lang="ru-RU" sz="3600" b="1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3157817" y="1915282"/>
                <a:ext cx="1667435" cy="801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>
                    <a:solidFill>
                      <a:srgbClr val="FFFF00"/>
                    </a:solidFill>
                  </a:rPr>
                  <a:t>х</a:t>
                </a:r>
                <a:r>
                  <a:rPr lang="ru-RU" sz="3200" b="1" dirty="0" smtClean="0">
                    <a:solidFill>
                      <a:srgbClr val="FFFF00"/>
                    </a:solidFill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200" b="1" i="1" dirty="0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den>
                    </m:f>
                    <m:r>
                      <a:rPr lang="ru-RU" sz="3200" b="1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ru-RU" sz="3200" b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7817" y="1915282"/>
                <a:ext cx="1667435" cy="801758"/>
              </a:xfrm>
              <a:prstGeom prst="rect">
                <a:avLst/>
              </a:prstGeom>
              <a:blipFill rotWithShape="0">
                <a:blip r:embed="rId3"/>
                <a:stretch>
                  <a:fillRect l="-9124" b="-121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684060" y="2040225"/>
            <a:ext cx="2514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       </a:t>
            </a:r>
            <a:r>
              <a:rPr lang="ru-RU" sz="2400" b="1" dirty="0" smtClean="0">
                <a:solidFill>
                  <a:srgbClr val="FFFF00"/>
                </a:solidFill>
              </a:rPr>
              <a:t>Х</a:t>
            </a:r>
            <a:r>
              <a:rPr lang="ru-RU" sz="2800" b="1" dirty="0" smtClean="0">
                <a:solidFill>
                  <a:srgbClr val="FFFF00"/>
                </a:solidFill>
              </a:rPr>
              <a:t>=0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59069" y="2111553"/>
            <a:ext cx="2837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х</a:t>
            </a:r>
            <a:r>
              <a:rPr lang="ru-RU" sz="2800" b="1" dirty="0" smtClean="0">
                <a:solidFill>
                  <a:srgbClr val="FFFF00"/>
                </a:solidFill>
              </a:rPr>
              <a:t> - любое число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98659" y="3172729"/>
            <a:ext cx="2135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Ответ: 570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95129" y="5062393"/>
            <a:ext cx="2622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Ответ: 6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231665" y="2111553"/>
            <a:ext cx="2521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н</a:t>
            </a:r>
            <a:r>
              <a:rPr lang="ru-RU" sz="2800" b="1" dirty="0" smtClean="0">
                <a:solidFill>
                  <a:srgbClr val="FFFF00"/>
                </a:solidFill>
              </a:rPr>
              <a:t>ет решения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2600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0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9923" y="-766917"/>
            <a:ext cx="13891846" cy="7818348"/>
          </a:xfrm>
          <a:prstGeom prst="rect">
            <a:avLst/>
          </a:prstGeom>
        </p:spPr>
      </p:pic>
      <p:pic>
        <p:nvPicPr>
          <p:cNvPr id="5" name="Picture 2" descr="Этель Лилиан Войни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37" y="383921"/>
            <a:ext cx="2618510" cy="3347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71537" y="3858255"/>
            <a:ext cx="37570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Этель </a:t>
            </a:r>
            <a:r>
              <a:rPr lang="ru-RU" sz="2800" b="1" dirty="0" err="1" smtClean="0">
                <a:solidFill>
                  <a:schemeClr val="bg1"/>
                </a:solidFill>
              </a:rPr>
              <a:t>Лилиан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Войнич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</a:rPr>
              <a:t>   (</a:t>
            </a:r>
            <a:r>
              <a:rPr lang="ru-RU" sz="2800" u="sng" dirty="0" smtClean="0">
                <a:solidFill>
                  <a:schemeClr val="bg1"/>
                </a:solidFill>
                <a:latin typeface="Arial" panose="020B0604020202020204" pitchFamily="34" charset="0"/>
              </a:rPr>
              <a:t>1864 —  1960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</a:rPr>
              <a:t>)</a:t>
            </a:r>
            <a:r>
              <a:rPr lang="ru-RU" dirty="0" smtClean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90047" y="639415"/>
            <a:ext cx="471095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</a:rPr>
              <a:t> Чем сложнее задача, тем больше оснований сейчас же приступить к ней.</a:t>
            </a:r>
            <a:endParaRPr lang="ru-RU" sz="3600" i="1" dirty="0" smtClean="0">
              <a:solidFill>
                <a:srgbClr val="FFFF00"/>
              </a:solidFill>
            </a:endParaRPr>
          </a:p>
        </p:txBody>
      </p:sp>
      <p:pic>
        <p:nvPicPr>
          <p:cNvPr id="10" name="Рисунок 9" descr="C:\Users\admin\Pictures\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432" y="2855939"/>
            <a:ext cx="2171700" cy="289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upload.wikimedia.org/wikipedia/commons/thumb/9/96/Mount_Everest_Southwest_Face%2C_November_2012.jpg/1200px-Mount_Everest_Southwest_Face%2C_November_201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717" y="383921"/>
            <a:ext cx="2831198" cy="487387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8988333" y="5043653"/>
            <a:ext cx="2140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ЭВЕРЕСТ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25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8565" y="-587308"/>
            <a:ext cx="13877365" cy="77455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0" y="537588"/>
            <a:ext cx="1066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ТЕМА УРОКА:  «</a:t>
            </a:r>
            <a:r>
              <a:rPr lang="ru-RU" sz="3200" b="1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Решение задач с помощью уравнений»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1062881"/>
            <a:ext cx="10134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ОТВЕТЬТЕ НА ВОПРОСЫ: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С чего начать?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Как оформить условие?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Как  составить математическую модель (уравнение)?</a:t>
            </a:r>
          </a:p>
          <a:p>
            <a:endParaRPr lang="ru-RU" sz="3200" b="1" dirty="0" smtClean="0">
              <a:solidFill>
                <a:schemeClr val="bg1"/>
              </a:solidFill>
            </a:endParaRPr>
          </a:p>
          <a:p>
            <a:r>
              <a:rPr lang="ru-RU" sz="3200" b="1" dirty="0" smtClean="0">
                <a:solidFill>
                  <a:schemeClr val="bg1"/>
                </a:solidFill>
              </a:rPr>
              <a:t>ТОГДА ОСТАНЕТСЯ: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Решить уравнение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Найти недостающие величины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Проверить решение  по условию задачи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248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8554" y="-587308"/>
            <a:ext cx="13979770" cy="77455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21646" y="6546"/>
            <a:ext cx="73555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Решение задач с помощью уравнений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79930" y="900391"/>
            <a:ext cx="1116105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Задача.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двух складах было 1840 т угля. Затем на первом  складе запас угля удвоили, а на второй привезли ещё 120 т,  и тогда на втором складе стало на 620 т меньше, чем на первом.  Сколько стало угля на каждом складе?</a:t>
            </a:r>
          </a:p>
          <a:p>
            <a:endParaRPr lang="ru-RU" dirty="0"/>
          </a:p>
        </p:txBody>
      </p:sp>
      <p:pic>
        <p:nvPicPr>
          <p:cNvPr id="8" name="Рисунок 7" descr="https://cargo.sale/images/blog/20/Frame_1__41_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30" y="2911288"/>
            <a:ext cx="4087905" cy="2911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avatars.mds.yandex.net/get-altay/2368846/2a0000017407b1ac763fdc87206971dea5e1/XXL_height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847" y="2911287"/>
            <a:ext cx="4557522" cy="291128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Двойная стрелка влево/вправо 9"/>
          <p:cNvSpPr/>
          <p:nvPr/>
        </p:nvSpPr>
        <p:spPr>
          <a:xfrm>
            <a:off x="4661837" y="3845859"/>
            <a:ext cx="2491998" cy="58406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516501" y="3562261"/>
            <a:ext cx="1721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* 2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808" y="3951977"/>
            <a:ext cx="10264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Х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40388" y="2800628"/>
            <a:ext cx="22635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</a:rPr>
              <a:t>1840 - Х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177187" y="3951977"/>
            <a:ext cx="16562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</a:rPr>
              <a:t>+ 120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6068" y="4908176"/>
            <a:ext cx="4547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НА 620 Т МЕНЬШЕ, ЧЕМ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47543" y="3431422"/>
            <a:ext cx="1185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1840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20" name="Стрелка влево 19"/>
          <p:cNvSpPr/>
          <p:nvPr/>
        </p:nvSpPr>
        <p:spPr>
          <a:xfrm>
            <a:off x="4309783" y="5257800"/>
            <a:ext cx="7366747" cy="5647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00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4059" y="-516970"/>
            <a:ext cx="14009768" cy="77455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13874" y="55851"/>
            <a:ext cx="73555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Решение задач с помощью уравнений</a:t>
            </a:r>
            <a:endParaRPr lang="ru-RU" sz="3200" b="1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728794"/>
              </p:ext>
            </p:extLst>
          </p:nvPr>
        </p:nvGraphicFramePr>
        <p:xfrm>
          <a:off x="712695" y="2758741"/>
          <a:ext cx="8586048" cy="2683852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774357"/>
                <a:gridCol w="1493547"/>
                <a:gridCol w="2219383"/>
                <a:gridCol w="3098761"/>
              </a:tblGrid>
              <a:tr h="8847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БЫЛО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ДЕЙСТВИЕ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СТАЛО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84726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bg1"/>
                          </a:solidFill>
                        </a:rPr>
                        <a:t>I </a:t>
                      </a:r>
                      <a:r>
                        <a:rPr lang="ru-RU" sz="3200" dirty="0" smtClean="0">
                          <a:solidFill>
                            <a:schemeClr val="bg1"/>
                          </a:solidFill>
                        </a:rPr>
                        <a:t>СКЛАД</a:t>
                      </a:r>
                      <a:endParaRPr lang="ru-RU" sz="3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bg1"/>
                          </a:solidFill>
                        </a:rPr>
                        <a:t>  Х</a:t>
                      </a:r>
                      <a:endParaRPr lang="ru-RU" sz="4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bg1"/>
                          </a:solidFill>
                        </a:rPr>
                        <a:t>   * 2</a:t>
                      </a:r>
                      <a:endParaRPr lang="ru-RU" sz="4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bg1"/>
                          </a:solidFill>
                        </a:rPr>
                        <a:t>2Х</a:t>
                      </a:r>
                      <a:endParaRPr lang="ru-RU" sz="4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8847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solidFill>
                            <a:schemeClr val="bg1"/>
                          </a:solidFill>
                        </a:rPr>
                        <a:t>II </a:t>
                      </a:r>
                      <a:r>
                        <a:rPr lang="ru-RU" sz="3200" dirty="0" smtClean="0">
                          <a:solidFill>
                            <a:schemeClr val="bg1"/>
                          </a:solidFill>
                        </a:rPr>
                        <a:t>СКЛАД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1840 - Х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   + 120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/>
                          </a:solidFill>
                        </a:rPr>
                        <a:t>(1840-Х) + 120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900724" y="499355"/>
            <a:ext cx="109688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Задача.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двух складах было 1840 т угля. Затем на первом  складе запас угля удвоили, а на второй привезли ещё 120 т,  и тогда на втором складе стало на 620 т меньше, чем на первом.  Сколько стало угля на каждом складе?</a:t>
            </a:r>
          </a:p>
        </p:txBody>
      </p:sp>
      <p:sp>
        <p:nvSpPr>
          <p:cNvPr id="22" name="Правая фигурная скобка 21"/>
          <p:cNvSpPr/>
          <p:nvPr/>
        </p:nvSpPr>
        <p:spPr>
          <a:xfrm>
            <a:off x="8735358" y="3745843"/>
            <a:ext cx="259291" cy="1368152"/>
          </a:xfrm>
          <a:prstGeom prst="rightBrace">
            <a:avLst>
              <a:gd name="adj1" fmla="val 46879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75201" y="4570092"/>
            <a:ext cx="3188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НА 620 т МЕНЬШЕ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6" name="Стрелка углом 25"/>
          <p:cNvSpPr/>
          <p:nvPr/>
        </p:nvSpPr>
        <p:spPr>
          <a:xfrm flipH="1">
            <a:off x="9917717" y="3628179"/>
            <a:ext cx="1951892" cy="1038497"/>
          </a:xfrm>
          <a:prstGeom prst="bentArrow">
            <a:avLst>
              <a:gd name="adj1" fmla="val 25000"/>
              <a:gd name="adj2" fmla="val 2754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00724" y="2248396"/>
            <a:ext cx="11031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chemeClr val="bg1"/>
                </a:solidFill>
              </a:rPr>
              <a:t>С О С Т А В Л Я Е М      </a:t>
            </a:r>
            <a:r>
              <a:rPr lang="ru-RU" sz="2800" b="1" i="1" u="sng" dirty="0" err="1" smtClean="0">
                <a:solidFill>
                  <a:schemeClr val="bg1"/>
                </a:solidFill>
              </a:rPr>
              <a:t>М</a:t>
            </a:r>
            <a:r>
              <a:rPr lang="ru-RU" sz="2800" b="1" i="1" u="sng" dirty="0" smtClean="0">
                <a:solidFill>
                  <a:schemeClr val="bg1"/>
                </a:solidFill>
              </a:rPr>
              <a:t> А Т Е М А Т И Ч Е С К У Ю         М О Д Е Л Ь</a:t>
            </a:r>
            <a:endParaRPr lang="ru-RU" sz="2800" b="1" i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59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твет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0265" y="-587308"/>
            <a:ext cx="14509377" cy="77455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58352" y="0"/>
            <a:ext cx="73555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Решение задач с помощью уравнений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11215" y="1030288"/>
            <a:ext cx="608427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Составим и решим уравнение: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2х – (1 840 – х + 120) = 620;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2х – (1 960 - х) = 620;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2х – 1 960 + х = 620;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3х = 620 + 1 960;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3х =2 580;</a:t>
            </a:r>
          </a:p>
          <a:p>
            <a:r>
              <a:rPr lang="ru-RU" sz="3200" b="1" dirty="0">
                <a:solidFill>
                  <a:schemeClr val="bg1"/>
                </a:solidFill>
              </a:rPr>
              <a:t>х</a:t>
            </a:r>
            <a:r>
              <a:rPr lang="ru-RU" sz="3200" b="1" dirty="0" smtClean="0">
                <a:solidFill>
                  <a:schemeClr val="bg1"/>
                </a:solidFill>
              </a:rPr>
              <a:t> = 2 580 : 3;</a:t>
            </a:r>
          </a:p>
          <a:p>
            <a:r>
              <a:rPr lang="ru-RU" sz="3200" b="1" dirty="0">
                <a:solidFill>
                  <a:schemeClr val="bg1"/>
                </a:solidFill>
              </a:rPr>
              <a:t>х</a:t>
            </a:r>
            <a:r>
              <a:rPr lang="ru-RU" sz="3200" b="1" dirty="0" smtClean="0">
                <a:solidFill>
                  <a:schemeClr val="bg1"/>
                </a:solidFill>
              </a:rPr>
              <a:t> = 860.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450424">
            <a:off x="4184454" y="2824921"/>
            <a:ext cx="7855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РЕШАЕМ МАТЕМАТИЧЕСКУЮ МОДЕЛЬ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580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1156</Words>
  <Application>Microsoft Office PowerPoint</Application>
  <PresentationFormat>Широкоэкранный</PresentationFormat>
  <Paragraphs>160</Paragraphs>
  <Slides>17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)</vt:lpstr>
      <vt:lpstr>Презентация PowerPoint</vt:lpstr>
      <vt:lpstr>Презентация PowerPoint</vt:lpstr>
      <vt:lpstr>твет</vt:lpstr>
      <vt:lpstr>Презентация PowerPoint</vt:lpstr>
      <vt:lpstr>Презентация PowerPoint</vt:lpstr>
      <vt:lpstr>Презентация PowerPoint</vt:lpstr>
      <vt:lpstr>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61</cp:revision>
  <dcterms:created xsi:type="dcterms:W3CDTF">2024-04-01T09:40:46Z</dcterms:created>
  <dcterms:modified xsi:type="dcterms:W3CDTF">2024-04-21T17:31:21Z</dcterms:modified>
</cp:coreProperties>
</file>