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655E-3EF9-4CB2-B922-06D0F0F79E9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BAD6-D597-40D0-8071-8FFE4DDD1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119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655E-3EF9-4CB2-B922-06D0F0F79E9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BAD6-D597-40D0-8071-8FFE4DDD1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019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655E-3EF9-4CB2-B922-06D0F0F79E9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BAD6-D597-40D0-8071-8FFE4DDD1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534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655E-3EF9-4CB2-B922-06D0F0F79E9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BAD6-D597-40D0-8071-8FFE4DDD1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296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655E-3EF9-4CB2-B922-06D0F0F79E9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BAD6-D597-40D0-8071-8FFE4DDD1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105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655E-3EF9-4CB2-B922-06D0F0F79E9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BAD6-D597-40D0-8071-8FFE4DDD1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142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655E-3EF9-4CB2-B922-06D0F0F79E9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BAD6-D597-40D0-8071-8FFE4DDD1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723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655E-3EF9-4CB2-B922-06D0F0F79E9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BAD6-D597-40D0-8071-8FFE4DDD1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280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655E-3EF9-4CB2-B922-06D0F0F79E9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BAD6-D597-40D0-8071-8FFE4DDD1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262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655E-3EF9-4CB2-B922-06D0F0F79E9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BAD6-D597-40D0-8071-8FFE4DDD1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48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655E-3EF9-4CB2-B922-06D0F0F79E9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1BAD6-D597-40D0-8071-8FFE4DDD1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196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D655E-3EF9-4CB2-B922-06D0F0F79E95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1BAD6-D597-40D0-8071-8FFE4DDD1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958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7824" y="749808"/>
            <a:ext cx="105978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Умножение и сложение вероятностей. Дерево </a:t>
            </a:r>
            <a:r>
              <a:rPr lang="ru-RU" sz="7200" smtClean="0">
                <a:latin typeface="Arial" panose="020B0604020202020204" pitchFamily="34" charset="0"/>
                <a:cs typeface="Arial" panose="020B0604020202020204" pitchFamily="34" charset="0"/>
              </a:rPr>
              <a:t>случайного </a:t>
            </a:r>
            <a:r>
              <a:rPr lang="ru-RU" sz="7200" smtClean="0">
                <a:latin typeface="Arial" panose="020B0604020202020204" pitchFamily="34" charset="0"/>
                <a:cs typeface="Arial" panose="020B0604020202020204" pitchFamily="34" charset="0"/>
              </a:rPr>
              <a:t>эксперимента</a:t>
            </a:r>
            <a:endParaRPr lang="ru-RU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121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5880" y="970170"/>
            <a:ext cx="9784080" cy="3832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Устная работа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</a:pPr>
            <a:endParaRPr lang="ru-RU" sz="28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8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какие события называются независимыми? Примеры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8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какие события называются несовместными? Примеры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8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что называется произведением независимых событий? что называется суммой событий?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8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что мы знаем об условной вероятности?</a:t>
            </a:r>
            <a:endParaRPr lang="ru-RU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385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835152" y="665311"/>
                <a:ext cx="4194048" cy="30035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2400" b="1" dirty="0" smtClean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Установите соответствие</a:t>
                </a:r>
                <a:endParaRPr lang="ru-RU" sz="2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24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А) Р(АВ)=Р(А)•Р(В/А)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24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Б) Р(А+В)=Р(А)+Р(В)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24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В) Р(АВ)=Р(А)•Р(В)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24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Г) Р(А)+Р(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barPr>
                      <m:e>
                        <m:r>
                          <a:rPr lang="ru-RU" sz="2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А</m:t>
                        </m:r>
                      </m:e>
                    </m:bar>
                  </m:oMath>
                </a14:m>
                <a:r>
                  <a:rPr lang="ru-RU" sz="2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)=1</a:t>
                </a:r>
                <a:endParaRPr lang="ru-RU" sz="24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sz="24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Д) Р(А+В)=Р(А)+Р(В)-Р(АВ) 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152" y="665311"/>
                <a:ext cx="4194048" cy="3003515"/>
              </a:xfrm>
              <a:prstGeom prst="rect">
                <a:avLst/>
              </a:prstGeom>
              <a:blipFill rotWithShape="0">
                <a:blip r:embed="rId2"/>
                <a:stretch>
                  <a:fillRect l="-2180" t="-1623" r="-872" b="-34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Прямоугольник 2"/>
          <p:cNvSpPr/>
          <p:nvPr/>
        </p:nvSpPr>
        <p:spPr>
          <a:xfrm>
            <a:off x="5434584" y="1066895"/>
            <a:ext cx="6681216" cy="2601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2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Сумма вероятностей несовместных событий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2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Сумма вероятностей противоположных событий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2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Сумма вероятностей совместных событий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2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Умножение вероятностей независимых событий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2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Умножение вероятностей зависимых событий</a:t>
            </a:r>
            <a:endParaRPr lang="ru-RU" sz="2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550371"/>
              </p:ext>
            </p:extLst>
          </p:nvPr>
        </p:nvGraphicFramePr>
        <p:xfrm>
          <a:off x="2932176" y="5062315"/>
          <a:ext cx="6113780" cy="967868"/>
        </p:xfrm>
        <a:graphic>
          <a:graphicData uri="http://schemas.openxmlformats.org/drawingml/2006/table">
            <a:tbl>
              <a:tblPr firstRow="1" firstCol="1" bandRow="1"/>
              <a:tblGrid>
                <a:gridCol w="1222375"/>
                <a:gridCol w="1222375"/>
                <a:gridCol w="1223010"/>
                <a:gridCol w="1223010"/>
                <a:gridCol w="1223010"/>
              </a:tblGrid>
              <a:tr h="0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</a:t>
                      </a:r>
                      <a:endParaRPr lang="ru-RU" sz="3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</a:t>
                      </a:r>
                      <a:endParaRPr lang="ru-RU" sz="3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</a:t>
                      </a:r>
                      <a:endParaRPr lang="ru-RU" sz="3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6644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0432" y="82296"/>
            <a:ext cx="9482328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Математический диктант с взаимопроверкой</a:t>
            </a:r>
          </a:p>
          <a:p>
            <a:pPr algn="ctr"/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ru-RU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 0,35</a:t>
            </a:r>
          </a:p>
          <a:p>
            <a:pPr marL="457200" indent="-457200">
              <a:buAutoNum type="arabicPeriod"/>
            </a:pPr>
            <a:r>
              <a:rPr lang="ru-RU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 0,38</a:t>
            </a:r>
          </a:p>
          <a:p>
            <a:pPr marL="457200" indent="-457200">
              <a:buAutoNum type="arabicPeriod"/>
            </a:pPr>
            <a:r>
              <a:rPr lang="ru-RU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 0,5</a:t>
            </a:r>
          </a:p>
          <a:p>
            <a:pPr marL="457200" indent="-457200">
              <a:buAutoNum type="arabicPeriod"/>
            </a:pPr>
            <a:r>
              <a:rPr lang="ru-RU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 0,3</a:t>
            </a:r>
          </a:p>
          <a:p>
            <a:pPr marL="457200" indent="-457200">
              <a:buAutoNum type="arabicPeriod"/>
            </a:pPr>
            <a:r>
              <a:rPr lang="ru-RU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Ответ: 0,02</a:t>
            </a:r>
            <a:endParaRPr lang="ru-RU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919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2584" y="795528"/>
            <a:ext cx="2423160" cy="384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Шахматист А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20240" y="2090928"/>
            <a:ext cx="2423160" cy="762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 партия</a:t>
            </a:r>
          </a:p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белые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26096" y="2090928"/>
            <a:ext cx="2423160" cy="762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 партия</a:t>
            </a:r>
          </a:p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черные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2792" y="4117848"/>
            <a:ext cx="2423160" cy="762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Выиграл</a:t>
            </a:r>
          </a:p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0,52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55136" y="4117848"/>
            <a:ext cx="2423160" cy="762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Проиграл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14516" y="4117848"/>
            <a:ext cx="2423160" cy="762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Выиграл</a:t>
            </a:r>
          </a:p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0,3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073896" y="4117848"/>
            <a:ext cx="2423160" cy="762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Проиграл 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 стрелкой 9"/>
          <p:cNvCxnSpPr>
            <a:stCxn id="2" idx="2"/>
            <a:endCxn id="3" idx="0"/>
          </p:cNvCxnSpPr>
          <p:nvPr/>
        </p:nvCxnSpPr>
        <p:spPr>
          <a:xfrm flipH="1">
            <a:off x="3131820" y="1179576"/>
            <a:ext cx="2752344" cy="9113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" idx="2"/>
            <a:endCxn id="4" idx="0"/>
          </p:cNvCxnSpPr>
          <p:nvPr/>
        </p:nvCxnSpPr>
        <p:spPr>
          <a:xfrm>
            <a:off x="5884164" y="1179576"/>
            <a:ext cx="2953512" cy="9113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3" idx="2"/>
            <a:endCxn id="5" idx="0"/>
          </p:cNvCxnSpPr>
          <p:nvPr/>
        </p:nvCxnSpPr>
        <p:spPr>
          <a:xfrm flipH="1">
            <a:off x="2214372" y="2852928"/>
            <a:ext cx="917448" cy="12649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3" idx="2"/>
            <a:endCxn id="6" idx="0"/>
          </p:cNvCxnSpPr>
          <p:nvPr/>
        </p:nvCxnSpPr>
        <p:spPr>
          <a:xfrm>
            <a:off x="3131820" y="2852928"/>
            <a:ext cx="1834896" cy="12649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2"/>
            <a:endCxn id="7" idx="0"/>
          </p:cNvCxnSpPr>
          <p:nvPr/>
        </p:nvCxnSpPr>
        <p:spPr>
          <a:xfrm flipH="1">
            <a:off x="7626096" y="2852928"/>
            <a:ext cx="1211580" cy="12649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4" idx="2"/>
            <a:endCxn id="8" idx="0"/>
          </p:cNvCxnSpPr>
          <p:nvPr/>
        </p:nvCxnSpPr>
        <p:spPr>
          <a:xfrm>
            <a:off x="8837676" y="2852928"/>
            <a:ext cx="1447800" cy="12649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073896" y="5779008"/>
            <a:ext cx="2721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 0,156</a:t>
            </a:r>
            <a:endParaRPr lang="ru-RU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624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5968" y="548640"/>
            <a:ext cx="2916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Стекло 100%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7904" y="2182368"/>
            <a:ext cx="2432304" cy="7863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 фабрика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45 %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77912" y="2182368"/>
            <a:ext cx="2432304" cy="7863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фабрика</a:t>
            </a:r>
          </a:p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5 %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0936" y="4306824"/>
            <a:ext cx="2432304" cy="7863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Брак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3 %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11296" y="4306824"/>
            <a:ext cx="2432304" cy="7863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Не брак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91656" y="4306824"/>
            <a:ext cx="2432304" cy="7863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Брак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1 %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336024" y="4306824"/>
            <a:ext cx="2432304" cy="7863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Не брак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 стрелкой 9"/>
          <p:cNvCxnSpPr>
            <a:stCxn id="2" idx="2"/>
            <a:endCxn id="3" idx="0"/>
          </p:cNvCxnSpPr>
          <p:nvPr/>
        </p:nvCxnSpPr>
        <p:spPr>
          <a:xfrm flipH="1">
            <a:off x="2734056" y="1010305"/>
            <a:ext cx="3040380" cy="11720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" idx="2"/>
            <a:endCxn id="4" idx="0"/>
          </p:cNvCxnSpPr>
          <p:nvPr/>
        </p:nvCxnSpPr>
        <p:spPr>
          <a:xfrm>
            <a:off x="5774436" y="1010305"/>
            <a:ext cx="3119628" cy="11720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3" idx="2"/>
            <a:endCxn id="5" idx="0"/>
          </p:cNvCxnSpPr>
          <p:nvPr/>
        </p:nvCxnSpPr>
        <p:spPr>
          <a:xfrm flipH="1">
            <a:off x="1847088" y="2968752"/>
            <a:ext cx="886968" cy="13380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3" idx="2"/>
            <a:endCxn id="6" idx="0"/>
          </p:cNvCxnSpPr>
          <p:nvPr/>
        </p:nvCxnSpPr>
        <p:spPr>
          <a:xfrm>
            <a:off x="2734056" y="2968752"/>
            <a:ext cx="1993392" cy="133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2"/>
            <a:endCxn id="7" idx="0"/>
          </p:cNvCxnSpPr>
          <p:nvPr/>
        </p:nvCxnSpPr>
        <p:spPr>
          <a:xfrm flipH="1">
            <a:off x="7607808" y="2968752"/>
            <a:ext cx="1286256" cy="13380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4" idx="2"/>
            <a:endCxn id="8" idx="0"/>
          </p:cNvCxnSpPr>
          <p:nvPr/>
        </p:nvCxnSpPr>
        <p:spPr>
          <a:xfrm>
            <a:off x="8894064" y="2968752"/>
            <a:ext cx="1658112" cy="133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180576" y="5815584"/>
            <a:ext cx="2165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 0,019</a:t>
            </a:r>
            <a:endParaRPr lang="ru-RU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372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65776" y="822960"/>
            <a:ext cx="1673352" cy="4389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29256" y="2209800"/>
            <a:ext cx="1673352" cy="4389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Мальчик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90104" y="2209800"/>
            <a:ext cx="1673352" cy="4389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Девочка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61288" y="4315968"/>
            <a:ext cx="1673352" cy="4389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Мальчик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38728" y="4315968"/>
            <a:ext cx="1673352" cy="4389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Девочка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74536" y="4315968"/>
            <a:ext cx="1673352" cy="4389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Мальчик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35440" y="4315968"/>
            <a:ext cx="1673352" cy="4389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Девочка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 стрелкой 9"/>
          <p:cNvCxnSpPr>
            <a:stCxn id="2" idx="2"/>
            <a:endCxn id="3" idx="0"/>
          </p:cNvCxnSpPr>
          <p:nvPr/>
        </p:nvCxnSpPr>
        <p:spPr>
          <a:xfrm flipH="1">
            <a:off x="3265932" y="1261872"/>
            <a:ext cx="2636520" cy="9479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" idx="2"/>
          </p:cNvCxnSpPr>
          <p:nvPr/>
        </p:nvCxnSpPr>
        <p:spPr>
          <a:xfrm>
            <a:off x="5902452" y="1261872"/>
            <a:ext cx="2692908" cy="9479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3" idx="2"/>
            <a:endCxn id="5" idx="0"/>
          </p:cNvCxnSpPr>
          <p:nvPr/>
        </p:nvCxnSpPr>
        <p:spPr>
          <a:xfrm flipH="1">
            <a:off x="1997964" y="2648712"/>
            <a:ext cx="1267968" cy="16672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3" idx="2"/>
            <a:endCxn id="6" idx="0"/>
          </p:cNvCxnSpPr>
          <p:nvPr/>
        </p:nvCxnSpPr>
        <p:spPr>
          <a:xfrm>
            <a:off x="3265932" y="2648712"/>
            <a:ext cx="1109472" cy="16672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2"/>
            <a:endCxn id="7" idx="0"/>
          </p:cNvCxnSpPr>
          <p:nvPr/>
        </p:nvCxnSpPr>
        <p:spPr>
          <a:xfrm flipH="1">
            <a:off x="7411212" y="2648712"/>
            <a:ext cx="1115568" cy="16672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4" idx="2"/>
            <a:endCxn id="8" idx="0"/>
          </p:cNvCxnSpPr>
          <p:nvPr/>
        </p:nvCxnSpPr>
        <p:spPr>
          <a:xfrm>
            <a:off x="8526780" y="2648712"/>
            <a:ext cx="1545336" cy="16672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4098729" y="1158156"/>
                <a:ext cx="386644" cy="612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ru-RU" b="1" i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ru-RU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8729" y="1158156"/>
                <a:ext cx="386644" cy="61279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/>
              <p:cNvSpPr/>
              <p:nvPr/>
            </p:nvSpPr>
            <p:spPr>
              <a:xfrm>
                <a:off x="7484341" y="1158156"/>
                <a:ext cx="375424" cy="6183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ru-RU" b="1" i="0">
                              <a:latin typeface="Cambria Math" panose="02040503050406030204" pitchFamily="18" charset="0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ru-RU" b="1" dirty="0"/>
              </a:p>
            </p:txBody>
          </p:sp>
        </mc:Choice>
        <mc:Fallback xmlns="">
          <p:sp>
            <p:nvSpPr>
              <p:cNvPr id="22" name="Прямоугольник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4341" y="1158156"/>
                <a:ext cx="375424" cy="61837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Прямоугольник 22"/>
              <p:cNvSpPr/>
              <p:nvPr/>
            </p:nvSpPr>
            <p:spPr>
              <a:xfrm>
                <a:off x="2063450" y="3087560"/>
                <a:ext cx="375424" cy="6113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ru-RU" b="1" i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ru-RU" b="1" dirty="0"/>
              </a:p>
            </p:txBody>
          </p:sp>
        </mc:Choice>
        <mc:Fallback xmlns="">
          <p:sp>
            <p:nvSpPr>
              <p:cNvPr id="23" name="Прямоуголь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3450" y="3087560"/>
                <a:ext cx="375424" cy="61132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Прямоугольник 23"/>
              <p:cNvSpPr/>
              <p:nvPr/>
            </p:nvSpPr>
            <p:spPr>
              <a:xfrm>
                <a:off x="3999692" y="3087560"/>
                <a:ext cx="375424" cy="6169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num>
                        <m:den>
                          <m:r>
                            <a:rPr lang="ru-RU" b="1" i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ru-RU" b="1" dirty="0"/>
              </a:p>
            </p:txBody>
          </p:sp>
        </mc:Choice>
        <mc:Fallback xmlns="">
          <p:sp>
            <p:nvSpPr>
              <p:cNvPr id="24" name="Прямоугольник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9692" y="3087560"/>
                <a:ext cx="375424" cy="61690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Прямоугольник 24"/>
              <p:cNvSpPr/>
              <p:nvPr/>
            </p:nvSpPr>
            <p:spPr>
              <a:xfrm>
                <a:off x="7420287" y="3087110"/>
                <a:ext cx="375424" cy="6113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ru-RU" b="1" i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ru-RU" b="1" dirty="0"/>
              </a:p>
            </p:txBody>
          </p:sp>
        </mc:Choice>
        <mc:Fallback xmlns="">
          <p:sp>
            <p:nvSpPr>
              <p:cNvPr id="25" name="Прямоугольник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0287" y="3087110"/>
                <a:ext cx="375424" cy="61132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Прямоугольник 25"/>
              <p:cNvSpPr/>
              <p:nvPr/>
            </p:nvSpPr>
            <p:spPr>
              <a:xfrm>
                <a:off x="9642348" y="3086660"/>
                <a:ext cx="375424" cy="6102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ru-RU" b="1" i="0"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ru-RU" b="1" dirty="0"/>
              </a:p>
            </p:txBody>
          </p:sp>
        </mc:Choice>
        <mc:Fallback xmlns="">
          <p:sp>
            <p:nvSpPr>
              <p:cNvPr id="26" name="Прямоугольник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2348" y="3086660"/>
                <a:ext cx="375424" cy="61029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8366760" y="5605272"/>
                <a:ext cx="2368296" cy="6313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rgbClr val="FF0000"/>
                    </a:solidFill>
                  </a:rPr>
                  <a:t>Ответ: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𝟏𝟓</m:t>
                        </m:r>
                      </m:num>
                      <m:den>
                        <m:r>
                          <a:rPr lang="ru-RU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𝟐𝟖</m:t>
                        </m:r>
                      </m:den>
                    </m:f>
                  </m:oMath>
                </a14:m>
                <a:endParaRPr lang="ru-RU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6760" y="5605272"/>
                <a:ext cx="2368296" cy="631391"/>
              </a:xfrm>
              <a:prstGeom prst="rect">
                <a:avLst/>
              </a:prstGeom>
              <a:blipFill rotWithShape="0">
                <a:blip r:embed="rId8"/>
                <a:stretch>
                  <a:fillRect l="-4124" b="-87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5384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50536" y="371856"/>
            <a:ext cx="1682496" cy="585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Хорошо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66416" y="1520952"/>
            <a:ext cx="1682496" cy="585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Хорошо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49896" y="1505712"/>
            <a:ext cx="1682496" cy="585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Отлично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66800" y="2758440"/>
            <a:ext cx="1682496" cy="585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Хорошо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07664" y="2758440"/>
            <a:ext cx="1682496" cy="585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Отлично 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67400" y="2758440"/>
            <a:ext cx="1682496" cy="585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Хорошо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793480" y="2758440"/>
            <a:ext cx="1682496" cy="585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Отлично 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5552" y="4443984"/>
            <a:ext cx="1082040" cy="585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Х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6860" y="4443984"/>
            <a:ext cx="1019556" cy="585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56560" y="4443984"/>
            <a:ext cx="896112" cy="585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Х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84904" y="4443984"/>
            <a:ext cx="1008888" cy="585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865876" y="4443984"/>
            <a:ext cx="1082040" cy="585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Х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780526" y="4443984"/>
            <a:ext cx="1082040" cy="585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Х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341489" y="4434840"/>
            <a:ext cx="1008888" cy="585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0291001" y="4443984"/>
            <a:ext cx="1008888" cy="585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</a:p>
        </p:txBody>
      </p:sp>
      <p:cxnSp>
        <p:nvCxnSpPr>
          <p:cNvPr id="19" name="Прямая со стрелкой 18"/>
          <p:cNvCxnSpPr>
            <a:stCxn id="3" idx="2"/>
            <a:endCxn id="4" idx="0"/>
          </p:cNvCxnSpPr>
          <p:nvPr/>
        </p:nvCxnSpPr>
        <p:spPr>
          <a:xfrm flipH="1">
            <a:off x="3407664" y="957072"/>
            <a:ext cx="2484120" cy="5638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3" idx="2"/>
            <a:endCxn id="5" idx="0"/>
          </p:cNvCxnSpPr>
          <p:nvPr/>
        </p:nvCxnSpPr>
        <p:spPr>
          <a:xfrm>
            <a:off x="5891784" y="957072"/>
            <a:ext cx="2499360" cy="5486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4" idx="2"/>
            <a:endCxn id="6" idx="0"/>
          </p:cNvCxnSpPr>
          <p:nvPr/>
        </p:nvCxnSpPr>
        <p:spPr>
          <a:xfrm flipH="1">
            <a:off x="1908048" y="2106168"/>
            <a:ext cx="1499616" cy="6522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4" idx="2"/>
            <a:endCxn id="7" idx="0"/>
          </p:cNvCxnSpPr>
          <p:nvPr/>
        </p:nvCxnSpPr>
        <p:spPr>
          <a:xfrm>
            <a:off x="3407664" y="2106168"/>
            <a:ext cx="841248" cy="6522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5" idx="2"/>
            <a:endCxn id="8" idx="0"/>
          </p:cNvCxnSpPr>
          <p:nvPr/>
        </p:nvCxnSpPr>
        <p:spPr>
          <a:xfrm flipH="1">
            <a:off x="6708648" y="2090928"/>
            <a:ext cx="1682496" cy="6675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5" idx="2"/>
            <a:endCxn id="9" idx="0"/>
          </p:cNvCxnSpPr>
          <p:nvPr/>
        </p:nvCxnSpPr>
        <p:spPr>
          <a:xfrm>
            <a:off x="8391144" y="2090928"/>
            <a:ext cx="1243584" cy="6675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6" idx="2"/>
            <a:endCxn id="10" idx="0"/>
          </p:cNvCxnSpPr>
          <p:nvPr/>
        </p:nvCxnSpPr>
        <p:spPr>
          <a:xfrm flipH="1">
            <a:off x="766572" y="3343656"/>
            <a:ext cx="1141476" cy="1100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6" idx="2"/>
            <a:endCxn id="11" idx="0"/>
          </p:cNvCxnSpPr>
          <p:nvPr/>
        </p:nvCxnSpPr>
        <p:spPr>
          <a:xfrm>
            <a:off x="1908048" y="3343656"/>
            <a:ext cx="148590" cy="11003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7" idx="2"/>
            <a:endCxn id="12" idx="0"/>
          </p:cNvCxnSpPr>
          <p:nvPr/>
        </p:nvCxnSpPr>
        <p:spPr>
          <a:xfrm flipH="1">
            <a:off x="3404616" y="3343656"/>
            <a:ext cx="844296" cy="1100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7" idx="2"/>
            <a:endCxn id="13" idx="0"/>
          </p:cNvCxnSpPr>
          <p:nvPr/>
        </p:nvCxnSpPr>
        <p:spPr>
          <a:xfrm>
            <a:off x="4248912" y="3343656"/>
            <a:ext cx="440436" cy="11003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8" idx="2"/>
            <a:endCxn id="14" idx="0"/>
          </p:cNvCxnSpPr>
          <p:nvPr/>
        </p:nvCxnSpPr>
        <p:spPr>
          <a:xfrm flipH="1">
            <a:off x="6406896" y="3343656"/>
            <a:ext cx="301752" cy="1100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8" idx="2"/>
            <a:endCxn id="16" idx="0"/>
          </p:cNvCxnSpPr>
          <p:nvPr/>
        </p:nvCxnSpPr>
        <p:spPr>
          <a:xfrm>
            <a:off x="6708648" y="3343656"/>
            <a:ext cx="1137285" cy="10911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9" idx="2"/>
            <a:endCxn id="15" idx="0"/>
          </p:cNvCxnSpPr>
          <p:nvPr/>
        </p:nvCxnSpPr>
        <p:spPr>
          <a:xfrm flipH="1">
            <a:off x="9321546" y="3343656"/>
            <a:ext cx="313182" cy="11003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9" idx="2"/>
            <a:endCxn id="17" idx="0"/>
          </p:cNvCxnSpPr>
          <p:nvPr/>
        </p:nvCxnSpPr>
        <p:spPr>
          <a:xfrm>
            <a:off x="9634728" y="3343656"/>
            <a:ext cx="1160717" cy="11003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098322" y="883920"/>
            <a:ext cx="59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0,6</a:t>
            </a:r>
            <a:endParaRPr lang="ru-RU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2105216" y="2106168"/>
            <a:ext cx="59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0,6</a:t>
            </a:r>
            <a:endParaRPr lang="ru-RU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894874" y="3603998"/>
            <a:ext cx="59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0,6</a:t>
            </a:r>
            <a:endParaRPr lang="ru-RU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4478798" y="3674102"/>
            <a:ext cx="59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0,6</a:t>
            </a:r>
            <a:endParaRPr lang="ru-RU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6091047" y="3597116"/>
            <a:ext cx="59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0,6</a:t>
            </a:r>
            <a:endParaRPr lang="ru-RU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10275380" y="3693914"/>
            <a:ext cx="59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0,6</a:t>
            </a:r>
            <a:endParaRPr lang="ru-RU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9168813" y="2148840"/>
            <a:ext cx="59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0,6</a:t>
            </a:r>
            <a:endParaRPr lang="ru-RU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141464" y="888754"/>
            <a:ext cx="59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0,4</a:t>
            </a:r>
            <a:endParaRPr lang="ru-RU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3887772" y="2188833"/>
            <a:ext cx="59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0,4</a:t>
            </a:r>
            <a:endParaRPr lang="ru-RU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981777" y="2106168"/>
            <a:ext cx="59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0,4</a:t>
            </a:r>
            <a:endParaRPr lang="ru-RU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1997964" y="3674102"/>
            <a:ext cx="59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0,4</a:t>
            </a:r>
            <a:endParaRPr lang="ru-RU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3371565" y="3626596"/>
            <a:ext cx="59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0,4</a:t>
            </a:r>
            <a:endParaRPr lang="ru-RU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7235048" y="3644860"/>
            <a:ext cx="59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0,4</a:t>
            </a:r>
            <a:endParaRPr lang="ru-RU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8936879" y="3674102"/>
            <a:ext cx="59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0,4</a:t>
            </a:r>
            <a:endParaRPr lang="ru-RU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8860536" y="5952744"/>
            <a:ext cx="2439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 0,496</a:t>
            </a:r>
            <a:endParaRPr lang="ru-RU" sz="2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0359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200</Words>
  <Application>Microsoft Office PowerPoint</Application>
  <PresentationFormat>Широкоэкранный</PresentationFormat>
  <Paragraphs>98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я</cp:lastModifiedBy>
  <cp:revision>9</cp:revision>
  <dcterms:created xsi:type="dcterms:W3CDTF">2024-04-23T18:10:11Z</dcterms:created>
  <dcterms:modified xsi:type="dcterms:W3CDTF">2024-04-23T20:07:09Z</dcterms:modified>
</cp:coreProperties>
</file>