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7" r:id="rId2"/>
    <p:sldId id="292" r:id="rId3"/>
    <p:sldId id="293" r:id="rId4"/>
    <p:sldId id="294" r:id="rId5"/>
    <p:sldId id="295" r:id="rId6"/>
    <p:sldId id="309" r:id="rId7"/>
    <p:sldId id="291" r:id="rId8"/>
    <p:sldId id="301" r:id="rId9"/>
    <p:sldId id="303" r:id="rId10"/>
    <p:sldId id="304" r:id="rId11"/>
    <p:sldId id="305" r:id="rId12"/>
    <p:sldId id="306" r:id="rId13"/>
    <p:sldId id="269" r:id="rId14"/>
    <p:sldId id="274" r:id="rId15"/>
    <p:sldId id="282" r:id="rId16"/>
    <p:sldId id="284" r:id="rId17"/>
    <p:sldId id="287" r:id="rId18"/>
    <p:sldId id="307" r:id="rId19"/>
    <p:sldId id="310" r:id="rId20"/>
    <p:sldId id="311" r:id="rId21"/>
    <p:sldId id="296" r:id="rId22"/>
    <p:sldId id="289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0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968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E361E-EDBD-4AA5-BF39-56805A4658FB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C89B0-43FE-4245-9D3F-F84CAE1349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15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C89B0-43FE-4245-9D3F-F84CAE13490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4941168"/>
            <a:ext cx="3600400" cy="1224136"/>
          </a:xfrm>
        </p:spPr>
        <p:txBody>
          <a:bodyPr>
            <a:noAutofit/>
          </a:bodyPr>
          <a:lstStyle/>
          <a:p>
            <a:pPr indent="0" algn="r">
              <a:lnSpc>
                <a:spcPct val="10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ru-RU" sz="2000" dirty="0" smtClean="0">
                <a:cs typeface="Times New Roman" pitchFamily="18" charset="0"/>
              </a:rPr>
              <a:t>Подготовила воспитатель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buNone/>
            </a:pPr>
            <a:r>
              <a:rPr lang="ru-RU" sz="2000" dirty="0" smtClean="0">
                <a:cs typeface="Times New Roman" pitchFamily="18" charset="0"/>
              </a:rPr>
              <a:t>1 кв. категории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sz="2000" dirty="0" smtClean="0">
                <a:cs typeface="Times New Roman" pitchFamily="18" charset="0"/>
              </a:rPr>
              <a:t>Скляр </a:t>
            </a:r>
            <a:r>
              <a:rPr lang="ru-RU" sz="2000" dirty="0">
                <a:cs typeface="Times New Roman" pitchFamily="18" charset="0"/>
              </a:rPr>
              <a:t>Юлия </a:t>
            </a:r>
            <a:r>
              <a:rPr lang="ru-RU" sz="2000" dirty="0" smtClean="0">
                <a:cs typeface="Times New Roman" pitchFamily="18" charset="0"/>
              </a:rPr>
              <a:t>Вадимовна</a:t>
            </a:r>
          </a:p>
          <a:p>
            <a:pPr indent="0" algn="just">
              <a:lnSpc>
                <a:spcPct val="100000"/>
              </a:lnSpc>
              <a:buNone/>
            </a:pPr>
            <a:endParaRPr lang="ru-RU" sz="2000" dirty="0">
              <a:cs typeface="Times New Roman" pitchFamily="18" charset="0"/>
            </a:endParaRPr>
          </a:p>
          <a:p>
            <a:pPr indent="0" algn="just">
              <a:lnSpc>
                <a:spcPct val="100000"/>
              </a:lnSpc>
              <a:buNone/>
            </a:pPr>
            <a:endParaRPr lang="ru-RU" sz="2000" dirty="0">
              <a:cs typeface="Times New Roman" pitchFamily="18" charset="0"/>
            </a:endParaRPr>
          </a:p>
          <a:p>
            <a:pPr indent="0" algn="r">
              <a:lnSpc>
                <a:spcPct val="10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0" algn="just">
              <a:lnSpc>
                <a:spcPct val="100000"/>
              </a:lnSpc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6400800" cy="108012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Гостиная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249079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184576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115212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Гостиная для родителей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115624"/>
              </p:ext>
            </p:extLst>
          </p:nvPr>
        </p:nvGraphicFramePr>
        <p:xfrm>
          <a:off x="251520" y="1340768"/>
          <a:ext cx="856895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168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Цель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проекта: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условий для повышения </a:t>
                      </a:r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активности родителей через приобщение к участию в жизни детского сада и использование актуальных форм и методов взаимодействия с родителями в ДОУ.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Задачи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проекта: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приобщать родителей к участию в жизни детского сада;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установить доверительные партнерские отношения с семьями    воспитанников;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создать творческую атмосферу взаимопонимания, общности интересов, эмоциональной поддержки через подготовку, организацию и проведение совместных мероприятий для всех участников проекта;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развивать социально-личностную сферу дошкольников, посредством совместной творческой деятельности детей и родителей;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объединить усилия для развития и воспитания детей, активизировать воспитательные возможности родителей, повысить педагогическую культуру родителей.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Гипотеза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buFont typeface="Wingdings" pitchFamily="2" charset="2"/>
                        <a:buNone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 результате реализации проектной деятельности повысится количество    родителей</a:t>
                      </a:r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активно участвующих  в жизни детского сада.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457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325443"/>
              </p:ext>
            </p:extLst>
          </p:nvPr>
        </p:nvGraphicFramePr>
        <p:xfrm>
          <a:off x="250825" y="980727"/>
          <a:ext cx="8642350" cy="4708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9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373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певоспитатель</a:t>
                      </a:r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воспитанники и их родители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практико-ориентированный, долгосрочный, коллективный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2022 - 2023 год (долгосрочный)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положительной эмоциональной среды общения между детьми, родителями и педагогами;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креативных способностей детей и родителей в совместной творческой деятельности;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появление в семье общих интересов, увлечений, как для взрослых, так и для детей;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повышение уровня педагогической компетентности родителей;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увеличение доли участия родителей в проведении совместных мероприятий.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6632"/>
            <a:ext cx="6400800" cy="100811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Гостиная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96616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421107"/>
              </p:ext>
            </p:extLst>
          </p:nvPr>
        </p:nvGraphicFramePr>
        <p:xfrm>
          <a:off x="251519" y="980728"/>
          <a:ext cx="864121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78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933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Основные формы реализации проекта: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участие в акциях, выставках, подготовке к праздникам;</a:t>
                      </a:r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развлекательные, игровые досуги, спортивные мероприятия, дни здоровья; совместные занятия родителей с детьми;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родительские собрания, круглые столы, дни открытых дверей; экскурсии, консультирования, беседы.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Этапы</a:t>
                      </a:r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реализации проекта</a:t>
                      </a:r>
                      <a:r>
                        <a:rPr lang="ru-RU" b="1" baseline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just"/>
                      <a:r>
                        <a:rPr lang="ru-RU" b="1" baseline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Первый </a:t>
                      </a:r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этап.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Подготовительный (оформление стендов наглядной информации, работа с детьми, родителями и педагогами).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Второй этап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организационно-практический (определение форм работы с родителями в группе, планирование этапов работы на год по взаимодействию с родителями, анализ, обработка материалов по проекту)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Третий этап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Заключительный (подведение итогов, выводы).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60648"/>
            <a:ext cx="6400800" cy="64807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Гостиная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902221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6021288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00000"/>
              </a:lnSpc>
              <a:buFont typeface="Wingdings" pitchFamily="2" charset="2"/>
              <a:buChar char="Ø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8072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Гостиная для родителей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39865"/>
              </p:ext>
            </p:extLst>
          </p:nvPr>
        </p:nvGraphicFramePr>
        <p:xfrm>
          <a:off x="251521" y="980728"/>
          <a:ext cx="8640960" cy="5492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76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732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5774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430312"/>
                          </a:solidFill>
                          <a:latin typeface="+mn-lt"/>
                          <a:cs typeface="Times New Roman" pitchFamily="18" charset="0"/>
                        </a:rPr>
                        <a:t>Методы отслеживания результативности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430312"/>
                          </a:solidFill>
                          <a:latin typeface="+mn-lt"/>
                          <a:cs typeface="Times New Roman" pitchFamily="18" charset="0"/>
                        </a:rPr>
                        <a:t>Анкетирование родителей, посещаемость родителями различных мероприятий, участие родителей в делах ДОУ;</a:t>
                      </a:r>
                    </a:p>
                    <a:p>
                      <a:r>
                        <a:rPr lang="ru-RU" dirty="0">
                          <a:solidFill>
                            <a:srgbClr val="430312"/>
                          </a:solidFill>
                          <a:latin typeface="+mn-lt"/>
                          <a:cs typeface="Times New Roman" pitchFamily="18" charset="0"/>
                        </a:rPr>
                        <a:t>форма отчетности (фото — продуктивная деятельность, совместные мероприятия, участие в выставках, акциях).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1145"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+mn-lt"/>
                          <a:cs typeface="Times New Roman" pitchFamily="18" charset="0"/>
                        </a:rPr>
                        <a:t>В работе с родителями  используются разнообразные формы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latin typeface="+mn-lt"/>
                          <a:cs typeface="Times New Roman" pitchFamily="18" charset="0"/>
                        </a:rPr>
                        <a:t>Традиционные формы: родительские собрания, консультации, анкетирование по разным вопросам, дни открытых дверей, утренники, оформление информационных стендов, буклетов.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ru-RU" b="1" dirty="0">
                          <a:latin typeface="+mn-lt"/>
                          <a:cs typeface="Times New Roman" pitchFamily="18" charset="0"/>
                        </a:rPr>
                        <a:t>Нетрадиционные формы: защита семейных проектов, участие родителей в творческих конкурсах, массовых мероприятиях детского сада, информация о детском саде на сайте в Интернете.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1552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8568952" cy="1800199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Мастер класс «Ледяные игрушки».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 Дети совместно с родителями и воспитателем делают игрушки , в качестве наполнителя используем натуральные материалы – овощи (морковь, перец), ягоды (клюква) . После того, как наши формочки замерзли, мы достали ледяные фигурки и украсили нашу веранду.</a:t>
            </a:r>
            <a:endParaRPr lang="ru-RU" sz="1800" b="1" dirty="0">
              <a:solidFill>
                <a:srgbClr val="7030A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39"/>
            <a:ext cx="3744416" cy="4207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15928"/>
            <a:ext cx="3418696" cy="408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121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ости\февраль\23 февраля\С мамой Егора\IMG_20230217_0906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616623" cy="4245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36815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23 февраля – познавательная встреча с мамой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воспитанника.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Она принесла детям пилотки, шлемофоны, берет, провела беседу и игры: на ориентировку в пространстве и дидактическую игру -  «экипировка солдата». </a:t>
            </a:r>
          </a:p>
        </p:txBody>
      </p:sp>
    </p:spTree>
    <p:extLst>
      <p:ext uri="{BB962C8B-B14F-4D97-AF65-F5344CB8AC3E}">
        <p14:creationId xmlns:p14="http://schemas.microsoft.com/office/powerpoint/2010/main" val="4159219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3 группа\Встреча с родителями\проект гостиная для родителей\Фото для презентации\майнд карты\IMG_20230317_165526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77" y="1711097"/>
            <a:ext cx="3283911" cy="3744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440160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Совместно с родителями воспитанников и с воспитанниками создаем ментальные карты, пока они элементарные, в соответствии с возрастом детей, в дальнейшем логичные в схемах карт мы будем наращивать и усложнять. </a:t>
            </a:r>
          </a:p>
        </p:txBody>
      </p:sp>
      <p:pic>
        <p:nvPicPr>
          <p:cNvPr id="1028" name="Picture 4" descr="Y:\3 группа\Встреча с родителями\проект гостиная для родителей\Фото для презентации\майнд карты\IMG_20230317_1707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293" y="1412776"/>
            <a:ext cx="2858874" cy="3176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583304"/>
            <a:ext cx="3769064" cy="2654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1092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Путешествие в страну сказок вместе с бабушкой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нашей воспитанницы.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Дети вспомнили сказочных героев, отгадывали загадки, пробовали стоять как избушка -  на одной ножке, изображали Машу и медведя, как медведь несет Машу в коробе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. Путешествие в страну сказок завершилось, дети обогатили свой опыт общения со взрослыми людьми и пополнили свой багаж знаний</a:t>
            </a:r>
            <a:endParaRPr lang="ru-RU" sz="1800" b="1" dirty="0">
              <a:solidFill>
                <a:schemeClr val="bg2">
                  <a:lumMod val="10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7" name="Picture 3" descr="C:\Users\User\Desktop\Новости\АПРЕЛЬ\встреча с бабушкой марго\IMG_20230331_124610_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237832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92709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639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60840" cy="2304256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Папа нашего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воспитанника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провел традиционную встречу в ходе которой дети </a:t>
            </a:r>
            <a:b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rPr>
              <a:t>«окунулись» в историю аудио – техники. Он подготовил детям презентацию, принес  проигрыватель для пластинок, с пластинками.  Показал, как  раньше слушали музыку или сказки. Дети с удовольствием смотрели, какая была техника во времена их бабушек. Послушали песни, записанные на пластинках.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678127"/>
            <a:ext cx="3312368" cy="3922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415390"/>
            <a:ext cx="3138958" cy="4185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58088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16024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Отмечаем международный "День пчёл«, провести </a:t>
            </a:r>
            <a:r>
              <a:rPr lang="ru-RU" sz="1800" b="1" dirty="0">
                <a:solidFill>
                  <a:schemeClr val="tx1"/>
                </a:solidFill>
              </a:rPr>
              <a:t>этот праздник </a:t>
            </a:r>
            <a:r>
              <a:rPr lang="ru-RU" sz="1800" b="1" dirty="0" smtClean="0">
                <a:solidFill>
                  <a:schemeClr val="tx1"/>
                </a:solidFill>
              </a:rPr>
              <a:t>мне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традиционно помогли родители. Мама 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воспитанницы 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пришла к нам в группу в образе пчелы – королевы, а дети перевоплотились в трудолюбивых пчелок . </a:t>
            </a:r>
            <a:r>
              <a:rPr lang="ru-RU" sz="1800" b="1" dirty="0" smtClean="0">
                <a:solidFill>
                  <a:schemeClr val="tx1"/>
                </a:solidFill>
              </a:rPr>
              <a:t>Дети </a:t>
            </a:r>
            <a:r>
              <a:rPr lang="ru-RU" sz="1800" b="1" dirty="0">
                <a:solidFill>
                  <a:schemeClr val="tx1"/>
                </a:solidFill>
              </a:rPr>
              <a:t>познакомились с особенностями жизни пчел, питанием, устройством их жилищ. А  самое главное, что у детей сформировались представления о необходимости бережного и созидательного отношения к природе, и они получили удовольствие и радость от новых знаний и осознания собственных умений.</a:t>
            </a:r>
          </a:p>
        </p:txBody>
      </p:sp>
      <p:pic>
        <p:nvPicPr>
          <p:cNvPr id="1026" name="Picture 2" descr="C:\Users\User\Desktop\Новости\май\день пчел 20 мая\IMG_20230519_0902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19907"/>
            <a:ext cx="3384376" cy="4512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ости\май\день пчел 20 мая\IMG_20230519_0910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04863"/>
            <a:ext cx="3366374" cy="4488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98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704856" cy="46805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Кто не может взять лаской, не возьмет и строгостью (</a:t>
            </a:r>
            <a:r>
              <a:rPr lang="ru-RU" sz="1800" b="1" dirty="0" err="1">
                <a:solidFill>
                  <a:schemeClr val="tx1"/>
                </a:solidFill>
              </a:rPr>
              <a:t>А.П.Чехов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 Как лекарство не достигает цели, если доза слишком велика, так и порицание и критика – когда они переходят меру справедливости.(</a:t>
            </a:r>
            <a:r>
              <a:rPr lang="ru-RU" sz="1800" b="1" dirty="0" err="1">
                <a:solidFill>
                  <a:schemeClr val="tx1"/>
                </a:solidFill>
              </a:rPr>
              <a:t>А.Шопенгауэр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Когда детям нечем заняться, они занимаются озорством. (</a:t>
            </a:r>
            <a:r>
              <a:rPr lang="ru-RU" sz="1800" b="1" dirty="0" err="1">
                <a:solidFill>
                  <a:schemeClr val="tx1"/>
                </a:solidFill>
              </a:rPr>
              <a:t>Г.Филдинг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Лучший способ воспитать хороших детей – это сделать их счастливыми.(</a:t>
            </a:r>
            <a:r>
              <a:rPr lang="ru-RU" sz="1800" b="1" dirty="0" err="1">
                <a:solidFill>
                  <a:schemeClr val="tx1"/>
                </a:solidFill>
              </a:rPr>
              <a:t>О.Уайльд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Чтобы судить о ребенке справедливо и верно, нам нужно не переносить его из его сферы в нашу, а самим переселяться в его духовный мир. (Н.И. Пирогов)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Пословицы и поговорки о семье, о воспитании детей</a:t>
            </a:r>
          </a:p>
        </p:txBody>
      </p:sp>
    </p:spTree>
    <p:extLst>
      <p:ext uri="{BB962C8B-B14F-4D97-AF65-F5344CB8AC3E}">
        <p14:creationId xmlns:p14="http://schemas.microsoft.com/office/powerpoint/2010/main" val="2089750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chemeClr val="tx1"/>
                </a:solidFill>
              </a:rPr>
              <a:t>В ходе нашего праздника мы читали сказки, играли в подвижные игры: «собери мед», «попади в улей», «пчелы и цветы». Мастерили поделки – клеили соты, отгадывали загадки, выучили новую пальчиковую гимнастику «дом для пчел», рисовали пчелок, посмотрели презентацию «В гостях у пчел». Дети узнали историю про приключения ленивой пчелки, после чего делали выводы, к чему приводит небрежность и </a:t>
            </a:r>
            <a:r>
              <a:rPr lang="ru-RU" sz="1800" b="1" dirty="0" smtClean="0">
                <a:solidFill>
                  <a:schemeClr val="tx1"/>
                </a:solidFill>
              </a:rPr>
              <a:t>лень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Новости\май\день пчел 20 мая\IMG_20230519_0917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25178"/>
            <a:ext cx="2473404" cy="3011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Новости\май\день пчел 20 мая\IMG_20230519_0917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000" y="1772816"/>
            <a:ext cx="2707754" cy="3322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Новости\май\день пчел 20 мая\IMG_20230519_0922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143140"/>
            <a:ext cx="2689752" cy="3586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Новости\май\день пчел 20 мая\IMG_20230519_0931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847728"/>
            <a:ext cx="2257704" cy="3010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06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275993"/>
              </p:ext>
            </p:extLst>
          </p:nvPr>
        </p:nvGraphicFramePr>
        <p:xfrm>
          <a:off x="251520" y="1412776"/>
          <a:ext cx="8641655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694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36504"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Заключение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В </a:t>
                      </a:r>
                      <a:r>
                        <a:rPr lang="ru-RU" dirty="0" smtClean="0">
                          <a:latin typeface="+mn-lt"/>
                          <a:cs typeface="Times New Roman" pitchFamily="18" charset="0"/>
                        </a:rPr>
                        <a:t>результате</a:t>
                      </a:r>
                      <a:r>
                        <a:rPr lang="ru-RU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+mn-lt"/>
                          <a:cs typeface="Times New Roman" pitchFamily="18" charset="0"/>
                        </a:rPr>
                        <a:t>работы</a:t>
                      </a:r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lang="ru-RU" dirty="0" smtClean="0">
                          <a:latin typeface="+mn-lt"/>
                          <a:cs typeface="Times New Roman" pitchFamily="18" charset="0"/>
                        </a:rPr>
                        <a:t>которую</a:t>
                      </a:r>
                      <a:r>
                        <a:rPr lang="ru-RU" baseline="0" dirty="0" smtClean="0">
                          <a:latin typeface="+mn-lt"/>
                          <a:cs typeface="Times New Roman" pitchFamily="18" charset="0"/>
                        </a:rPr>
                        <a:t> я </a:t>
                      </a:r>
                      <a:r>
                        <a:rPr lang="ru-RU" dirty="0" smtClean="0">
                          <a:latin typeface="+mn-lt"/>
                          <a:cs typeface="Times New Roman" pitchFamily="18" charset="0"/>
                        </a:rPr>
                        <a:t> проводила в </a:t>
                      </a:r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течение года</a:t>
                      </a:r>
                      <a:r>
                        <a:rPr lang="ru-RU" baseline="0" dirty="0">
                          <a:latin typeface="+mn-lt"/>
                          <a:cs typeface="Times New Roman" pitchFamily="18" charset="0"/>
                        </a:rPr>
                        <a:t> д</a:t>
                      </a:r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ети стали более открытыми, раскрепощёнными, они стали свободнее общаться не только с педагогами, но и друг с другом. Родители все более активно вовлекаются во все мероприятия и сами проявляют инициативу, предлагая свои, интересные для них в данный момент, темы  для встреч.</a:t>
                      </a:r>
                    </a:p>
                    <a:p>
                      <a:pPr algn="just"/>
                      <a:r>
                        <a:rPr lang="ru-RU" dirty="0">
                          <a:latin typeface="+mn-lt"/>
                          <a:cs typeface="Times New Roman" pitchFamily="18" charset="0"/>
                        </a:rPr>
                        <a:t>Организация взаимодействия с семьей – работа трудная, не имеющая готовых технологий и рецептов. Её успех определяется интуицией, инициативой и терпением педагогов. Таким образом, можно говорить о взаимном дополнении семейного и общественного воспитания, в процессе которого раскрывается личность ребёнка, его индивидуальность, творческий потенциал, основанный на сотрудничестве и сотворчестве.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04856" cy="11521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cs typeface="Times New Roman" pitchFamily="18" charset="0"/>
              </a:rPr>
              <a:t>Гостиная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628342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908720"/>
            <a:ext cx="8712968" cy="5544616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1.«Федеральный Государственный Образовательный  Стандарт дошкольного образования», 2013.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2. Евдокимова Е.С. Педагогическая поддержка семьи в воспитании дошкольника. – М.: ТЦ Сфера, 2008.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3. Дронова Т. Н. Взаимодействие дошкольного учреждения с родителями: пособие для работников дошкольных образовательных учреждений – Москва, 2002.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4. Родительские собрания в ДОУ: Методическое пособие/</a:t>
            </a:r>
            <a:r>
              <a:rPr lang="ru-RU" sz="1800" dirty="0" err="1">
                <a:cs typeface="Times New Roman" pitchFamily="18" charset="0"/>
              </a:rPr>
              <a:t>О.Л.Зверева</a:t>
            </a:r>
            <a:r>
              <a:rPr lang="ru-RU" sz="1800" dirty="0">
                <a:cs typeface="Times New Roman" pitchFamily="18" charset="0"/>
              </a:rPr>
              <a:t>, </a:t>
            </a:r>
            <a:r>
              <a:rPr lang="ru-RU" sz="1800" dirty="0" err="1">
                <a:cs typeface="Times New Roman" pitchFamily="18" charset="0"/>
              </a:rPr>
              <a:t>Т.В.Кротова</a:t>
            </a:r>
            <a:r>
              <a:rPr lang="ru-RU" sz="1800" dirty="0">
                <a:cs typeface="Times New Roman" pitchFamily="18" charset="0"/>
              </a:rPr>
              <a:t>. – 4-е изд. – М.: Айрис-пресс, 2009. – 128 с.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6. Единое образовательное пространство детского сада, семьи и социума/Авторы и составители: Т.П. Колодяжная, Р.М. и др. – Ростов-н/Д, 2002.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7.  Работа ДОУ с семьей. Методические рекомендации. А.В. Козлова, Р.П. </a:t>
            </a:r>
            <a:r>
              <a:rPr lang="ru-RU" sz="1800" dirty="0" err="1">
                <a:cs typeface="Times New Roman" pitchFamily="18" charset="0"/>
              </a:rPr>
              <a:t>Дешеулина</a:t>
            </a:r>
            <a:r>
              <a:rPr lang="ru-RU" sz="1800" dirty="0">
                <a:cs typeface="Times New Roman" pitchFamily="18" charset="0"/>
              </a:rPr>
              <a:t> – М.: Сфера 2010. -112с. 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8. Взаимодействие ДОУ с родителями дошкольников.  Программа ребенок – педагог – родитель. </a:t>
            </a:r>
            <a:r>
              <a:rPr lang="ru-RU" sz="1800" dirty="0" err="1">
                <a:cs typeface="Times New Roman" pitchFamily="18" charset="0"/>
              </a:rPr>
              <a:t>А.В.Дронь</a:t>
            </a:r>
            <a:r>
              <a:rPr lang="ru-RU" sz="1800" dirty="0">
                <a:cs typeface="Times New Roman" pitchFamily="18" charset="0"/>
              </a:rPr>
              <a:t>, </a:t>
            </a:r>
            <a:r>
              <a:rPr lang="ru-RU" sz="1800" dirty="0" err="1">
                <a:cs typeface="Times New Roman" pitchFamily="18" charset="0"/>
              </a:rPr>
              <a:t>О.Л.Данилюк</a:t>
            </a:r>
            <a:r>
              <a:rPr lang="ru-RU" sz="1800" dirty="0">
                <a:cs typeface="Times New Roman" pitchFamily="18" charset="0"/>
              </a:rPr>
              <a:t> – М.: Детство-Пресс, 2011 г.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9. Родительские собрания в детском саду. </a:t>
            </a:r>
            <a:r>
              <a:rPr lang="ru-RU" sz="1800" dirty="0" err="1">
                <a:cs typeface="Times New Roman" pitchFamily="18" charset="0"/>
              </a:rPr>
              <a:t>Л.В.Минкевич</a:t>
            </a:r>
            <a:r>
              <a:rPr lang="ru-RU" sz="1800" dirty="0">
                <a:cs typeface="Times New Roman" pitchFamily="18" charset="0"/>
              </a:rPr>
              <a:t> – М.:, Скрипторий 2003, 96с.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sz="1800" dirty="0">
                <a:cs typeface="Times New Roman" pitchFamily="18" charset="0"/>
              </a:rPr>
              <a:t>10. Компетентный подход в работе дошкольного образовательного учреждения с родителями. </a:t>
            </a:r>
            <a:r>
              <a:rPr lang="ru-RU" sz="1800" dirty="0" err="1">
                <a:cs typeface="Times New Roman" pitchFamily="18" charset="0"/>
              </a:rPr>
              <a:t>О.И.Давыдова</a:t>
            </a:r>
            <a:r>
              <a:rPr lang="ru-RU" sz="1800" dirty="0">
                <a:cs typeface="Times New Roman" pitchFamily="18" charset="0"/>
              </a:rPr>
              <a:t>,  </a:t>
            </a:r>
            <a:r>
              <a:rPr lang="ru-RU" sz="1800" dirty="0" err="1">
                <a:cs typeface="Times New Roman" pitchFamily="18" charset="0"/>
              </a:rPr>
              <a:t>А.А.Майер</a:t>
            </a:r>
            <a:r>
              <a:rPr lang="ru-RU" sz="1800" dirty="0">
                <a:cs typeface="Times New Roman" pitchFamily="18" charset="0"/>
              </a:rPr>
              <a:t> – М.: Детство-Пресс, 2013 г. – 128с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64807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3805715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1080120"/>
          </a:xfrm>
        </p:spPr>
        <p:txBody>
          <a:bodyPr>
            <a:normAutofit/>
          </a:bodyPr>
          <a:lstStyle/>
          <a:p>
            <a:pPr algn="just"/>
            <a:endParaRPr lang="ru-RU" sz="1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2691"/>
            <a:ext cx="9051295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332656"/>
            <a:ext cx="6264696" cy="1080120"/>
          </a:xfrm>
          <a:prstGeom prst="roundRect">
            <a:avLst/>
          </a:prstGeom>
          <a:scene3d>
            <a:camera prst="perspective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420570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424936" cy="39604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Вам не удастся никогда создать мудрецов, если будете убивать в детях шалунов. (Ж.-</a:t>
            </a:r>
            <a:r>
              <a:rPr lang="ru-RU" sz="1800" b="1" dirty="0" err="1">
                <a:solidFill>
                  <a:schemeClr val="tx1"/>
                </a:solidFill>
              </a:rPr>
              <a:t>Ж.Руссо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Знаете ли, какой самый верный способ сделать вашего ребенка несчастным, - это приучить его не встречать ни в чем отказа. (Ж.-</a:t>
            </a:r>
            <a:r>
              <a:rPr lang="ru-RU" sz="1800" b="1" dirty="0" err="1">
                <a:solidFill>
                  <a:schemeClr val="tx1"/>
                </a:solidFill>
              </a:rPr>
              <a:t>Ж.Руссо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Многие беды имеют своими корнями как раз то, что человека с детства не учат управлять своими желаниями, не учат правильно относиться к понятиям «можно», «надо», «нельзя». (В.А. Сухомлинский)</a:t>
            </a:r>
          </a:p>
          <a:p>
            <a:pPr algn="just">
              <a:lnSpc>
                <a:spcPct val="150000"/>
              </a:lnSpc>
            </a:pPr>
            <a:r>
              <a:rPr lang="ru-RU" sz="1800" b="1" dirty="0">
                <a:solidFill>
                  <a:schemeClr val="tx1"/>
                </a:solidFill>
              </a:rPr>
              <a:t>Научить человека быть счастливым нельзя, но воспитать его так, чтобы он был счастливым, можно.( </a:t>
            </a:r>
            <a:r>
              <a:rPr lang="ru-RU" sz="1800" b="1" dirty="0" err="1">
                <a:solidFill>
                  <a:schemeClr val="tx1"/>
                </a:solidFill>
              </a:rPr>
              <a:t>А.С.Макаренко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Пословицы и поговорки о семье, о воспитании детей</a:t>
            </a:r>
          </a:p>
        </p:txBody>
      </p:sp>
    </p:spTree>
    <p:extLst>
      <p:ext uri="{BB962C8B-B14F-4D97-AF65-F5344CB8AC3E}">
        <p14:creationId xmlns:p14="http://schemas.microsoft.com/office/powerpoint/2010/main" val="20354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544616"/>
          </a:xfrm>
        </p:spPr>
        <p:txBody>
          <a:bodyPr>
            <a:normAutofit/>
          </a:bodyPr>
          <a:lstStyle/>
          <a:p>
            <a:pPr indent="0" algn="just">
              <a:lnSpc>
                <a:spcPct val="100000"/>
              </a:lnSpc>
              <a:buNone/>
            </a:pPr>
            <a:r>
              <a:rPr lang="ru-RU" sz="1800" dirty="0"/>
              <a:t>	</a:t>
            </a:r>
            <a:r>
              <a:rPr lang="ru-RU" sz="1800" b="1" dirty="0">
                <a:solidFill>
                  <a:schemeClr val="tx1"/>
                </a:solidFill>
              </a:rPr>
              <a:t>Одно из условий образовательной деятельности в дошкольном учреждении согласно ФГОС ДО — организация развивающей предметно-пространственной среды. В детском саду мы стремимся создать такие условия, посредством которых каждый ребенок удовлетворит свои запросы и стремления, где он может получить удовлетворение своих потребностей в двигательной игровой, познавательной деятельности. </a:t>
            </a:r>
          </a:p>
          <a:p>
            <a:pPr indent="0" algn="just">
              <a:buNone/>
            </a:pPr>
            <a:r>
              <a:rPr lang="ru-RU" sz="1800" b="1" dirty="0">
                <a:solidFill>
                  <a:schemeClr val="tx1"/>
                </a:solidFill>
              </a:rPr>
              <a:t>	Родители оказывают помощь в сборе подручных материалов для изготовления игровых пособий в центр дидактических игр, в частности, в центр сенсорики, математики, развития речи помогли сделать игровые пособия на развитие мелкой моторики рук, для развития речевого дыхания.                   В уголок речевого развития куклам связали на каждый сезон одежду, сделали костюмы для сюжетно – ролевых игр.                                                                                                    Для сенсорного уголка дети с родителями принесли природный и бросовый материал.  Для развития мелкой моторики изготовили игры с прищепками, шнуровками, планшет «Разноцветные пробки». Пополнили уголок природы компасом,  лупами.  С помощью родителей были организованы центры русского народного творчества.</a:t>
            </a:r>
          </a:p>
          <a:p>
            <a:pPr indent="0" algn="just">
              <a:buNone/>
            </a:pPr>
            <a:r>
              <a:rPr lang="ru-RU" sz="1800" b="1" dirty="0">
                <a:solidFill>
                  <a:schemeClr val="tx1"/>
                </a:solidFill>
              </a:rPr>
              <a:t>Примеры участия родителей представлены на следующем слайде.</a:t>
            </a:r>
          </a:p>
          <a:p>
            <a:pPr indent="0" algn="just">
              <a:lnSpc>
                <a:spcPct val="100000"/>
              </a:lnSpc>
              <a:buNone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60648"/>
            <a:ext cx="6400800" cy="936104"/>
          </a:xfrm>
        </p:spPr>
        <p:txBody>
          <a:bodyPr>
            <a:normAutofit/>
          </a:bodyPr>
          <a:lstStyle/>
          <a:p>
            <a:r>
              <a:rPr lang="ru-RU" sz="3200" b="1" dirty="0"/>
              <a:t>Организация РППС</a:t>
            </a:r>
          </a:p>
        </p:txBody>
      </p:sp>
    </p:spTree>
    <p:extLst>
      <p:ext uri="{BB962C8B-B14F-4D97-AF65-F5344CB8AC3E}">
        <p14:creationId xmlns:p14="http://schemas.microsoft.com/office/powerpoint/2010/main" val="435556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704856" cy="4536504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60648"/>
            <a:ext cx="6400800" cy="1296144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+mn-lt"/>
                <a:cs typeface="Times New Roman" pitchFamily="18" charset="0"/>
              </a:rPr>
              <a:t>Примеры участия родителей в создании РППС группы</a:t>
            </a:r>
            <a:r>
              <a:rPr lang="ru-RU" sz="3600" b="1" dirty="0">
                <a:latin typeface="+mn-lt"/>
              </a:rPr>
              <a:t> :</a:t>
            </a:r>
          </a:p>
        </p:txBody>
      </p:sp>
      <p:pic>
        <p:nvPicPr>
          <p:cNvPr id="1027" name="Picture 3" descr="Y:\3 группа\Встреча с родителями\проект гостиная для родителей\фото для коллажа\IMG_20230410_095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938" y="1628800"/>
            <a:ext cx="352839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:\3 группа\Встреча с родителями\проект гостиная для родителей\фото для коллажа\IMG_20230410_0959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3493834" cy="3841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56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56487"/>
              </p:ext>
            </p:extLst>
          </p:nvPr>
        </p:nvGraphicFramePr>
        <p:xfrm>
          <a:off x="251520" y="35180"/>
          <a:ext cx="8712968" cy="6644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083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243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40563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Что мы знаем?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Что мы хотим узнать?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Как будем  заинтересовывать?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19768"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  <a:r>
                        <a:rPr lang="ru-RU" baseline="0" dirty="0"/>
                        <a:t> Что родители приводят детей в ДОУ для получения навыков и знаний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 Чем</a:t>
                      </a:r>
                      <a:r>
                        <a:rPr lang="ru-RU" baseline="0" dirty="0"/>
                        <a:t> увлекается ребенок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/>
                        <a:t>Анкетирование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aseline="0" dirty="0"/>
                        <a:t>« Увлечение моего ребёнка»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8284">
                <a:tc>
                  <a:txBody>
                    <a:bodyPr/>
                    <a:lstStyle/>
                    <a:p>
                      <a:r>
                        <a:rPr lang="ru-RU" dirty="0"/>
                        <a:t>- Родители не охотно принимают участие в жизни ДОУ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  <a:r>
                        <a:rPr lang="ru-RU" baseline="0" dirty="0"/>
                        <a:t> Семейные ценности, традиции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  <a:r>
                        <a:rPr lang="ru-RU" baseline="0" dirty="0"/>
                        <a:t> буклеты, папки- передвижки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8284">
                <a:tc>
                  <a:txBody>
                    <a:bodyPr/>
                    <a:lstStyle/>
                    <a:p>
                      <a:r>
                        <a:rPr lang="ru-RU" dirty="0"/>
                        <a:t>- Ребенок</a:t>
                      </a:r>
                      <a:r>
                        <a:rPr lang="ru-RU" baseline="0" dirty="0"/>
                        <a:t> находится в течении дня под присмотром и безопасности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 Что родители ожидают</a:t>
                      </a:r>
                      <a:r>
                        <a:rPr lang="ru-RU" baseline="0" dirty="0"/>
                        <a:t> от ДОУ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Беседы на темы: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aseline="0" dirty="0"/>
                        <a:t>« Чем занять ребенка в выходные»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67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-«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Ребенок с увлечением: он -</a:t>
                      </a:r>
                      <a:r>
                        <a:rPr lang="ru-RU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личность!»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305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 Уважайте</a:t>
                      </a:r>
                      <a:r>
                        <a:rPr lang="ru-RU" baseline="0" dirty="0"/>
                        <a:t> выбор ребенка»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567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 встречи с интересными людьми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53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/>
                        <a:t>мастер</a:t>
                      </a:r>
                      <a:r>
                        <a:rPr lang="ru-RU" baseline="0" dirty="0"/>
                        <a:t>-  классы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aseline="0" dirty="0"/>
                        <a:t>день открытых дверей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716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757428"/>
              </p:ext>
            </p:extLst>
          </p:nvPr>
        </p:nvGraphicFramePr>
        <p:xfrm>
          <a:off x="251520" y="1412776"/>
          <a:ext cx="8712968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68552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Адресат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Работа  «Родительской гостиной» направлена на активизацию совместной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творческой  работы с родителями воспитанников</a:t>
                      </a:r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, с момента поступления ребенка в детский сад и до его выпуска.</a:t>
                      </a:r>
                    </a:p>
                    <a:p>
                      <a:pPr algn="ctr"/>
                      <a:endParaRPr lang="ru-RU" b="1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Ребенок</a:t>
                      </a:r>
                      <a:endParaRPr lang="ru-RU" b="1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endParaRPr lang="ru-RU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endParaRPr lang="ru-RU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endParaRPr lang="ru-RU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                    </a:t>
                      </a:r>
                    </a:p>
                    <a:p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                       Родители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                                      </a:t>
                      </a:r>
                      <a:r>
                        <a:rPr lang="ru-RU" b="1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Воспитатели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   </a:t>
                      </a:r>
                    </a:p>
                    <a:p>
                      <a:endParaRPr lang="ru-RU" baseline="0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Количество родителей , посещающих совместные мероприятия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10-12 человек.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12961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Гостиная для родителей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671811" y="3212976"/>
            <a:ext cx="1368152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62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930092"/>
              </p:ext>
            </p:extLst>
          </p:nvPr>
        </p:nvGraphicFramePr>
        <p:xfrm>
          <a:off x="179512" y="1484784"/>
          <a:ext cx="8784976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2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136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Актуальность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Семья и детский сад составляют для ребенка на определенном этапе основную воспитательно</a:t>
                      </a:r>
                      <a:r>
                        <a:rPr lang="en-US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-</a:t>
                      </a:r>
                      <a:r>
                        <a:rPr lang="en-US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образовательную микросреду - образовательное пространство. И семья, и дошкольное учреждение по-своему передают ребенку социальный опыт. Но только в сочетании друг с другом они создают оптимальные условия для вхождения маленького человека в большой мир. От совместной работы родителей и педагогов зависит дальнейшее развитие ребенка. Детский сад - первый </a:t>
                      </a:r>
                      <a:r>
                        <a:rPr lang="ru-RU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внесемейный</a:t>
                      </a: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социальный институт, первое воспитательное учреждение, с которым вступают в контакт родители и где начинается их систематическое педагогическое просвещение. От совместной работы родителей и педагогов зависит дальнейшее всестороннее развитие ребенка. Ребенок проводит в детском саду большую часть дня и именно в детском саду он получает первый опыт общения с другими детьми, со взрослыми, получает социальный опыт решения различных проблемных ситуаций. И родители, как неотъемлемая часть семьи, обязательно должны участвовать в получении этого социального опыта.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12961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Гостиная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2968517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6" cy="5184576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2656"/>
            <a:ext cx="6400800" cy="115212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+mn-lt"/>
                <a:cs typeface="Times New Roman" pitchFamily="18" charset="0"/>
              </a:rPr>
              <a:t>Гостиная для родителей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978308"/>
              </p:ext>
            </p:extLst>
          </p:nvPr>
        </p:nvGraphicFramePr>
        <p:xfrm>
          <a:off x="179512" y="1397000"/>
          <a:ext cx="8712968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9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95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Проблема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 своей работе </a:t>
                      </a:r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я </a:t>
                      </a:r>
                      <a:r>
                        <a:rPr lang="ru-RU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проводжу</a:t>
                      </a:r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различные формы вовлечения мам и пап в воспитание собственных детей – собрания, консультации, информационные стенды, но мы столкнулись с тем, что откликается на них только малая часть родителей. Почему так происходит? Не хотят, потому что заняты своими проблемами? Не понимают значимости?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	 На </a:t>
                      </a:r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мой </a:t>
                      </a:r>
                      <a:r>
                        <a:rPr lang="ru-RU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взгляд, следует начинать со сближения души и разума людей, сопричастных жизни ребенка. Что может служить основой для такого сближения? Только сам ребенок. Поэтому все чаще организовываем в ДОУ совместные творческие встречи с родителями, участие в конкурсах, и различные экскурсии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0629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1050</TotalTime>
  <Words>1690</Words>
  <Application>Microsoft Office PowerPoint</Application>
  <PresentationFormat>Экран (4:3)</PresentationFormat>
  <Paragraphs>133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ПРОЕКТ  Гостиная для родителей</vt:lpstr>
      <vt:lpstr>Пословицы и поговорки о семье, о воспитании детей</vt:lpstr>
      <vt:lpstr>Пословицы и поговорки о семье, о воспитании детей</vt:lpstr>
      <vt:lpstr>Организация РППС</vt:lpstr>
      <vt:lpstr>Примеры участия родителей в создании РППС группы :</vt:lpstr>
      <vt:lpstr>Презентация PowerPoint</vt:lpstr>
      <vt:lpstr>Гостиная для родителей</vt:lpstr>
      <vt:lpstr>Гостиная для родителей</vt:lpstr>
      <vt:lpstr>Гостиная для родителей</vt:lpstr>
      <vt:lpstr>Гостиная для родителей</vt:lpstr>
      <vt:lpstr>Гостиная для родителей</vt:lpstr>
      <vt:lpstr>Гостиная для родителей</vt:lpstr>
      <vt:lpstr>  Гостиная для родителей  </vt:lpstr>
      <vt:lpstr>Мастер класс «Ледяные игрушки».  Дети совместно с родителями и воспитателем делают игрушки , в качестве наполнителя используем натуральные материалы – овощи (морковь, перец), ягоды (клюква) . После того, как наши формочки замерзли, мы достали ледяные фигурки и украсили нашу веранду.</vt:lpstr>
      <vt:lpstr>23 февраля – познавательная встреча с мамой воспитанника. Она принесла детям пилотки, шлемофоны, берет, провела беседу и игры: на ориентировку в пространстве и дидактическую игру -  «экипировка солдата». </vt:lpstr>
      <vt:lpstr>Совместно с родителями воспитанников и с воспитанниками создаем ментальные карты, пока они элементарные, в соответствии с возрастом детей, в дальнейшем логичные в схемах карт мы будем наращивать и усложнять. </vt:lpstr>
      <vt:lpstr>Путешествие в страну сказок вместе с бабушкой нашей воспитанницы. Дети вспомнили сказочных героев, отгадывали загадки, пробовали стоять как избушка -  на одной ножке, изображали Машу и медведя, как медведь несет Машу в коробе. Путешествие в страну сказок завершилось, дети обогатили свой опыт общения со взрослыми людьми и пополнили свой багаж знаний</vt:lpstr>
      <vt:lpstr>Папа нашего воспитанника провел традиционную встречу в ходе которой дети  «окунулись» в историю аудио – техники. Он подготовил детям презентацию, принес  проигрыватель для пластинок, с пластинками.  Показал, как  раньше слушали музыку или сказки. Дети с удовольствием смотрели, какая была техника во времена их бабушек. Послушали песни, записанные на пластинках.</vt:lpstr>
      <vt:lpstr>Отмечаем международный "День пчёл«, провести этот праздник мне традиционно помогли родители. Мама  воспитанницы  пришла к нам в группу в образе пчелы – королевы, а дети перевоплотились в трудолюбивых пчелок . Дети познакомились с особенностями жизни пчел, питанием, устройством их жилищ. А  самое главное, что у детей сформировались представления о необходимости бережного и созидательного отношения к природе, и они получили удовольствие и радость от новых знаний и осознания собственных умений.</vt:lpstr>
      <vt:lpstr>В ходе нашего праздника мы читали сказки, играли в подвижные игры: «собери мед», «попади в улей», «пчелы и цветы». Мастерили поделки – клеили соты, отгадывали загадки, выучили новую пальчиковую гимнастику «дом для пчел», рисовали пчелок, посмотрели презентацию «В гостях у пчел». Дети узнали историю про приключения ленивой пчелки, после чего делали выводы, к чему приводит небрежность и лень</vt:lpstr>
      <vt:lpstr>Гостиная для родителей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Гостиная для родителей</dc:title>
  <dc:creator>Группа 3</dc:creator>
  <cp:lastModifiedBy>User</cp:lastModifiedBy>
  <cp:revision>176</cp:revision>
  <dcterms:created xsi:type="dcterms:W3CDTF">2023-03-23T04:10:52Z</dcterms:created>
  <dcterms:modified xsi:type="dcterms:W3CDTF">2024-04-24T14:09:52Z</dcterms:modified>
</cp:coreProperties>
</file>