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91" r:id="rId3"/>
    <p:sldId id="334" r:id="rId4"/>
    <p:sldId id="327" r:id="rId5"/>
    <p:sldId id="296" r:id="rId6"/>
    <p:sldId id="297" r:id="rId7"/>
    <p:sldId id="313" r:id="rId8"/>
    <p:sldId id="314" r:id="rId9"/>
    <p:sldId id="317" r:id="rId10"/>
    <p:sldId id="318" r:id="rId11"/>
    <p:sldId id="319" r:id="rId12"/>
    <p:sldId id="320" r:id="rId13"/>
    <p:sldId id="321" r:id="rId14"/>
    <p:sldId id="325" r:id="rId15"/>
    <p:sldId id="326" r:id="rId16"/>
    <p:sldId id="333" r:id="rId17"/>
    <p:sldId id="283" r:id="rId18"/>
    <p:sldId id="284" r:id="rId19"/>
    <p:sldId id="286" r:id="rId20"/>
    <p:sldId id="287" r:id="rId21"/>
    <p:sldId id="335" r:id="rId22"/>
    <p:sldId id="336" r:id="rId23"/>
    <p:sldId id="33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8612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536" y="476672"/>
            <a:ext cx="8352928" cy="61115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>
                  <a:solidFill>
                    <a:srgbClr val="00B050"/>
                  </a:solidFill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– ИГРОВОЙ ПРОЕКТ:  ВСЕ ПРОФЕССИИ НУЖНЫ, ВСЕ ПРОФЕССИИ ВАЖНЫ</a:t>
            </a:r>
          </a:p>
          <a:p>
            <a:pPr algn="just"/>
            <a:r>
              <a:rPr lang="ru-RU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Работа</a:t>
            </a:r>
            <a:r>
              <a:rPr lang="ru-RU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приносит нам радость, почти всегда воссоздает детскую игру. Умелые инженеры в детстве многое делали своими руками: разбирали часы, строили крепости и собирали аудиосистемы. Во взрослом возрасте они стали хорошими инженерами не потому, что тренировались. Просто они до сих пор играют.</a:t>
            </a:r>
          </a:p>
          <a:p>
            <a:pPr algn="just"/>
            <a:r>
              <a:rPr lang="ru-RU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Стюарт </a:t>
            </a:r>
            <a:r>
              <a:rPr lang="ru-RU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Браун</a:t>
            </a:r>
          </a:p>
          <a:p>
            <a:pPr algn="r"/>
            <a:endParaRPr lang="ru-RU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1 кв. категории Скляр Ю.В</a:t>
            </a:r>
            <a:endParaRPr lang="ru-RU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Мурино</a:t>
            </a:r>
            <a:r>
              <a:rPr lang="ru-RU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2023г. </a:t>
            </a:r>
            <a:endParaRPr lang="ru-RU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61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08911" cy="208823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1 ЭТАП ПРОЕКТА ПОДГОТОВИТЕЛЬНЫЙ. </a:t>
            </a:r>
            <a:br>
              <a:rPr lang="ru-RU" sz="2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 ФОРМИРОВАНИЕ    УСТОЙЧИВОГО ИНТЕРЕСА  К ТЕМАТИКЕ ПРОЕКТА. </a:t>
            </a:r>
            <a:r>
              <a:rPr lang="ru-RU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оформлениие</a:t>
            </a:r>
            <a:r>
              <a:rPr lang="ru-RU" sz="1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стендов наглядной агитации, работа с родителями и детьми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2060848"/>
            <a:ext cx="8496944" cy="44644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Затем, следующим шагом на первом этапе было: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проблемы, определение цели и задач проектной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знаний по теме, определение актуальных знаний детей 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профессиях;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работы по реализации проекта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«Все профессии нужны, все профессии важны»;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конспектов ООД (организованной образовательной деятельности) по теме проекта; создание предметно - развивающей среды по теме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методической, научно-популярной и художественной литературы, иллюстративного материала по данной теме,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видеоматериала;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стихотворений, чтение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рассказов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сказок, пальчиковая артикуляционная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гимнастика;</a:t>
            </a:r>
          </a:p>
        </p:txBody>
      </p:sp>
    </p:spTree>
    <p:extLst>
      <p:ext uri="{BB962C8B-B14F-4D97-AF65-F5344CB8AC3E}">
        <p14:creationId xmlns:p14="http://schemas.microsoft.com/office/powerpoint/2010/main" val="322497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352927" cy="1944216"/>
          </a:xfrm>
        </p:spPr>
        <p:txBody>
          <a:bodyPr>
            <a:normAutofit fontScale="90000"/>
          </a:bodyPr>
          <a:lstStyle/>
          <a:p>
            <a:pPr marL="0" indent="0" algn="just">
              <a:buNone/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 ЭТАП </a:t>
            </a:r>
            <a:r>
              <a:rPr lang="ru-RU" sz="1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основной, организационно – практический.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(определение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 работы с родителями  и детьми в группе, планирование этапов работы на месяц по взаимодействию с родителями, анализ, обработка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материалов.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проекту.</a:t>
            </a:r>
            <a:b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знаний, умений, навыков, в частности, при решении проблем с помощью взрослого и самостоятельно).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95736" y="2348880"/>
            <a:ext cx="6336704" cy="42484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/>
              <a:t>НОД, беседы, чтение художественной литературы (сказки, загадки, рассказы); ситуативные разговоры с детьми, пальчиковые </a:t>
            </a:r>
            <a:r>
              <a:rPr lang="ru-RU" dirty="0" smtClean="0"/>
              <a:t>и артикуляционные гимнастики</a:t>
            </a:r>
            <a:r>
              <a:rPr lang="ru-RU" dirty="0"/>
              <a:t>, </a:t>
            </a:r>
            <a:r>
              <a:rPr lang="ru-RU" dirty="0" smtClean="0"/>
              <a:t>физкультминутки;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/>
              <a:t>Рассматривание </a:t>
            </a:r>
            <a:r>
              <a:rPr lang="ru-RU" dirty="0"/>
              <a:t>энциклопедий, наглядно-иллюстративного материала; просмотр презентаций по теме </a:t>
            </a:r>
            <a:r>
              <a:rPr lang="ru-RU" dirty="0" smtClean="0"/>
              <a:t>проекта;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/>
              <a:t>Творческо-продуктивная </a:t>
            </a:r>
            <a:r>
              <a:rPr lang="ru-RU" dirty="0"/>
              <a:t>деятельность (рисование, аппликация, лепка</a:t>
            </a:r>
            <a:r>
              <a:rPr lang="ru-RU" dirty="0" smtClean="0"/>
              <a:t>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/>
              <a:t>Проведение конкурсов и викторин по теме проекта;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/>
              <a:t>Творческие </a:t>
            </a:r>
            <a:r>
              <a:rPr lang="ru-RU" dirty="0"/>
              <a:t>задания для родителей;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0" y="2347584"/>
            <a:ext cx="1814638" cy="2593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44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188640"/>
            <a:ext cx="7622232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3 этап. заключительный. самореализация всех участников проекта. (подведение итогов, выводы).</a:t>
            </a:r>
            <a:endParaRPr lang="ru-RU" sz="200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124744"/>
            <a:ext cx="7056784" cy="28083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dirty="0" smtClean="0"/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/>
              <a:t>Презентация </a:t>
            </a:r>
            <a:r>
              <a:rPr lang="ru-RU" dirty="0" err="1" smtClean="0"/>
              <a:t>лепбуков</a:t>
            </a:r>
            <a:r>
              <a:rPr lang="ru-RU" dirty="0" smtClean="0"/>
              <a:t>: «Транспорт»;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/>
              <a:t>Ширма «Аптека»;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/>
              <a:t>Костюмы для сюжетно – ролевых игр;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/>
              <a:t>Создание и презентация дидактической игры – викторины «угадай профессию»;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/>
              <a:t>Презентация </a:t>
            </a:r>
            <a:r>
              <a:rPr lang="ru-RU" dirty="0"/>
              <a:t>к </a:t>
            </a:r>
            <a:r>
              <a:rPr lang="ru-RU" dirty="0" smtClean="0"/>
              <a:t>проекту;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/>
              <a:t>Выставки </a:t>
            </a:r>
            <a:r>
              <a:rPr lang="ru-RU" dirty="0"/>
              <a:t>работ </a:t>
            </a:r>
            <a:r>
              <a:rPr lang="ru-RU" dirty="0" smtClean="0"/>
              <a:t>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285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694241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Практическая значимость проекта</a:t>
            </a:r>
            <a:endParaRPr lang="ru-RU" sz="32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3356992"/>
            <a:ext cx="6400800" cy="8492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692696"/>
            <a:ext cx="8208912" cy="59766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	Практическая </a:t>
            </a:r>
            <a:r>
              <a:rPr lang="ru-RU" dirty="0"/>
              <a:t>значимость данной проектной работы заключается в том, что дети, смогут проявить себя в </a:t>
            </a:r>
            <a:r>
              <a:rPr lang="ru-RU" dirty="0" smtClean="0"/>
              <a:t> </a:t>
            </a:r>
            <a:r>
              <a:rPr lang="ru-RU" dirty="0"/>
              <a:t>качестве </a:t>
            </a:r>
            <a:r>
              <a:rPr lang="ru-RU" dirty="0" smtClean="0"/>
              <a:t>составителей </a:t>
            </a:r>
            <a:r>
              <a:rPr lang="ru-RU" dirty="0" err="1" smtClean="0"/>
              <a:t>лепбуков</a:t>
            </a:r>
            <a:r>
              <a:rPr lang="ru-RU" dirty="0"/>
              <a:t> </a:t>
            </a:r>
            <a:r>
              <a:rPr lang="ru-RU" dirty="0" smtClean="0"/>
              <a:t>«Транспорт», ширмы для игры в аптеку, поучаствуют в создании игры – викторины «Угадай профессию». </a:t>
            </a:r>
          </a:p>
          <a:p>
            <a:pPr algn="just"/>
            <a:r>
              <a:rPr lang="ru-RU" dirty="0"/>
              <a:t>	Воспитанники, совместно с педагогами и родителями создадут уникальные дизайны  для </a:t>
            </a:r>
            <a:r>
              <a:rPr lang="ru-RU" dirty="0" err="1" smtClean="0"/>
              <a:t>лепбука</a:t>
            </a:r>
            <a:r>
              <a:rPr lang="ru-RU" dirty="0" smtClean="0"/>
              <a:t>, ширмы, игры – викторины, сами </a:t>
            </a:r>
            <a:r>
              <a:rPr lang="ru-RU" dirty="0"/>
              <a:t>выберут </a:t>
            </a:r>
            <a:r>
              <a:rPr lang="ru-RU" dirty="0" smtClean="0"/>
              <a:t>презентуемые профессии, продумают наполняемость</a:t>
            </a:r>
            <a:r>
              <a:rPr lang="ru-RU" dirty="0"/>
              <a:t>. В дальнейшем данные пособия послужат детям как наглядный материал для составления описательных </a:t>
            </a:r>
            <a:r>
              <a:rPr lang="ru-RU" dirty="0" smtClean="0"/>
              <a:t>рассказов и для использования в сюжетно – ролевых играх, </a:t>
            </a:r>
            <a:r>
              <a:rPr lang="ru-RU" dirty="0"/>
              <a:t>для рассматривания красочных картинок с изображением </a:t>
            </a:r>
            <a:r>
              <a:rPr lang="ru-RU" dirty="0" smtClean="0"/>
              <a:t>представителей разных профессий и инструментов, необходимых для работы данным специалистам , </a:t>
            </a:r>
            <a:r>
              <a:rPr lang="ru-RU" dirty="0"/>
              <a:t>для индивидуальных занятий и игр - викторин.</a:t>
            </a:r>
          </a:p>
          <a:p>
            <a:pPr algn="just"/>
            <a:r>
              <a:rPr lang="ru-RU" dirty="0"/>
              <a:t>	Кроме </a:t>
            </a:r>
            <a:r>
              <a:rPr lang="ru-RU" dirty="0" smtClean="0"/>
              <a:t>того, совместной </a:t>
            </a:r>
            <a:r>
              <a:rPr lang="ru-RU" dirty="0"/>
              <a:t>работе с родителями, </a:t>
            </a:r>
            <a:r>
              <a:rPr lang="ru-RU" dirty="0" smtClean="0"/>
              <a:t>погрузимся в профессии парикмахера, повара, доктора – родители сами подготовили встречи, задав каждый тему – согласно своей профессии. На память от встреч нам остались буклеты, костюмы, природный материал, игра- викторина, которую мы сделали совместно с родителями, все это мы  </a:t>
            </a:r>
            <a:r>
              <a:rPr lang="ru-RU" dirty="0"/>
              <a:t>будем в дальнейшем использовать в играх – викторинах «угадай </a:t>
            </a:r>
            <a:r>
              <a:rPr lang="ru-RU" dirty="0" smtClean="0"/>
              <a:t>профессию», «помоги правильно выбрать инструмент» </a:t>
            </a:r>
            <a:r>
              <a:rPr lang="ru-RU" dirty="0"/>
              <a:t>и пр. и на занятиях по речевому развитию. Все это будет способствовать расширению знаний детей и накоплению методического материала</a:t>
            </a:r>
            <a:r>
              <a:rPr lang="ru-RU" dirty="0" smtClean="0"/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548680"/>
            <a:ext cx="828675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886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352929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Все профессии нужны, </a:t>
            </a:r>
            <a:br>
              <a:rPr lang="ru-RU" sz="3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все профессии важны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3088202"/>
              </p:ext>
            </p:extLst>
          </p:nvPr>
        </p:nvGraphicFramePr>
        <p:xfrm>
          <a:off x="323528" y="1340768"/>
          <a:ext cx="8568952" cy="525658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137472"/>
                <a:gridCol w="7431480"/>
              </a:tblGrid>
              <a:tr h="525658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Вывод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      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Таким образом, в результате проведенной нами у детей сформировалось</a:t>
                      </a:r>
                      <a:r>
                        <a:rPr lang="ru-RU" b="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представление о мире профессий, сформировались  представления о труде взрослых и их профессиях, произошло развитие социальных, нравственных, эстетических, интеллектуальных и физических качеств, как основы будущей профилизации, началось формирование оптимистичной самооценки и уверенности в себе. . </a:t>
                      </a:r>
                    </a:p>
                    <a:p>
                      <a:pPr algn="just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Развивающая среда группы пополнилась литературой, стихотворениями, иллюстрациями, рассказами и загадками о различных профессиях, дидактической игрой – викториной «угадай профессию»;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лепбуком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«Транспорт» с жезлом и светофором,</a:t>
                      </a:r>
                      <a:r>
                        <a:rPr lang="ru-RU" b="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ширмой «Аптека», атрибутами для игры «доктор – окулист», костюмами для сюжетно – ролевых игр, природным материалом.</a:t>
                      </a:r>
                      <a:endParaRPr lang="ru-RU" b="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В ходе реализации проекта ярко проявилась такая форма работы, как совместная, партнерская деятельность воспитателей, детей и родителей. Родители получили немаловажный опыт, который позволяет помочь детям успешно адаптироваться к новым федеральным государственным требованиям в процессе подготовки к обучению в школе.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27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332656"/>
            <a:ext cx="5328592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проекта</a:t>
            </a:r>
            <a:endParaRPr lang="ru-RU" sz="32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5229200"/>
            <a:ext cx="2683768" cy="10081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908720"/>
            <a:ext cx="6264696" cy="57606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	Гипотеза </a:t>
            </a:r>
            <a:r>
              <a:rPr lang="ru-RU" sz="1600" dirty="0"/>
              <a:t>нашего проекта о том, что что в результате реализации проектной деятельности дети станут активно интересоваться профессиями, будут развивать игровой сюжет, проявлять инициативу и повысится количество    родителей активно участвующих  в жизни детского </a:t>
            </a:r>
            <a:r>
              <a:rPr lang="ru-RU" sz="1600" dirty="0" smtClean="0"/>
              <a:t>сада подтвердилась</a:t>
            </a:r>
            <a:r>
              <a:rPr lang="ru-RU" sz="1600" dirty="0"/>
              <a:t>.</a:t>
            </a:r>
          </a:p>
          <a:p>
            <a:pPr algn="just"/>
            <a:r>
              <a:rPr lang="ru-RU" sz="1600" dirty="0"/>
              <a:t>В ходе реализации проекта </a:t>
            </a:r>
            <a:r>
              <a:rPr lang="ru-RU" sz="1600" dirty="0" smtClean="0"/>
              <a:t>«Все профессии нужны, все профессии важны» </a:t>
            </a:r>
            <a:r>
              <a:rPr lang="ru-RU" sz="1600" dirty="0"/>
              <a:t>достигнуты определенные результаты: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/>
              <a:t>У детей </a:t>
            </a:r>
            <a:r>
              <a:rPr lang="ru-RU" sz="1600" dirty="0" smtClean="0"/>
              <a:t>сформированы </a:t>
            </a:r>
            <a:r>
              <a:rPr lang="ru-RU" sz="1600" dirty="0"/>
              <a:t>представления о  труде взрослых и их профессиях, </a:t>
            </a:r>
            <a:r>
              <a:rPr lang="ru-RU" sz="1600" dirty="0" smtClean="0"/>
              <a:t>произошло </a:t>
            </a:r>
            <a:r>
              <a:rPr lang="ru-RU" sz="1600" dirty="0"/>
              <a:t>развитие социальных, нравственных, эстетических, интеллектуальных и физических качеств, как основы будущей </a:t>
            </a:r>
            <a:r>
              <a:rPr lang="ru-RU" sz="1600" dirty="0" err="1" smtClean="0"/>
              <a:t>профилизации</a:t>
            </a:r>
            <a:r>
              <a:rPr lang="ru-RU" sz="1600" dirty="0" smtClean="0"/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/>
              <a:t>У детей стали происходить активно ролевые взаимодействия, они научились </a:t>
            </a:r>
            <a:r>
              <a:rPr lang="ru-RU" sz="1600" dirty="0"/>
              <a:t>строить ролевые </a:t>
            </a:r>
            <a:r>
              <a:rPr lang="ru-RU" sz="1600" dirty="0" smtClean="0"/>
              <a:t>диалоги</a:t>
            </a:r>
            <a:r>
              <a:rPr lang="ru-RU" sz="1600" dirty="0"/>
              <a:t>;</a:t>
            </a:r>
            <a:endParaRPr lang="ru-RU" sz="16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/>
              <a:t>У детей произошло развитие воображения</a:t>
            </a:r>
            <a:r>
              <a:rPr lang="ru-RU" sz="1600" dirty="0"/>
              <a:t>, </a:t>
            </a:r>
            <a:r>
              <a:rPr lang="ru-RU" sz="1600" dirty="0" smtClean="0"/>
              <a:t>общительности;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/>
              <a:t>Пополнилась  </a:t>
            </a:r>
            <a:r>
              <a:rPr lang="ru-RU" sz="1600" dirty="0"/>
              <a:t>развивающая среда нашей </a:t>
            </a:r>
            <a:r>
              <a:rPr lang="ru-RU" sz="1600" dirty="0" smtClean="0"/>
              <a:t>группы;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/>
              <a:t>Р</a:t>
            </a:r>
            <a:r>
              <a:rPr lang="ru-RU" sz="1600" dirty="0" smtClean="0"/>
              <a:t>одители </a:t>
            </a:r>
            <a:r>
              <a:rPr lang="ru-RU" sz="1600" dirty="0"/>
              <a:t>воспитанников активно поддержали наш проект, </a:t>
            </a:r>
            <a:r>
              <a:rPr lang="ru-RU" sz="1600" dirty="0" smtClean="0"/>
              <a:t>приняли </a:t>
            </a:r>
            <a:r>
              <a:rPr lang="ru-RU" sz="1600" dirty="0"/>
              <a:t>активное участие в творческих встречах,  </a:t>
            </a:r>
            <a:r>
              <a:rPr lang="ru-RU" sz="1600" dirty="0" smtClean="0"/>
              <a:t>проявили </a:t>
            </a:r>
            <a:r>
              <a:rPr lang="ru-RU" sz="1600" dirty="0"/>
              <a:t>инициативу по содействию проведения совместных мероприятий.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97898"/>
            <a:ext cx="2304256" cy="3507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098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7" y="116632"/>
            <a:ext cx="6830144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3717032"/>
            <a:ext cx="6400800" cy="489208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620688"/>
            <a:ext cx="7848872" cy="62373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1</a:t>
            </a:r>
            <a:r>
              <a:rPr lang="ru-RU" dirty="0"/>
              <a:t>. Федеральный государственный образовательный стандарт</a:t>
            </a:r>
          </a:p>
          <a:p>
            <a:pPr algn="just"/>
            <a:r>
              <a:rPr lang="ru-RU" dirty="0"/>
              <a:t>дошкольного </a:t>
            </a:r>
            <a:r>
              <a:rPr lang="ru-RU" dirty="0" smtClean="0"/>
              <a:t>образования (утв</a:t>
            </a:r>
            <a:r>
              <a:rPr lang="ru-RU" dirty="0"/>
              <a:t>. приказом Министерства образования и науки РФ от 17 </a:t>
            </a:r>
            <a:r>
              <a:rPr lang="ru-RU" dirty="0" err="1" smtClean="0"/>
              <a:t>октяб</a:t>
            </a:r>
            <a:r>
              <a:rPr lang="pt-BR" dirty="0" smtClean="0"/>
              <a:t>ря </a:t>
            </a:r>
            <a:r>
              <a:rPr lang="pt-BR" dirty="0"/>
              <a:t>2013 г. N 1155</a:t>
            </a:r>
            <a:r>
              <a:rPr lang="pt-BR" dirty="0" smtClean="0"/>
              <a:t>)</a:t>
            </a:r>
            <a:r>
              <a:rPr lang="ru-RU" dirty="0" smtClean="0"/>
              <a:t>;</a:t>
            </a:r>
          </a:p>
          <a:p>
            <a:pPr algn="just"/>
            <a:r>
              <a:rPr lang="ru-RU" dirty="0"/>
              <a:t>2. ФОП ДО (</a:t>
            </a:r>
            <a:r>
              <a:rPr lang="ru-RU" dirty="0" smtClean="0"/>
              <a:t>Утверждена приказом </a:t>
            </a:r>
            <a:r>
              <a:rPr lang="ru-RU" dirty="0"/>
              <a:t>Министерства просвещения</a:t>
            </a:r>
          </a:p>
          <a:p>
            <a:pPr algn="just"/>
            <a:r>
              <a:rPr lang="ru-RU" dirty="0" smtClean="0"/>
              <a:t>Российской Федерации от </a:t>
            </a:r>
            <a:r>
              <a:rPr lang="ru-RU" dirty="0"/>
              <a:t>25 ноября 2022 г. N </a:t>
            </a:r>
            <a:r>
              <a:rPr lang="ru-RU" dirty="0" smtClean="0"/>
              <a:t>1028);</a:t>
            </a:r>
          </a:p>
          <a:p>
            <a:pPr algn="just"/>
            <a:r>
              <a:rPr lang="ru-RU" dirty="0"/>
              <a:t>3. Бурим Н. </a:t>
            </a:r>
            <a:r>
              <a:rPr lang="ru-RU" dirty="0" smtClean="0"/>
              <a:t>В. Педагогическая поддержка сюжетно – ролевой игры дошкольников</a:t>
            </a:r>
            <a:r>
              <a:rPr lang="ru-RU" dirty="0"/>
              <a:t>: учеб.-метод. пособие / автор-сост. Н.В. Бурим; </a:t>
            </a:r>
            <a:r>
              <a:rPr lang="ru-RU" dirty="0" smtClean="0"/>
              <a:t>под </a:t>
            </a:r>
            <a:r>
              <a:rPr lang="ru-RU" dirty="0" err="1" smtClean="0"/>
              <a:t>бщ</a:t>
            </a:r>
            <a:r>
              <a:rPr lang="ru-RU" dirty="0"/>
              <a:t>. ред. О. В. Ковальчук. – СПб: ГАОУ ДПО «ЛОИРО», 2019 – 151 </a:t>
            </a:r>
            <a:r>
              <a:rPr lang="ru-RU" dirty="0" smtClean="0"/>
              <a:t>с. SBN 978-5-91143-764-0;</a:t>
            </a:r>
          </a:p>
          <a:p>
            <a:pPr algn="just"/>
            <a:r>
              <a:rPr lang="ru-RU" dirty="0" smtClean="0"/>
              <a:t>4.Краснощекова </a:t>
            </a:r>
            <a:r>
              <a:rPr lang="ru-RU" dirty="0"/>
              <a:t>Н.В. Сюжетно-ролевые игры для детей дошкольного возраста / Н.В. Краснощекова. Изд. 3-е. - Ростов н/Д.: Феникс, 2018. - 251 с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5</a:t>
            </a:r>
            <a:r>
              <a:rPr lang="ru-RU" dirty="0" smtClean="0"/>
              <a:t>. </a:t>
            </a:r>
            <a:r>
              <a:rPr lang="ru-RU" dirty="0"/>
              <a:t>Михайленко Н.Я. Теория сюжетно-ролевых игр. - М.: ЮНИТИ, </a:t>
            </a:r>
            <a:r>
              <a:rPr lang="ru-RU" dirty="0" smtClean="0"/>
              <a:t>2010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r>
              <a:rPr lang="ru-RU" dirty="0" smtClean="0"/>
              <a:t>6. Фирсова </a:t>
            </a:r>
            <a:r>
              <a:rPr lang="ru-RU" dirty="0"/>
              <a:t>Е. А., Бондаренко Е. Н. Взаимодействие ДОУ и семьи </a:t>
            </a:r>
            <a:r>
              <a:rPr lang="ru-RU" dirty="0" smtClean="0"/>
              <a:t>по формированию </a:t>
            </a:r>
            <a:r>
              <a:rPr lang="ru-RU" dirty="0"/>
              <a:t>профессиональной ориентации у детей старшего </a:t>
            </a:r>
            <a:r>
              <a:rPr lang="ru-RU" dirty="0" smtClean="0"/>
              <a:t>дошкольного возраста </a:t>
            </a:r>
            <a:r>
              <a:rPr lang="ru-RU" dirty="0"/>
              <a:t>// Образование и воспитание. – 2017. – 3.1. – С. </a:t>
            </a:r>
            <a:r>
              <a:rPr lang="ru-RU" dirty="0" smtClean="0"/>
              <a:t>36-39.</a:t>
            </a:r>
          </a:p>
          <a:p>
            <a:pPr algn="just"/>
            <a:r>
              <a:rPr lang="ru-RU" dirty="0"/>
              <a:t>6. </a:t>
            </a:r>
            <a:r>
              <a:rPr lang="ru-RU" dirty="0" err="1"/>
              <a:t>Радвил</a:t>
            </a:r>
            <a:r>
              <a:rPr lang="ru-RU" dirty="0"/>
              <a:t> Г.И. Руководство сюжетно-ролевыми играми детей </a:t>
            </a:r>
            <a:r>
              <a:rPr lang="ru-RU" dirty="0" smtClean="0"/>
              <a:t>дошкольного </a:t>
            </a:r>
            <a:r>
              <a:rPr lang="ru-RU" dirty="0"/>
              <a:t>возраста. - Орел, </a:t>
            </a:r>
            <a:r>
              <a:rPr lang="ru-RU" dirty="0" smtClean="0"/>
              <a:t>1989</a:t>
            </a:r>
          </a:p>
          <a:p>
            <a:pPr algn="just"/>
            <a:r>
              <a:rPr lang="ru-RU" dirty="0" smtClean="0"/>
              <a:t>7.Эльконин </a:t>
            </a:r>
            <a:r>
              <a:rPr lang="ru-RU" dirty="0"/>
              <a:t>Д.Б. Воспитательное значение сюжетной ролевой </a:t>
            </a:r>
            <a:r>
              <a:rPr lang="ru-RU" dirty="0" smtClean="0"/>
              <a:t>игры // </a:t>
            </a:r>
            <a:r>
              <a:rPr lang="ru-RU" dirty="0"/>
              <a:t>Дошкольное воспитание. -2008.- N8.- С.17</a:t>
            </a:r>
          </a:p>
          <a:p>
            <a:pPr algn="just"/>
            <a:r>
              <a:rPr lang="ru-RU" dirty="0"/>
              <a:t>8</a:t>
            </a:r>
            <a:r>
              <a:rPr lang="ru-RU" dirty="0" smtClean="0"/>
              <a:t>. </a:t>
            </a:r>
            <a:r>
              <a:rPr lang="ru-RU" dirty="0" err="1"/>
              <a:t>Эльконин</a:t>
            </a:r>
            <a:r>
              <a:rPr lang="ru-RU" dirty="0"/>
              <a:t> Д.Б. Психология игры. - М.: ВЛАДОС, 2007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735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1206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ЭКСКУРСИИ - ПРАЧЕЧНАЯ В ДЕТСКОМ САДУ!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проект шаг вперед\Фото к проекту\прачка\IMG_20230904_093437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124744"/>
            <a:ext cx="4176464" cy="5568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13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8964488" cy="6552728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ЭКСКУРСИИ В МЕДКАБИНЕТЕ!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проект шаг вперед\Фото к проекту\медкабинет\IMG_20230915_0910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92694"/>
            <a:ext cx="3587296" cy="4176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проект шаг вперед\Фото к проекту\медкабинет\IMG_20230918_0923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8841" y="1484784"/>
            <a:ext cx="3384376" cy="4984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91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496944" cy="6336704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ВСТРЕЧАЕМ ГОСТЕЙ – ЗНАКОМИМСЯ </a:t>
            </a:r>
          </a:p>
          <a:p>
            <a:pPr marL="4572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ПРОФЕССИЕЙ ПАРИКМАХЕРА, </a:t>
            </a:r>
          </a:p>
          <a:p>
            <a:pPr marL="4572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ИНСТРУМЕНТАМИ ДЛЯ РАБОТЫ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User\Desktop\проект шаг вперед\Фото к проекту\парикмахерская\IMG_20230911_0956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7400822" cy="4162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56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0" i="1" dirty="0">
                <a:solidFill>
                  <a:schemeClr val="tx1"/>
                </a:solidFill>
                <a:effectLst/>
              </a:rPr>
              <a:t>ОРГАНИЗАЦИЯ РППС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476672"/>
            <a:ext cx="9144000" cy="56166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Одно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условий образовательной деятельности в дошкольном учреждении согласно ФГОС ДО — организация развивающей предметно-пространственной среды. ФГОС определяет в качестве одного из механизмов,  способствующего развитию дошкольников и отвечающего его жизненным интересам и возможностям, игровую деятельность. Кроме того, одним из основных направлений в организации образовательной деятельности с дошкольниками, согласно ФГОС ДО, является  поддержка детской инициативы.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детском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саду, в своей группе,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стремимся создать такие условия, посредством которых каждый ребенок удовлетворит свои запросы и стремления, где он может получить удовлетворение своих потребностей в двигательной игровой, познавательной деятельности.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Родители оказывают помощь в сборе подручных материалов для изготовления игровых пособий для сюжетно – ролевых игр, в частности, в уголок природы родители принесли шишки, желуди, семена клена, которые дети с большим удовольствием применяют в своих играх, они их используют в качестве продуктов, которые готовит повар, или для посадки, когда играют в ферму, или для препятствий, которые нужно преодолеть спасателю,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когда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играют в художника эти природные материалы дети используют как штампы, иногда ими украшают платья кукол – балерин. Эти материалы, как правило, играют роль игрушек – заместителей и прекрасно развивают фантазию и творчество детей.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уголок речевого развития родители куклам связали на каждый сезон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одежду, сделали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костюмы для сюжетно – ролевых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 - костюмы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медсестры,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доктора, повара, помогли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ширму для игры в аптеку,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светофор, жезл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лепбук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«транспорт» для игр ПДД, сделали атрибуты для игры доктор – окулист, и сделали ламинированные фигурки для разыгрывания сказочных сюжетов.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08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552728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ВСТРЕЧАЕМ ГОСТЕЙ – ЗНАКОМИМСЯ С ПРОФЕССИЕЙ ПОВАРА, ЛЕПИМ И РАЗУКРАШИВАЕМ  ХЛЕБОБУЛОЧНЫЕ ИЗДЕЛИЯ ИЗ МУКОСОЛИ</a:t>
            </a:r>
          </a:p>
          <a:p>
            <a:pPr marL="45720" indent="0" algn="ctr"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проект шаг вперед\Фото к проекту\повар\лепим из соленого теста\IMG_20230915_1022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133600"/>
            <a:ext cx="3456384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проект шаг вперед\Фото к проекту\повар\лепим из соленого теста\IMG_20230915_1020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017712"/>
            <a:ext cx="3543300" cy="4724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21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712968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ВСТРЕЧАЕМ ГОСТЕЙ, ЗНАКОМИМСЯ С ПРОФЕССИЕЙ ДОКТОРА - ОКУЛИСТА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7" name="Picture 9" descr="C:\Users\User\Desktop\проект шаг вперед\Фото к проекту\окулист\IMG-20230919-WA0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607" y="1484784"/>
            <a:ext cx="7296811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3859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640960" cy="655272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ИГРАЮТ ДЕТИ!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User\Desktop\проект шаг вперед\Фото к проекту\сюж рол игра\играют дети повар\IMG_20230904_1554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679479"/>
            <a:ext cx="2684246" cy="35789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проект шаг вперед\Фото к проекту\сюж рол игра\доктор\IMG_20230915_0954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7853" y="597526"/>
            <a:ext cx="2667149" cy="35561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96552"/>
            <a:ext cx="2664296" cy="35523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9981" y="3585250"/>
            <a:ext cx="2275743" cy="3034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6301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260648"/>
            <a:ext cx="7560840" cy="21602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2800" b="1" dirty="0" smtClean="0">
                <a:solidFill>
                  <a:srgbClr val="002060"/>
                </a:solidFill>
              </a:rPr>
              <a:t>!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08016"/>
            <a:ext cx="2505751" cy="444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141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87171"/>
              </p:ext>
            </p:extLst>
          </p:nvPr>
        </p:nvGraphicFramePr>
        <p:xfrm>
          <a:off x="251520" y="188641"/>
          <a:ext cx="8640960" cy="601894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96144"/>
                <a:gridCol w="7344816"/>
              </a:tblGrid>
              <a:tr h="199558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АДРЕСАТ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</a:t>
                      </a:r>
                      <a:r>
                        <a:rPr lang="ru-RU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Реализация проекта «Все профессии нужны, все профессии важны» направлена на активацию  совместной творческой работы с родителями - на  помощь в формировании представлений детей о различных видах профессиях и их особенностях, на развитие воображения, фантазии, мышления, сборе материала.</a:t>
                      </a:r>
                    </a:p>
                    <a:p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                                            </a:t>
                      </a:r>
                      <a:endParaRPr lang="ru-RU" dirty="0"/>
                    </a:p>
                  </a:txBody>
                  <a:tcPr/>
                </a:tc>
              </a:tr>
              <a:tr h="14380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                          Ребенок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Родители                                  Воспитатели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1438085">
                <a:tc>
                  <a:txBody>
                    <a:bodyPr/>
                    <a:lstStyle/>
                    <a:p>
                      <a:r>
                        <a:rPr lang="ru-RU" dirty="0" smtClean="0"/>
                        <a:t>Гипотеза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Предполагается, что в результате реализации проектной деятельности дети станут активно интересоваться профессиями, будут развивать игровой сюжет, проявлять инициативу и повысится количество    родителей активно участвующих  в жизни детского сада.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Равнобедренный треугольник 4"/>
          <p:cNvSpPr/>
          <p:nvPr/>
        </p:nvSpPr>
        <p:spPr>
          <a:xfrm>
            <a:off x="3347864" y="2827681"/>
            <a:ext cx="1872208" cy="12693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36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404664"/>
            <a:ext cx="4021832" cy="86409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32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3212976"/>
            <a:ext cx="6400800" cy="9932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124744"/>
            <a:ext cx="8640960" cy="56166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	Профессиональное </a:t>
            </a:r>
            <a:r>
              <a:rPr lang="ru-RU" dirty="0"/>
              <a:t>самоопределение дошкольников является одним из важных направлений государственной социальной политики. Одна из задач современной ДОО – создать условия, обеспечивающие формирование у детей представлений о мире профессий, формирование у детей элементарных представлений о труде взрослых и их профессиях, развитие социальных, нравственных, эстетических, интеллектуальных и физических качеств, как основы будущей </a:t>
            </a:r>
            <a:r>
              <a:rPr lang="ru-RU" dirty="0" err="1"/>
              <a:t>профилизации</a:t>
            </a:r>
            <a:r>
              <a:rPr lang="ru-RU" dirty="0"/>
              <a:t>, формирование оптимистичной самооценки и уверенности в себе.  </a:t>
            </a:r>
          </a:p>
          <a:p>
            <a:pPr algn="just"/>
            <a:r>
              <a:rPr lang="ru-RU" dirty="0"/>
              <a:t>	Большое значение в формировании образа мира ребенка имеет игра. Именно в игре закладываются первые основы профессиональной деятельности, но закладываются только, как возможности принимать на себя разные профессиональные роли. Образно говоря, детская игра –это первый </a:t>
            </a:r>
            <a:r>
              <a:rPr lang="ru-RU" dirty="0" err="1"/>
              <a:t>профориентатор</a:t>
            </a:r>
            <a:r>
              <a:rPr lang="ru-RU" dirty="0"/>
              <a:t> ребенка. В игре ребенок учится возможности быть, ... быть капитаном, врачом и т.д.» (А.Г. </a:t>
            </a:r>
            <a:r>
              <a:rPr lang="ru-RU" dirty="0" err="1"/>
              <a:t>Асмолов</a:t>
            </a:r>
            <a:r>
              <a:rPr lang="ru-RU" dirty="0"/>
              <a:t>). Сюжетно-ролевые игры позволяют развивать творческие способности детей, их фантазию и артистизм, учат вживаться в образ того или иного персонажа, играть определенную роль, успешно развиваются личность ребенка, его интеллект, воля, воображение и общительность, но самое главное, эта деятельность порождает стремление к самореализации, самовыражению. Поэтому мы выбрали для нашего проекта эту тему.</a:t>
            </a:r>
          </a:p>
        </p:txBody>
      </p:sp>
    </p:spTree>
    <p:extLst>
      <p:ext uri="{BB962C8B-B14F-4D97-AF65-F5344CB8AC3E}">
        <p14:creationId xmlns:p14="http://schemas.microsoft.com/office/powerpoint/2010/main" val="298114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36095" y="0"/>
            <a:ext cx="3384377" cy="76470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4800" b="0" dirty="0" smtClean="0">
                <a:solidFill>
                  <a:schemeClr val="tx1"/>
                </a:solidFill>
                <a:effectLst/>
              </a:rPr>
              <a:t>Проблема</a:t>
            </a:r>
            <a:endParaRPr lang="ru-RU" sz="48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43000" y="2276872"/>
            <a:ext cx="6400800" cy="25202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955724"/>
            <a:ext cx="8784976" cy="578564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нашем современном мире очень много различных гаджетов и дети погружены в этот компьютерный мир.  Они меньше играют между собой, не находят общий язык со своими сверстниками, скуднеет их речевая активность. Родители детей зачастую заняты на работе и не могут уделить должного внимания им. Вследствие этого возникает неумение детей дошкольного возраста играть в сюжетно-ролевые игры, брать на себя роль, договариваться, соблюдать правила и ход сюжетных игр. Кроме того, 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сформированы позитивные установки к различным видам труда, положительное отношение к труду, плохо сформированы первичные представления о труде взрослых, его роли в обществе и жизни каждого человека.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 этом, согласно ФОП 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педагог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обогащает представления детей о труде взрослых, знакомит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разными видами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производительного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обслуживающего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труда, создает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ситуации по ознакомлению детей с конкретными профессиями взрослых, демонстрирует возможные связи между профессиями, обращает внимание детей на содержание каждой профессии в соответствии с общей структурой трудового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поэтому мы решили дать ребенку роль «учителя», источника познавательной информации, «вовлекли» родителей в процесс сбора информации о профессиях и в игровую деятельность посвященную профессиям для расширения кругозора детей. Потому что дети играют в то, что им хорошо известн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ознакомить и дополнить их недостающие знания  – наша задача.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26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340768"/>
            <a:ext cx="7848871" cy="216024"/>
          </a:xfrm>
        </p:spPr>
        <p:txBody>
          <a:bodyPr/>
          <a:lstStyle/>
          <a:p>
            <a:endParaRPr lang="ru-RU" sz="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89493"/>
              </p:ext>
            </p:extLst>
          </p:nvPr>
        </p:nvGraphicFramePr>
        <p:xfrm>
          <a:off x="107504" y="1340768"/>
          <a:ext cx="8712968" cy="53285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10879"/>
                <a:gridCol w="7602089"/>
              </a:tblGrid>
              <a:tr h="104511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70C0"/>
                          </a:solidFill>
                        </a:rPr>
                        <a:t>Цель:</a:t>
                      </a:r>
                      <a:endParaRPr lang="ru-RU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0" i="1" dirty="0" smtClean="0">
                          <a:solidFill>
                            <a:schemeClr val="tx1"/>
                          </a:solidFill>
                        </a:rPr>
                        <a:t>создание условий, обеспечивающих формирование у детей дошкольного возраста представлений о мире профессий посредством сюжетно – ролевой игры в соответствии возрастными и индивидуальными особенностями.</a:t>
                      </a:r>
                      <a:endParaRPr lang="ru-RU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8347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70C0"/>
                          </a:solidFill>
                        </a:rPr>
                        <a:t>Задачи:</a:t>
                      </a:r>
                      <a:endParaRPr lang="ru-RU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600" i="1" dirty="0" smtClean="0"/>
                        <a:t>Изучить нормативно-правовую и методическую литературу по теме «Сюжетно-ролевая игра как средство ранней профессиональной ориентации дошкольников»;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600" i="1" dirty="0" smtClean="0"/>
                        <a:t>Создать методические рекомендации на тему «Формирование представлений о мире профессий посредством сюжетно – ролевой игры у детей дошкольного возраста»;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600" i="1" dirty="0" smtClean="0"/>
                        <a:t>Создать мобильную развивающую предметно-пространственную среду (комплекс «Мир профессий»), удовлетворяющую образовательные потребности по развитию ранней профориентации;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600" i="1" dirty="0" smtClean="0"/>
                        <a:t>Формировать интерес к сюжетно – ролевым играм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600" i="1" dirty="0" smtClean="0"/>
                        <a:t>Повысить уровень заинтересованности родителей в вопросах приобщения детей к игровой деятельности;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600" i="1" dirty="0" smtClean="0"/>
                        <a:t>Повысить уровень знаний воспитанников в вопросах формирования представлений о мире профессий посредством вовлечения в сюжетно-ролевую игру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600" i="1" dirty="0" smtClean="0"/>
                        <a:t>Развивать воображение, фантазию, мышление.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600" i="1" dirty="0" smtClean="0"/>
                        <a:t>Воспитывать уважение к труду взрослых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323528" y="116632"/>
            <a:ext cx="8568952" cy="11521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профессии нужны,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профессии важны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12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20879" cy="10081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профессии нужны, </a:t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профессии важны</a:t>
            </a:r>
            <a:endParaRPr lang="ru-RU" sz="32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583617"/>
              </p:ext>
            </p:extLst>
          </p:nvPr>
        </p:nvGraphicFramePr>
        <p:xfrm>
          <a:off x="107504" y="2348880"/>
          <a:ext cx="8856984" cy="431057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232248"/>
                <a:gridCol w="6624736"/>
              </a:tblGrid>
              <a:tr h="369169"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>Участники проекта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>педагоги ДО, </a:t>
                      </a:r>
                      <a:r>
                        <a:rPr lang="ru-RU" dirty="0" smtClean="0"/>
                        <a:t>воспитанники (5-6 лет) </a:t>
                      </a:r>
                      <a:r>
                        <a:rPr lang="ru-RU" dirty="0"/>
                        <a:t>и их родители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6924"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проекта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групповой, познавательно – игровой;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66681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Продолжительность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краткосрочный (с 1.09.23 по 30.09.23);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22092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Предполагаемый результат: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dirty="0" smtClean="0"/>
                        <a:t>У детей</a:t>
                      </a:r>
                      <a:r>
                        <a:rPr lang="ru-RU" baseline="0" dirty="0" smtClean="0"/>
                        <a:t> будут с</a:t>
                      </a:r>
                      <a:r>
                        <a:rPr lang="ru-RU" dirty="0" smtClean="0"/>
                        <a:t>формированы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представления о  труде взрослых и их профессиях, произойдет развитие социальных, нравственных, эстетических, интеллектуальных и физических качеств, как основы будущей </a:t>
                      </a:r>
                      <a:r>
                        <a:rPr lang="ru-RU" dirty="0" err="1" smtClean="0"/>
                        <a:t>профилизации</a:t>
                      </a:r>
                      <a:r>
                        <a:rPr lang="ru-RU" baseline="0" dirty="0" smtClean="0"/>
                        <a:t>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baseline="0" dirty="0" smtClean="0"/>
                        <a:t>Произойдет развитие у детей ролевых взаимодействий, умение строить ролевые диалоги, воображения, общительности;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baseline="0" dirty="0" smtClean="0"/>
                        <a:t>Родители будут более активно участвуют в жизни нашей группы и детского сада в целом;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baseline="0" dirty="0" smtClean="0"/>
                        <a:t>Пополнится развивающая среда нашей группы.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4195"/>
            <a:ext cx="2511279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16632"/>
            <a:ext cx="2191130" cy="2221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284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80920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профессии нужны, </a:t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профессии важны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878210"/>
              </p:ext>
            </p:extLst>
          </p:nvPr>
        </p:nvGraphicFramePr>
        <p:xfrm>
          <a:off x="179512" y="1124743"/>
          <a:ext cx="8856984" cy="5616625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944216"/>
                <a:gridCol w="6912768"/>
              </a:tblGrid>
              <a:tr h="4621833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Основные формы,</a:t>
                      </a:r>
                      <a:r>
                        <a:rPr lang="ru-RU" sz="1600" b="1" baseline="0" dirty="0" smtClean="0">
                          <a:solidFill>
                            <a:schemeClr val="bg1"/>
                          </a:solidFill>
                        </a:rPr>
                        <a:t> средства и методы</a:t>
                      </a: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 реализации проекта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i="1" dirty="0" smtClean="0">
                          <a:solidFill>
                            <a:schemeClr val="bg1"/>
                          </a:solidFill>
                        </a:rPr>
                        <a:t>Формы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: НОД, совместная деятельность педагога и детей в ходе режимных моментов, совместная деятельность детей и родителей;</a:t>
                      </a:r>
                    </a:p>
                    <a:p>
                      <a:pPr algn="just"/>
                      <a:r>
                        <a:rPr lang="ru-RU" sz="1600" b="1" i="1" dirty="0" smtClean="0">
                          <a:solidFill>
                            <a:schemeClr val="bg1"/>
                          </a:solidFill>
                        </a:rPr>
                        <a:t>Средства:  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сюжетно-ролевые, дидактические и подвижные игры, продуктивная деятельность;</a:t>
                      </a:r>
                    </a:p>
                    <a:p>
                      <a:pPr algn="just"/>
                      <a:r>
                        <a:rPr lang="ru-RU" sz="1600" b="1" i="1" dirty="0" smtClean="0">
                          <a:solidFill>
                            <a:schemeClr val="bg1"/>
                          </a:solidFill>
                        </a:rPr>
                        <a:t>Методы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: </a:t>
                      </a:r>
                      <a:r>
                        <a:rPr lang="ru-RU" sz="1600" b="1" i="1" dirty="0" smtClean="0">
                          <a:solidFill>
                            <a:schemeClr val="bg1"/>
                          </a:solidFill>
                        </a:rPr>
                        <a:t>наглядные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 (рассматривание иллюстраций, презентаций); </a:t>
                      </a:r>
                      <a:r>
                        <a:rPr lang="ru-RU" sz="1600" b="1" i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экскурсии по зданию детского сада – знакомимся с профессионалами; </a:t>
                      </a:r>
                      <a:r>
                        <a:rPr lang="ru-RU" sz="1600" b="1" i="1" dirty="0" smtClean="0">
                          <a:solidFill>
                            <a:schemeClr val="bg1"/>
                          </a:solidFill>
                        </a:rPr>
                        <a:t>словесные 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(беседа, чтение художественной литературы, отгадывание загадок, участие в викторинах и конкурсах,</a:t>
                      </a:r>
                      <a:r>
                        <a:rPr lang="ru-RU" sz="1600" b="0" i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600" b="0" i="1" dirty="0" err="1" smtClean="0">
                          <a:solidFill>
                            <a:schemeClr val="bg1"/>
                          </a:solidFill>
                        </a:rPr>
                        <a:t>физминутки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, пальчиковая</a:t>
                      </a:r>
                      <a:r>
                        <a:rPr lang="ru-RU" sz="1600" b="0" i="1" baseline="0" dirty="0" smtClean="0">
                          <a:solidFill>
                            <a:schemeClr val="bg1"/>
                          </a:solidFill>
                        </a:rPr>
                        <a:t> и артикуляционная 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гимнастика, театрализованная деятельность – разыгрывание (постановка) фрагментарных сюжетов сказок  «в моменте» ,  по теме проекта;</a:t>
                      </a:r>
                    </a:p>
                    <a:p>
                      <a:pPr algn="just"/>
                      <a:r>
                        <a:rPr lang="ru-RU" sz="1600" b="0" i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600" b="1" i="1" dirty="0" smtClean="0">
                          <a:solidFill>
                            <a:schemeClr val="bg1"/>
                          </a:solidFill>
                        </a:rPr>
                        <a:t>практические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; создание и работа с  </a:t>
                      </a:r>
                      <a:r>
                        <a:rPr lang="ru-RU" sz="1600" b="0" i="1" dirty="0" err="1" smtClean="0">
                          <a:solidFill>
                            <a:schemeClr val="bg1"/>
                          </a:solidFill>
                        </a:rPr>
                        <a:t>лепбуком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 «Больница», «Магазин», «Пожарный»; Создание </a:t>
                      </a:r>
                      <a:r>
                        <a:rPr lang="ru-RU" sz="1600" b="0" i="1" dirty="0" err="1" smtClean="0">
                          <a:solidFill>
                            <a:schemeClr val="bg1"/>
                          </a:solidFill>
                        </a:rPr>
                        <a:t>майнд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 – карт совместно с родителями по теме проекта и работа с ними; Дидактические, сюжетно – ролевые игры, подвижные игры, мимические игры; создание атрибутов для игр – костюмы</a:t>
                      </a:r>
                      <a:r>
                        <a:rPr lang="ru-RU" sz="1600" b="0" i="1" baseline="0" dirty="0" smtClean="0">
                          <a:solidFill>
                            <a:schemeClr val="bg1"/>
                          </a:solidFill>
                        </a:rPr>
                        <a:t> для переодевания,  сопутствующие </a:t>
                      </a:r>
                      <a:r>
                        <a:rPr lang="ru-RU" sz="1600" b="0" i="1" baseline="0" dirty="0" err="1" smtClean="0">
                          <a:solidFill>
                            <a:schemeClr val="bg1"/>
                          </a:solidFill>
                        </a:rPr>
                        <a:t>интструменты</a:t>
                      </a:r>
                      <a:r>
                        <a:rPr lang="ru-RU" sz="1600" b="0" i="1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ru-RU" sz="1600" b="0" i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just"/>
                      <a:r>
                        <a:rPr lang="ru-RU" sz="1600" b="1" i="1" dirty="0" smtClean="0">
                          <a:solidFill>
                            <a:schemeClr val="bg1"/>
                          </a:solidFill>
                        </a:rPr>
                        <a:t>Техническое обеспечение: </a:t>
                      </a:r>
                      <a:r>
                        <a:rPr lang="ru-RU" sz="1600" b="0" i="1" dirty="0" smtClean="0">
                          <a:solidFill>
                            <a:schemeClr val="bg1"/>
                          </a:solidFill>
                        </a:rPr>
                        <a:t>компьютер- принтер- фотоаппарат- проектор- аудио и видеотехника</a:t>
                      </a:r>
                    </a:p>
                    <a:p>
                      <a:pPr algn="just"/>
                      <a:endParaRPr lang="ru-RU" sz="1600" b="0" i="1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89222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Интеграция образовательных областей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chemeClr val="bg1"/>
                          </a:solidFill>
                        </a:rPr>
                        <a:t>познавательное развитие, социально-коммуникативное, речевое развитие, художественно- эстетическое развитие , физическое развитие.</a:t>
                      </a:r>
                    </a:p>
                    <a:p>
                      <a:endParaRPr lang="ru-RU" sz="1600" i="1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763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640960" cy="12241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ЭТАП ПРОЕКТА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ПОДГОТОВИТЕЛЬНЫЙ: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   УСТОЙЧИВОГО ИНТЕРЕСА  К ТЕМАТИКЕ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  <a:br>
              <a:rPr lang="ru-RU" sz="16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этапе сбора информации, мы использовали метод 3 вопросов.</a:t>
            </a:r>
            <a:endParaRPr lang="ru-RU" sz="1600" b="0" dirty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624037"/>
              </p:ext>
            </p:extLst>
          </p:nvPr>
        </p:nvGraphicFramePr>
        <p:xfrm>
          <a:off x="-16330" y="1504113"/>
          <a:ext cx="9144001" cy="5237255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195737"/>
                <a:gridCol w="3900778"/>
                <a:gridCol w="3047486"/>
              </a:tblGrid>
              <a:tr h="571884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что мы знаем?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Что мы хотим узнать?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Как </a:t>
                      </a:r>
                      <a:r>
                        <a:rPr lang="ru-RU" sz="16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будем заинтересовывать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?</a:t>
                      </a:r>
                      <a:endParaRPr lang="ru-RU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65371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/>
                        <a:t>В</a:t>
                      </a:r>
                      <a:r>
                        <a:rPr lang="ru-RU" sz="1600" baseline="0" dirty="0"/>
                        <a:t> </a:t>
                      </a:r>
                      <a:r>
                        <a:rPr lang="ru-RU" sz="1600" baseline="0" dirty="0" smtClean="0"/>
                        <a:t>результате наблюдения за игровой деятельностью детей, </a:t>
                      </a:r>
                      <a:r>
                        <a:rPr lang="ru-RU" sz="1600" baseline="0" dirty="0"/>
                        <a:t>выяснили, что дети </a:t>
                      </a:r>
                      <a:r>
                        <a:rPr lang="ru-RU" sz="1600" baseline="0" dirty="0" smtClean="0"/>
                        <a:t>не проявляют должную инициативу в игре, чаще внутри одной темы они не реализуют разнообразные сюжеты. Не используют игрушки – заместители, не проявляют должную инициативу.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/>
                        <a:t>Нам интересно узнать, если мы будем понемногу развивать сюжет игры, добавляя новых персонажей, будут ли от этого реализовываться параллельные сюжеты, будет ли у них проявляться творческое </a:t>
                      </a:r>
                      <a:r>
                        <a:rPr lang="ru-RU" sz="1600" baseline="0" dirty="0" err="1" smtClean="0"/>
                        <a:t>сюжетосложение</a:t>
                      </a:r>
                      <a:r>
                        <a:rPr lang="ru-RU" sz="1600" baseline="0" dirty="0" smtClean="0"/>
                        <a:t>. Например, играют дети в пожарников, это будут только пожарные, или другие экстренные службы в том числе. Или играя в больницу, это только доктора разной направленности или еще скорая помощь, которая доставляет больного, регистратура, которая принимает вызов. Смогут ли дети заменить недостающий предмет другим, проявят ли они в этом инициативу, или просто поменяют ход игры.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Для этого  привлечем родителей для помощи в организации РППС, проведению</a:t>
                      </a:r>
                      <a:r>
                        <a:rPr lang="ru-RU" sz="1600" baseline="0" dirty="0" smtClean="0"/>
                        <a:t> тематических праздников, бесед посвященных профессиям, которые они  могут представить.</a:t>
                      </a:r>
                      <a:r>
                        <a:rPr lang="ru-RU" sz="1600" dirty="0" smtClean="0"/>
                        <a:t> Будем иногда «терять» необходимые</a:t>
                      </a:r>
                      <a:r>
                        <a:rPr lang="ru-RU" sz="1600" baseline="0" dirty="0" smtClean="0"/>
                        <a:t> для игры предметы, введем в утренний круг тематическую пальчиковую гимнастику, на индивидуальных занятиях покажем как можно сделать игрушки – заместители, выучим новые считалочки, проведем ознакомительные экскурсии по саду, беседы и викторины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94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1382</TotalTime>
  <Words>1399</Words>
  <Application>Microsoft Office PowerPoint</Application>
  <PresentationFormat>Экран (4:3)</PresentationFormat>
  <Paragraphs>142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         </vt:lpstr>
      <vt:lpstr>ОРГАНИЗАЦИЯ РППС</vt:lpstr>
      <vt:lpstr>Презентация PowerPoint</vt:lpstr>
      <vt:lpstr>Актуальность</vt:lpstr>
      <vt:lpstr>Проблема</vt:lpstr>
      <vt:lpstr>Презентация PowerPoint</vt:lpstr>
      <vt:lpstr>Все профессии нужны,  все профессии важны</vt:lpstr>
      <vt:lpstr>Все профессии нужны,  все профессии важны</vt:lpstr>
      <vt:lpstr>1 ЭТАП ПРОЕКТА ПОДГОТОВИТЕЛЬНЫЙ:   ФОРМИРОВАНИЕ    УСТОЙЧИВОГО ИНТЕРЕСА  К ТЕМАТИКЕ ПРОЕКТА. На первом этапе сбора информации, мы использовали метод 3 вопросов.</vt:lpstr>
      <vt:lpstr>1 ЭТАП ПРОЕКТА ПОДГОТОВИТЕЛЬНЫЙ.   ФОРМИРОВАНИЕ    УСТОЙЧИВОГО ИНТЕРЕСА  К ТЕМАТИКЕ ПРОЕКТА.  (оформлениие стендов наглядной агитации, работа с родителями и детьми)</vt:lpstr>
      <vt:lpstr>2 ЭТАП – основной, организационно – практический. (определение форм работы с родителями  и детьми в группе, планирование этапов работы на месяц по взаимодействию с родителями, анализ, обработка материалов. по проекту. Формирование  знаний, умений, навыков, в частности, при решении проблем с помощью взрослого и самостоятельно). </vt:lpstr>
      <vt:lpstr>3 этап. заключительный. самореализация всех участников проекта. (подведение итогов, выводы).</vt:lpstr>
      <vt:lpstr>Практическая значимость проекта</vt:lpstr>
      <vt:lpstr>Все профессии нужны,  все профессии важны</vt:lpstr>
      <vt:lpstr>Результат проекта</vt:lpstr>
      <vt:lpstr>Литература: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Группа 1</dc:creator>
  <cp:lastModifiedBy>User</cp:lastModifiedBy>
  <cp:revision>297</cp:revision>
  <dcterms:created xsi:type="dcterms:W3CDTF">2023-08-16T12:59:25Z</dcterms:created>
  <dcterms:modified xsi:type="dcterms:W3CDTF">2024-04-24T14:30:34Z</dcterms:modified>
</cp:coreProperties>
</file>