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92" r:id="rId13"/>
    <p:sldId id="269" r:id="rId14"/>
    <p:sldId id="270" r:id="rId15"/>
    <p:sldId id="271" r:id="rId16"/>
    <p:sldId id="275" r:id="rId17"/>
    <p:sldId id="276" r:id="rId18"/>
    <p:sldId id="277" r:id="rId19"/>
    <p:sldId id="278" r:id="rId20"/>
    <p:sldId id="280" r:id="rId21"/>
    <p:sldId id="284" r:id="rId22"/>
    <p:sldId id="285" r:id="rId23"/>
    <p:sldId id="286" r:id="rId24"/>
    <p:sldId id="287" r:id="rId25"/>
    <p:sldId id="283" r:id="rId26"/>
    <p:sldId id="290" r:id="rId27"/>
    <p:sldId id="272" r:id="rId28"/>
    <p:sldId id="267" r:id="rId29"/>
    <p:sldId id="268" r:id="rId30"/>
    <p:sldId id="27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0432"/>
            <a:ext cx="8229600" cy="24482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ПРОЕКТ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ДИКИЕ ЖИВОТНЫЕ НАШЕГО РЕГИОНА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36912"/>
            <a:ext cx="8424936" cy="1512168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4200" dirty="0"/>
              <a:t>Сострадание к животным так тесно связано с добротой </a:t>
            </a:r>
            <a:r>
              <a:rPr lang="ru-RU" sz="4200" dirty="0" smtClean="0"/>
              <a:t>характера, что </a:t>
            </a:r>
            <a:r>
              <a:rPr lang="ru-RU" sz="4200" dirty="0"/>
              <a:t>можно с уверенностью утверждать: кто жесток с </a:t>
            </a:r>
            <a:r>
              <a:rPr lang="ru-RU" sz="4200" dirty="0" smtClean="0"/>
              <a:t>животными, тот </a:t>
            </a:r>
            <a:r>
              <a:rPr lang="ru-RU" sz="4200" dirty="0"/>
              <a:t>не может быть добрым человеком. </a:t>
            </a:r>
            <a:endParaRPr lang="ru-RU" sz="4200" dirty="0" smtClean="0"/>
          </a:p>
          <a:p>
            <a:pPr algn="r"/>
            <a:r>
              <a:rPr lang="ru-RU" sz="4200" dirty="0" smtClean="0"/>
              <a:t>(</a:t>
            </a:r>
            <a:r>
              <a:rPr lang="ru-RU" sz="4200" dirty="0"/>
              <a:t>А. Шопенгауэр</a:t>
            </a:r>
            <a:r>
              <a:rPr lang="ru-RU" sz="4200" dirty="0" smtClean="0"/>
              <a:t>)</a:t>
            </a:r>
          </a:p>
          <a:p>
            <a:pPr algn="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4863983"/>
            <a:ext cx="34563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000" dirty="0" smtClean="0">
                <a:solidFill>
                  <a:prstClr val="black"/>
                </a:solidFill>
              </a:rPr>
              <a:t>Выполнила воспитатель средней группы:</a:t>
            </a:r>
          </a:p>
          <a:p>
            <a:pPr lvl="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000" dirty="0" smtClean="0">
                <a:solidFill>
                  <a:prstClr val="black"/>
                </a:solidFill>
              </a:rPr>
              <a:t>1 </a:t>
            </a:r>
            <a:r>
              <a:rPr lang="ru-RU" sz="2000" dirty="0" err="1" smtClean="0">
                <a:solidFill>
                  <a:prstClr val="black"/>
                </a:solidFill>
              </a:rPr>
              <a:t>кв</a:t>
            </a:r>
            <a:r>
              <a:rPr lang="ru-RU" sz="2000" dirty="0" smtClean="0">
                <a:solidFill>
                  <a:prstClr val="black"/>
                </a:solidFill>
              </a:rPr>
              <a:t> категории Скляр Ю.В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5466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931224" cy="19168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Основные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формы, средства и методы реализации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88840"/>
            <a:ext cx="9036496" cy="4752528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2000" b="1" dirty="0" smtClean="0"/>
              <a:t>Интеграция </a:t>
            </a:r>
            <a:r>
              <a:rPr lang="ru-RU" sz="2000" b="1" dirty="0"/>
              <a:t>образовательных </a:t>
            </a:r>
            <a:r>
              <a:rPr lang="ru-RU" sz="2000" b="1" dirty="0" smtClean="0"/>
              <a:t>областей: </a:t>
            </a:r>
            <a:r>
              <a:rPr lang="ru-RU" sz="2000" dirty="0" smtClean="0"/>
              <a:t>познавательное </a:t>
            </a:r>
            <a:r>
              <a:rPr lang="ru-RU" sz="2000" dirty="0"/>
              <a:t>развитие, социально-коммуникативное, речевое развитие, художественно- эстетическое развитие .</a:t>
            </a:r>
          </a:p>
          <a:p>
            <a:pPr marL="137160" indent="0" algn="just">
              <a:buNone/>
            </a:pPr>
            <a:r>
              <a:rPr lang="ru-RU" sz="2000" b="1" dirty="0" smtClean="0"/>
              <a:t>Формы</a:t>
            </a:r>
            <a:r>
              <a:rPr lang="ru-RU" sz="2000" b="1" dirty="0"/>
              <a:t>: </a:t>
            </a:r>
            <a:r>
              <a:rPr lang="ru-RU" sz="2000" dirty="0" smtClean="0"/>
              <a:t>НОД</a:t>
            </a:r>
            <a:r>
              <a:rPr lang="ru-RU" sz="2000" dirty="0"/>
              <a:t>, совместная деятельность педагога и детей в ходе режимных моментов, совместная деятельность детей и родителей.</a:t>
            </a:r>
          </a:p>
          <a:p>
            <a:pPr marL="137160" indent="0" algn="just">
              <a:buNone/>
            </a:pPr>
            <a:r>
              <a:rPr lang="ru-RU" sz="2000" b="1" dirty="0" smtClean="0"/>
              <a:t>Средства</a:t>
            </a:r>
            <a:r>
              <a:rPr lang="ru-RU" sz="2000" b="1" dirty="0"/>
              <a:t>:  </a:t>
            </a:r>
            <a:r>
              <a:rPr lang="ru-RU" sz="2000" dirty="0"/>
              <a:t>сюжетно-ролевые, дидактические и подвижные игры, опытно-экспериментальная деятельность, продуктивная деятельность.</a:t>
            </a:r>
          </a:p>
          <a:p>
            <a:pPr marL="137160" indent="0" algn="just">
              <a:buNone/>
            </a:pPr>
            <a:r>
              <a:rPr lang="ru-RU" sz="2000" b="1" dirty="0" smtClean="0"/>
              <a:t>Методы</a:t>
            </a:r>
            <a:r>
              <a:rPr lang="ru-RU" sz="2000" b="1" dirty="0"/>
              <a:t>: </a:t>
            </a:r>
            <a:r>
              <a:rPr lang="ru-RU" sz="2000" b="1" i="1" dirty="0"/>
              <a:t>наглядные</a:t>
            </a:r>
            <a:r>
              <a:rPr lang="ru-RU" sz="2000" dirty="0"/>
              <a:t> (рассматривание картин, </a:t>
            </a:r>
            <a:r>
              <a:rPr lang="ru-RU" sz="2000" dirty="0" smtClean="0"/>
              <a:t>иллюстраций, презентаций</a:t>
            </a:r>
            <a:r>
              <a:rPr lang="ru-RU" sz="2000" dirty="0"/>
              <a:t>, мультфильмов, слушание музыкальных произведений); </a:t>
            </a:r>
            <a:r>
              <a:rPr lang="ru-RU" sz="2000" b="1" i="1" dirty="0"/>
              <a:t> словесные </a:t>
            </a:r>
            <a:r>
              <a:rPr lang="ru-RU" sz="2000" dirty="0"/>
              <a:t>(беседа, чтение художественной литературы, составление описательных рассказов по схеме, отгадывание загадок, заучивание пословиц, поговорок, стихов, песен); </a:t>
            </a:r>
            <a:r>
              <a:rPr lang="ru-RU" sz="2000" b="1" i="1" dirty="0"/>
              <a:t>практические</a:t>
            </a:r>
            <a:r>
              <a:rPr lang="ru-RU" sz="2000" dirty="0"/>
              <a:t> (исполнение песен, танцев, стихов, </a:t>
            </a:r>
            <a:r>
              <a:rPr lang="ru-RU" sz="2000" dirty="0" err="1"/>
              <a:t>физминуток</a:t>
            </a:r>
            <a:r>
              <a:rPr lang="ru-RU" sz="2000" dirty="0"/>
              <a:t>, пальчиковых гимнастик, самомассажей рук, лица, биологически активных точек</a:t>
            </a:r>
            <a:r>
              <a:rPr lang="ru-RU" sz="2000" dirty="0" smtClean="0"/>
              <a:t>.</a:t>
            </a:r>
          </a:p>
          <a:p>
            <a:pPr marL="137160" indent="0" algn="just">
              <a:buNone/>
            </a:pPr>
            <a:r>
              <a:rPr lang="ru-RU" sz="2000" b="1" dirty="0"/>
              <a:t>Техническое </a:t>
            </a:r>
            <a:r>
              <a:rPr lang="ru-RU" sz="2000" b="1" dirty="0" smtClean="0"/>
              <a:t>обеспечение</a:t>
            </a:r>
            <a:r>
              <a:rPr lang="ru-RU" sz="2000" dirty="0" smtClean="0"/>
              <a:t>: компьютер- </a:t>
            </a:r>
            <a:r>
              <a:rPr lang="ru-RU" sz="2000" dirty="0"/>
              <a:t>принтер- фотоаппарат- проектор- аудио и видеотехника</a:t>
            </a:r>
          </a:p>
        </p:txBody>
      </p:sp>
    </p:spTree>
    <p:extLst>
      <p:ext uri="{BB962C8B-B14F-4D97-AF65-F5344CB8AC3E}">
        <p14:creationId xmlns:p14="http://schemas.microsoft.com/office/powerpoint/2010/main" val="32713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2016223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1 ЭТАП ПРОЕКТА ПОДГОТОВИТЕЛЬНЫЙ. 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ФОРМИРОВАНИЕ    УСТОЙЧИВОГО ИНТЕРЕСА  К ТЕМАТИКЕ ПРОЕКТА.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132855"/>
            <a:ext cx="8892480" cy="4725145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2000" dirty="0"/>
              <a:t>Н</a:t>
            </a:r>
            <a:r>
              <a:rPr lang="ru-RU" sz="2000" dirty="0" smtClean="0"/>
              <a:t>а </a:t>
            </a:r>
            <a:r>
              <a:rPr lang="ru-RU" sz="2000" dirty="0"/>
              <a:t>первом этапе сбора информации мы использовали метод «трёх вопросов» и объединили ответы детей в логический </a:t>
            </a:r>
            <a:r>
              <a:rPr lang="ru-RU" sz="2000" dirty="0" smtClean="0"/>
              <a:t>план</a:t>
            </a:r>
            <a:r>
              <a:rPr lang="ru-RU" sz="2000" dirty="0"/>
              <a:t> </a:t>
            </a:r>
            <a:endParaRPr lang="ru-RU" sz="20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608954"/>
              </p:ext>
            </p:extLst>
          </p:nvPr>
        </p:nvGraphicFramePr>
        <p:xfrm>
          <a:off x="-2070" y="2924944"/>
          <a:ext cx="9146070" cy="4127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7846">
                  <a:extLst>
                    <a:ext uri="{9D8B030D-6E8A-4147-A177-3AD203B41FA5}">
                      <a16:colId xmlns:a16="http://schemas.microsoft.com/office/drawing/2014/main" xmlns="" val="1136871164"/>
                    </a:ext>
                  </a:extLst>
                </a:gridCol>
                <a:gridCol w="3686814">
                  <a:extLst>
                    <a:ext uri="{9D8B030D-6E8A-4147-A177-3AD203B41FA5}">
                      <a16:colId xmlns:a16="http://schemas.microsoft.com/office/drawing/2014/main" xmlns="" val="1588446742"/>
                    </a:ext>
                  </a:extLst>
                </a:gridCol>
                <a:gridCol w="2901410">
                  <a:extLst>
                    <a:ext uri="{9D8B030D-6E8A-4147-A177-3AD203B41FA5}">
                      <a16:colId xmlns:a16="http://schemas.microsoft.com/office/drawing/2014/main" xmlns="" val="1301979773"/>
                    </a:ext>
                  </a:extLst>
                </a:gridCol>
              </a:tblGrid>
              <a:tr h="74387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что мы знаем?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Что мы хотим узнать?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Как нам найти ответы на свои вопросы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38631538"/>
                  </a:ext>
                </a:extLst>
              </a:tr>
              <a:tr h="3007832"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r>
                        <a:rPr lang="ru-RU" baseline="0" dirty="0" smtClean="0"/>
                        <a:t> результате опросов, бесед, в игровой деятельности, выяснили, что дети имеют ограниченное представление о жизни животных в природе, дети знали, что зайцы меняют окрас, что медведи впадают в спячку.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К примеру, детей интересовало кто, кроме медведя, впадает в спячку из диких животных; какие животные создают постоянные пары, а какие нет; какие животные живут в своих норах, а каким жилье вовсе и не требуется и как они строят свои норы и похожие ли они, и не путают ли они свои и чужие норы; как животные заботятся о своих детях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Этот</a:t>
                      </a:r>
                      <a:r>
                        <a:rPr lang="ru-RU" baseline="0" dirty="0" smtClean="0"/>
                        <a:t> вопрос мы задали детям нашей группы – и они нам стали наперебой рассказывать, что их папы и мамы и бабушки с дедушками наверняка все знают и смогут и нам рассказать, ну а если у нас не хватит информации, то мы обратимся к книгам.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99416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99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230425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1 ЭТАП ПРОЕКТА ПОДГОТОВИТЕЛЬНЫЙ. 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ФОРМИРОВАНИЕ    УСТОЙЧИВОГО ИНТЕРЕСА  К ТЕМАТИКЕ ПРОЕКТА.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420888"/>
            <a:ext cx="8892480" cy="4200128"/>
          </a:xfrm>
        </p:spPr>
        <p:txBody>
          <a:bodyPr>
            <a:normAutofit fontScale="25000" lnSpcReduction="20000"/>
          </a:bodyPr>
          <a:lstStyle/>
          <a:p>
            <a:pPr marL="137160" indent="0">
              <a:buNone/>
            </a:pPr>
            <a:endParaRPr lang="ru-RU" b="1" dirty="0"/>
          </a:p>
          <a:p>
            <a:pPr marL="137160" indent="0" algn="just">
              <a:buNone/>
            </a:pPr>
            <a:r>
              <a:rPr lang="ru-RU" sz="8000" dirty="0" smtClean="0"/>
              <a:t>Затем, следующим шагом на первом этапе было:</a:t>
            </a:r>
          </a:p>
          <a:p>
            <a:pPr algn="just">
              <a:buFont typeface="Wingdings" pitchFamily="2" charset="2"/>
              <a:buChar char="ü"/>
            </a:pPr>
            <a:r>
              <a:rPr lang="ru-RU" sz="8000" dirty="0" smtClean="0"/>
              <a:t>постановка </a:t>
            </a:r>
            <a:r>
              <a:rPr lang="ru-RU" sz="8000" dirty="0"/>
              <a:t>проблемы, определение цели и задач проектной работы</a:t>
            </a:r>
            <a:r>
              <a:rPr lang="ru-RU" sz="8000" dirty="0" smtClean="0"/>
              <a:t>;</a:t>
            </a:r>
            <a:endParaRPr lang="ru-RU" sz="8000" dirty="0"/>
          </a:p>
          <a:p>
            <a:pPr algn="just">
              <a:buFont typeface="Wingdings" pitchFamily="2" charset="2"/>
              <a:buChar char="ü"/>
            </a:pPr>
            <a:r>
              <a:rPr lang="ru-RU" sz="8000" dirty="0" smtClean="0"/>
              <a:t>изучение </a:t>
            </a:r>
            <a:r>
              <a:rPr lang="ru-RU" sz="8000" dirty="0"/>
              <a:t>уровня знаний по </a:t>
            </a:r>
            <a:r>
              <a:rPr lang="ru-RU" sz="8000" dirty="0" smtClean="0"/>
              <a:t>теме, определение </a:t>
            </a:r>
            <a:r>
              <a:rPr lang="ru-RU" sz="8000" dirty="0"/>
              <a:t>актуальных </a:t>
            </a:r>
            <a:r>
              <a:rPr lang="ru-RU" sz="8000" dirty="0" smtClean="0"/>
              <a:t>знаний детей </a:t>
            </a:r>
            <a:r>
              <a:rPr lang="ru-RU" sz="8000" dirty="0"/>
              <a:t>о диких </a:t>
            </a:r>
            <a:r>
              <a:rPr lang="ru-RU" sz="8000" dirty="0" smtClean="0"/>
              <a:t>животных;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8000" dirty="0"/>
              <a:t>составление плана работы по реализации проекта «Дикие животные нашего региона</a:t>
            </a:r>
            <a:r>
              <a:rPr lang="ru-RU" sz="8000" dirty="0" smtClean="0"/>
              <a:t>»;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8000" dirty="0" smtClean="0"/>
              <a:t>написание </a:t>
            </a:r>
            <a:r>
              <a:rPr lang="ru-RU" sz="8000" dirty="0"/>
              <a:t>конспектов ООД (организованной </a:t>
            </a:r>
            <a:r>
              <a:rPr lang="ru-RU" sz="8000" dirty="0" smtClean="0"/>
              <a:t>образовательной деятельности</a:t>
            </a:r>
            <a:r>
              <a:rPr lang="ru-RU" sz="8000" dirty="0"/>
              <a:t>) по теме </a:t>
            </a:r>
            <a:r>
              <a:rPr lang="ru-RU" sz="8000" dirty="0" smtClean="0"/>
              <a:t>проекта;</a:t>
            </a:r>
            <a:r>
              <a:rPr lang="ru-RU" sz="8000" dirty="0"/>
              <a:t> </a:t>
            </a:r>
            <a:r>
              <a:rPr lang="ru-RU" sz="8000" dirty="0" smtClean="0"/>
              <a:t>создание </a:t>
            </a:r>
            <a:r>
              <a:rPr lang="ru-RU" sz="8000" dirty="0"/>
              <a:t>предметно - развивающей среды по теме </a:t>
            </a:r>
            <a:r>
              <a:rPr lang="ru-RU" sz="8000" dirty="0" smtClean="0"/>
              <a:t>проекта;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8000" dirty="0"/>
              <a:t>п</a:t>
            </a:r>
            <a:r>
              <a:rPr lang="ru-RU" sz="8000" dirty="0" smtClean="0"/>
              <a:t>одбор </a:t>
            </a:r>
            <a:r>
              <a:rPr lang="ru-RU" sz="8000" dirty="0"/>
              <a:t>методической, научно-популярной и </a:t>
            </a:r>
            <a:r>
              <a:rPr lang="ru-RU" sz="8000" dirty="0" smtClean="0"/>
              <a:t>художественной литературы</a:t>
            </a:r>
            <a:r>
              <a:rPr lang="ru-RU" sz="8000" dirty="0"/>
              <a:t>, иллюстративного материала по данной теме, </a:t>
            </a:r>
            <a:r>
              <a:rPr lang="ru-RU" sz="8000" dirty="0" smtClean="0"/>
              <a:t>видеоматериала;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8000" dirty="0" smtClean="0"/>
              <a:t>заучивание </a:t>
            </a:r>
            <a:r>
              <a:rPr lang="ru-RU" sz="8000" dirty="0"/>
              <a:t>с детьми стихотворений о диких животных, </a:t>
            </a:r>
            <a:r>
              <a:rPr lang="ru-RU" sz="8000" dirty="0" smtClean="0"/>
              <a:t>чтение рассказов </a:t>
            </a:r>
            <a:r>
              <a:rPr lang="ru-RU" sz="8000" dirty="0"/>
              <a:t>и сказок о животных, пальчиковая </a:t>
            </a:r>
            <a:r>
              <a:rPr lang="ru-RU" sz="8000" dirty="0" smtClean="0"/>
              <a:t>гимнастика;</a:t>
            </a:r>
          </a:p>
        </p:txBody>
      </p:sp>
    </p:spTree>
    <p:extLst>
      <p:ext uri="{BB962C8B-B14F-4D97-AF65-F5344CB8AC3E}">
        <p14:creationId xmlns:p14="http://schemas.microsoft.com/office/powerpoint/2010/main" val="40265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79" cy="273872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2 ЭТАП - РЕАЛИЗАЦИЯ ПРОЕКТА.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ФОРМИРОВАНИЕ  ЗНАНИЙ, УМЕНИЙ, НАВЫКОВ, В ЧАСТНОСТИ, ПРИ РЕШЕНИИ ПРОБЛЕМ С ПОМОЩЬЮ ВЗРОСЛОГО И САМОСТОЯТЕЛЬНО.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708920"/>
            <a:ext cx="8928992" cy="414908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1800" dirty="0" smtClean="0"/>
              <a:t>НОД</a:t>
            </a:r>
            <a:r>
              <a:rPr lang="ru-RU" sz="1800" dirty="0"/>
              <a:t>, беседы, </a:t>
            </a:r>
            <a:r>
              <a:rPr lang="ru-RU" sz="1800" dirty="0" smtClean="0"/>
              <a:t>чтение </a:t>
            </a:r>
            <a:r>
              <a:rPr lang="ru-RU" sz="1800" dirty="0"/>
              <a:t>художественной литературы (сказки, загадки, </a:t>
            </a:r>
            <a:r>
              <a:rPr lang="ru-RU" sz="1800" dirty="0" smtClean="0"/>
              <a:t>рассказы); ситуативные </a:t>
            </a:r>
            <a:r>
              <a:rPr lang="ru-RU" sz="1800" dirty="0"/>
              <a:t>разговоры с </a:t>
            </a:r>
            <a:r>
              <a:rPr lang="ru-RU" sz="1800" dirty="0" smtClean="0"/>
              <a:t>детьми, пальчиковые гимнастики, физкультминутки;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dirty="0" smtClean="0"/>
              <a:t>Дидактические, сюжетно – ролевые игры, подвижные игры;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dirty="0"/>
              <a:t>Рассматривание энциклопедий, наглядно-иллюстративного </a:t>
            </a:r>
            <a:r>
              <a:rPr lang="ru-RU" sz="1800" dirty="0" smtClean="0"/>
              <a:t>материала; просмотр презентаций по теме проекта;</a:t>
            </a:r>
            <a:endParaRPr lang="ru-RU" sz="1800" dirty="0"/>
          </a:p>
          <a:p>
            <a:pPr algn="just">
              <a:buFont typeface="Wingdings" pitchFamily="2" charset="2"/>
              <a:buChar char="ü"/>
            </a:pPr>
            <a:r>
              <a:rPr lang="ru-RU" sz="1800" dirty="0"/>
              <a:t>Т</a:t>
            </a:r>
            <a:r>
              <a:rPr lang="ru-RU" sz="1800" dirty="0" smtClean="0"/>
              <a:t>ворческо-продуктивная </a:t>
            </a:r>
            <a:r>
              <a:rPr lang="ru-RU" sz="1800" dirty="0"/>
              <a:t>деятельность (рисование, аппликация, лепка</a:t>
            </a:r>
            <a:r>
              <a:rPr lang="ru-RU" sz="1800" dirty="0" smtClean="0"/>
              <a:t>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dirty="0" smtClean="0"/>
              <a:t>Театрализованная деятельность - драматизация сказок «</a:t>
            </a:r>
            <a:r>
              <a:rPr lang="ru-RU" sz="1800" dirty="0" err="1" smtClean="0"/>
              <a:t>Заюшкина</a:t>
            </a:r>
            <a:r>
              <a:rPr lang="ru-RU" sz="1800" dirty="0" smtClean="0"/>
              <a:t> избушка», «Рукавичка»;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dirty="0" smtClean="0"/>
              <a:t>Создание и работа с  </a:t>
            </a:r>
            <a:r>
              <a:rPr lang="ru-RU" sz="1800" dirty="0" err="1" smtClean="0"/>
              <a:t>лепбуком</a:t>
            </a:r>
            <a:r>
              <a:rPr lang="ru-RU" sz="1800" dirty="0" smtClean="0"/>
              <a:t> «Дикие животные нашего региона»;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dirty="0" smtClean="0"/>
              <a:t>Создание </a:t>
            </a:r>
            <a:r>
              <a:rPr lang="ru-RU" sz="1800" dirty="0" err="1" smtClean="0"/>
              <a:t>майнд</a:t>
            </a:r>
            <a:r>
              <a:rPr lang="ru-RU" sz="1800" dirty="0" smtClean="0"/>
              <a:t> – картам совместно с родителями по теме проекта </a:t>
            </a:r>
            <a:r>
              <a:rPr lang="ru-RU" sz="1800" dirty="0"/>
              <a:t>и работа </a:t>
            </a:r>
            <a:r>
              <a:rPr lang="ru-RU" sz="1800" dirty="0" smtClean="0"/>
              <a:t>с ними;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dirty="0" smtClean="0"/>
              <a:t>Создание книги «Дикие животные нашего леса»;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dirty="0" smtClean="0"/>
              <a:t>Творческие </a:t>
            </a:r>
            <a:r>
              <a:rPr lang="ru-RU" sz="1800" dirty="0"/>
              <a:t>задания для </a:t>
            </a:r>
            <a:r>
              <a:rPr lang="ru-RU" sz="1800" dirty="0" smtClean="0"/>
              <a:t>родителей;</a:t>
            </a:r>
            <a:endParaRPr lang="ru-RU" sz="1800" dirty="0"/>
          </a:p>
          <a:p>
            <a:pPr marL="13716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59930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pPr algn="just"/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III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ЭТАП. ЗАКЛЮЧИТЕЛЬНЫЙ. САМОРЕАЛИЗАЦИЯ ВСЕХ УЧАСТНИКОВ ПРОЕКТА.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363272" cy="439252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/>
              <a:t>Показ </a:t>
            </a:r>
            <a:r>
              <a:rPr lang="ru-RU" sz="2000" dirty="0"/>
              <a:t>открытого </a:t>
            </a:r>
            <a:r>
              <a:rPr lang="ru-RU" sz="2000" dirty="0" smtClean="0"/>
              <a:t> интегрированного занятия по развитию речи «Путешествие в сказку»;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Презентация </a:t>
            </a:r>
            <a:r>
              <a:rPr lang="ru-RU" sz="2000" dirty="0"/>
              <a:t>книжки «Животные </a:t>
            </a:r>
            <a:r>
              <a:rPr lang="ru-RU" sz="2000" dirty="0" smtClean="0"/>
              <a:t>наших лесов»;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Презентация </a:t>
            </a:r>
            <a:r>
              <a:rPr lang="ru-RU" sz="2000" dirty="0" err="1"/>
              <a:t>лепбука</a:t>
            </a:r>
            <a:r>
              <a:rPr lang="ru-RU" sz="2000" dirty="0"/>
              <a:t> «В мире животных</a:t>
            </a:r>
            <a:r>
              <a:rPr lang="ru-RU" sz="2000" dirty="0" smtClean="0"/>
              <a:t>»;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err="1" smtClean="0"/>
              <a:t>Майнд</a:t>
            </a:r>
            <a:r>
              <a:rPr lang="ru-RU" sz="2000" dirty="0" smtClean="0"/>
              <a:t> </a:t>
            </a:r>
            <a:r>
              <a:rPr lang="ru-RU" sz="2000" dirty="0"/>
              <a:t>– карты «Дикие животные</a:t>
            </a:r>
            <a:r>
              <a:rPr lang="ru-RU" sz="2000" dirty="0" smtClean="0"/>
              <a:t>»;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Кубики </a:t>
            </a:r>
            <a:r>
              <a:rPr lang="ru-RU" sz="2000" dirty="0" err="1"/>
              <a:t>Блума</a:t>
            </a:r>
            <a:r>
              <a:rPr lang="ru-RU" sz="2000" dirty="0"/>
              <a:t> – «Дикие </a:t>
            </a:r>
            <a:r>
              <a:rPr lang="ru-RU" sz="2000" dirty="0" smtClean="0"/>
              <a:t>животные»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Презентация </a:t>
            </a:r>
            <a:r>
              <a:rPr lang="ru-RU" sz="2000" dirty="0"/>
              <a:t>к </a:t>
            </a:r>
            <a:r>
              <a:rPr lang="ru-RU" sz="2000" dirty="0" smtClean="0"/>
              <a:t>проекту;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Викторины;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Выставки работ детей.</a:t>
            </a:r>
            <a:endParaRPr lang="ru-RU" sz="2000" dirty="0"/>
          </a:p>
          <a:p>
            <a:pPr marL="137160" indent="0">
              <a:buNone/>
            </a:pPr>
            <a:endParaRPr lang="ru-RU" sz="2000" dirty="0"/>
          </a:p>
          <a:p>
            <a:pPr marL="137160" indent="0">
              <a:buNone/>
            </a:pPr>
            <a:endParaRPr lang="ru-RU" sz="2000" dirty="0" smtClean="0"/>
          </a:p>
          <a:p>
            <a:pPr marL="13716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4302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>
            <a:normAutofit fontScale="90000"/>
          </a:bodyPr>
          <a:lstStyle/>
          <a:p>
            <a:pPr marL="137160"/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ВОТ КАК </a:t>
            </a:r>
            <a:r>
              <a:rPr lang="ru-RU" sz="3100" dirty="0">
                <a:solidFill>
                  <a:schemeClr val="accent6">
                    <a:lumMod val="50000"/>
                  </a:schemeClr>
                </a:solidFill>
              </a:rPr>
              <a:t>ЭТО 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БЫЛО –вместе с родителями  делаем </a:t>
            </a:r>
            <a:r>
              <a:rPr lang="ru-RU" sz="3100" dirty="0">
                <a:solidFill>
                  <a:schemeClr val="accent6">
                    <a:lumMod val="50000"/>
                  </a:schemeClr>
                </a:solidFill>
              </a:rPr>
              <a:t>книгу о животных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12290" name="Picture 2" descr="C:\Users\User\Desktop\Новости\февраль\обложка для книги\-5395582649222941317_1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46" y="1345976"/>
            <a:ext cx="3290460" cy="4387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Новости\февраль\обложка для книги\IMG-20230202-WA0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3" y="980728"/>
            <a:ext cx="2520281" cy="3358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User\Desktop\Новости\февраль\обложка для книги\IMG_20230131_0759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124744"/>
            <a:ext cx="2970330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9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Рассказываем о  животных, которых дети выбрали для составления книги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317" name="Picture 5" descr="C:\Users\User\Desktop\Новости\февраль\рассказы детей\IMG_20230202_1001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412776"/>
            <a:ext cx="4032448" cy="5309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68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Вот какая книга у нас получилась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805" y="980728"/>
            <a:ext cx="3829629" cy="51061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 descr="C:\Users\User\Desktop\Новости\май\работас книгой\IMG_20230504_1624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262364"/>
            <a:ext cx="3618402" cy="4824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20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39"/>
            <a:ext cx="8712968" cy="1761497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В ходе реализации проекта дети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познакомились с повадками и особенностями жизни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животных в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дикой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природе.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Чтобы эта информация лучше запомнились, на одной  из встреч с родителями мы создали подгруппами несколько ментальных карт. Наши карты элементарные, в соответствии с возрастом детей нашей группы, в дальнейшем логичные связи в схемах карт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мы, 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в совместной деятельности с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детьми,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будем усложнять и наращивать.</a:t>
            </a:r>
            <a:br>
              <a:rPr lang="ru-RU" sz="16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5362" name="Picture 2" descr="C:\Users\User\Desktop\Новости\МАРТ\майнд карта\IMG_20230317_1703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1"/>
            <a:ext cx="3636404" cy="48485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User\Desktop\Новости\МАРТ\майнд карта\IMG_20230317_170352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916831"/>
            <a:ext cx="3672408" cy="4896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21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34" y="0"/>
            <a:ext cx="9126315" cy="2338622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В центре мы расположили животное (его мы заранее распечатали и с помощью техники нетрадиционного рисования -  </a:t>
            </a:r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</a:rPr>
              <a:t>примакивание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 тампоном на прищепке, чтобы изобразить мех животных, разукрасили заготовки вместе с детьми и родителями) – дети выбрали сами, по подгруппам животное для создания </a:t>
            </a:r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</a:rPr>
              <a:t>майнд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 карт. Затем выбрали картинки, которые характеризуют каждое животное. Сгруппировали по направлениям – дом, еда, особенности или польза. Разложили это все на листе формата А3. Затем от животных нарисовали стрелки цветными, яркими карандашами. И приклеили карточки, подходящие по смыслу под каждую надпись.  Вот что у нас получилось</a:t>
            </a:r>
          </a:p>
        </p:txBody>
      </p:sp>
      <p:pic>
        <p:nvPicPr>
          <p:cNvPr id="16389" name="Picture 5" descr="C:\Users\User\Desktop\Новости\МАРТ\майнд карта\IMG_20230320_132916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39003"/>
            <a:ext cx="4405367" cy="30760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C:\Users\User\Desktop\Новости\МАРТ\майнд карта\IMG_20230320_1329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1237" y="2420888"/>
            <a:ext cx="4301546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34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ПАСПОРТ ПРОЕКТА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2000" b="1" dirty="0"/>
              <a:t>Вид проекта:</a:t>
            </a:r>
            <a:r>
              <a:rPr lang="ru-RU" sz="2000" dirty="0"/>
              <a:t> групповой, познавательный, </a:t>
            </a:r>
            <a:r>
              <a:rPr lang="ru-RU" sz="2000" dirty="0" smtClean="0"/>
              <a:t>творческий, информационный;</a:t>
            </a:r>
            <a:endParaRPr lang="ru-RU" sz="2000" dirty="0"/>
          </a:p>
          <a:p>
            <a:pPr marL="137160" indent="0" algn="just">
              <a:buNone/>
            </a:pPr>
            <a:r>
              <a:rPr lang="ru-RU" sz="2000" b="1" dirty="0" smtClean="0"/>
              <a:t>Продолжительность: </a:t>
            </a:r>
            <a:r>
              <a:rPr lang="ru-RU" sz="2000" dirty="0" smtClean="0"/>
              <a:t>среднесрочный (декабрь – май 2023г);</a:t>
            </a:r>
            <a:endParaRPr lang="ru-RU" sz="2000" dirty="0"/>
          </a:p>
          <a:p>
            <a:pPr marL="137160" indent="0" algn="just">
              <a:buNone/>
            </a:pPr>
            <a:r>
              <a:rPr lang="ru-RU" sz="2000" b="1" dirty="0"/>
              <a:t>Участники проекта: </a:t>
            </a:r>
            <a:r>
              <a:rPr lang="ru-RU" sz="2000" dirty="0" smtClean="0"/>
              <a:t>воспитатель, </a:t>
            </a:r>
            <a:r>
              <a:rPr lang="ru-RU" sz="2000" dirty="0"/>
              <a:t>дети средней группы, </a:t>
            </a:r>
            <a:r>
              <a:rPr lang="ru-RU" sz="2000" dirty="0" smtClean="0"/>
              <a:t>родители;</a:t>
            </a:r>
            <a:endParaRPr lang="ru-RU" sz="2000" dirty="0"/>
          </a:p>
          <a:p>
            <a:pPr marL="137160" indent="0" algn="just">
              <a:buNone/>
            </a:pPr>
            <a:r>
              <a:rPr lang="ru-RU" sz="2000" b="1" dirty="0"/>
              <a:t>Возраст детей</a:t>
            </a:r>
            <a:r>
              <a:rPr lang="ru-RU" sz="2000" dirty="0"/>
              <a:t>: 4-5 </a:t>
            </a:r>
            <a:r>
              <a:rPr lang="ru-RU" sz="2000" dirty="0" smtClean="0"/>
              <a:t>лет.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0866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Примеры работы детей – изучаем жизнь диких животных зимой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1"/>
            <a:ext cx="6480720" cy="5191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439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Работа с кубиком </a:t>
            </a:r>
            <a:r>
              <a:rPr lang="ru-RU" sz="1800" dirty="0" err="1">
                <a:solidFill>
                  <a:schemeClr val="accent6">
                    <a:lumMod val="50000"/>
                  </a:schemeClr>
                </a:solidFill>
              </a:rPr>
              <a:t>Блума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«Животные 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нашего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региона», который мы доработали для нашей проектной деятельности. </a:t>
            </a:r>
            <a:endParaRPr lang="ru-RU" sz="1800" dirty="0"/>
          </a:p>
        </p:txBody>
      </p:sp>
      <p:pic>
        <p:nvPicPr>
          <p:cNvPr id="1026" name="Picture 2" descr="C:\Users\User\Desktop\Новости\МАРТ\кубик блума\IMG_20230307_1558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374158"/>
            <a:ext cx="3982168" cy="53095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842" y="1464214"/>
            <a:ext cx="3783086" cy="51294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36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260648"/>
            <a:ext cx="8229600" cy="864096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Работа с </a:t>
            </a:r>
            <a:r>
              <a:rPr lang="ru-RU" sz="1800" dirty="0" err="1" smtClean="0">
                <a:solidFill>
                  <a:schemeClr val="accent6">
                    <a:lumMod val="50000"/>
                  </a:schemeClr>
                </a:solidFill>
              </a:rPr>
              <a:t>лепбуком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«Животные нашего региона»</a:t>
            </a: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User\Desktop\Новости\МАРТ\Лэпбук\IMG_20230314_1611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7443995" cy="5582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53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круги </a:t>
            </a:r>
            <a:r>
              <a:rPr lang="ru-RU" sz="1800" dirty="0" err="1" smtClean="0">
                <a:solidFill>
                  <a:schemeClr val="accent6">
                    <a:lumMod val="50000"/>
                  </a:schemeClr>
                </a:solidFill>
              </a:rPr>
              <a:t>Луллия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 используем в индивидуальной работе с детьми и в работе с подгруппами, дети их используют в качестве настольных игровых пособий</a:t>
            </a: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442571"/>
            <a:ext cx="3986038" cy="50812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35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06613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У нас гости - работа с родителями – разыгрываем сказочную викторину о животных</a:t>
            </a: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User\Desktop\Новости\АПРЕЛЬ\встреча с бабушкой марго\IMG_20230331_124602_3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6048672" cy="5313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00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Примеры наших театрализованных физкультминуток с масками и с  имитационными движениями животных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User\Desktop\Новости\май\физкультминутки с животными\IMG_20230504_15234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3531393" cy="4708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1643" y="1974442"/>
            <a:ext cx="3543300" cy="4724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512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7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Театрализация сказок 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 проектной деятельности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268760"/>
            <a:ext cx="5184576" cy="5113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24333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Вывод: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472648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2000" dirty="0" smtClean="0"/>
              <a:t>	</a:t>
            </a:r>
            <a:r>
              <a:rPr lang="ru-RU" sz="2000" b="1" dirty="0" smtClean="0"/>
              <a:t>Таким </a:t>
            </a:r>
            <a:r>
              <a:rPr lang="ru-RU" sz="2000" b="1" dirty="0"/>
              <a:t>образом, в результате проведенной работы дети получили много новой информации о животных нашего региона. Узнали о жизни животных, их различиях, повадках, об особенностях обитания в зимний </a:t>
            </a:r>
            <a:r>
              <a:rPr lang="ru-RU" sz="2000" b="1" dirty="0" smtClean="0"/>
              <a:t>и летний периоды. </a:t>
            </a:r>
            <a:r>
              <a:rPr lang="ru-RU" sz="2000" b="1" dirty="0"/>
              <a:t>Узнали, чем можно подкармливать </a:t>
            </a:r>
            <a:r>
              <a:rPr lang="ru-RU" sz="2000" b="1" dirty="0" smtClean="0"/>
              <a:t>диких животных</a:t>
            </a:r>
            <a:r>
              <a:rPr lang="ru-RU" sz="2000" b="1" dirty="0"/>
              <a:t>. </a:t>
            </a:r>
          </a:p>
          <a:p>
            <a:pPr marL="137160" indent="0" algn="just">
              <a:buNone/>
            </a:pPr>
            <a:r>
              <a:rPr lang="ru-RU" sz="2000" b="1" dirty="0" smtClean="0"/>
              <a:t>Развивающая </a:t>
            </a:r>
            <a:r>
              <a:rPr lang="ru-RU" sz="2000" b="1" dirty="0"/>
              <a:t>среда группы пополнилась литературой, стихотворениями, иллюстрациями, рассказами и загадками о диких животных, дидактическими </a:t>
            </a:r>
            <a:r>
              <a:rPr lang="ru-RU" sz="2000" b="1" dirty="0" smtClean="0"/>
              <a:t>теневыми играми</a:t>
            </a:r>
            <a:r>
              <a:rPr lang="ru-RU" sz="2000" b="1" dirty="0"/>
              <a:t>: «Чей след?», «Чья шубка?», «Чей хвост?»; </a:t>
            </a:r>
            <a:r>
              <a:rPr lang="ru-RU" sz="2000" b="1" dirty="0" err="1" smtClean="0"/>
              <a:t>лепбуком</a:t>
            </a:r>
            <a:r>
              <a:rPr lang="ru-RU" sz="2000" b="1" dirty="0" smtClean="0"/>
              <a:t>: «В мире животных», книжкой «Животные нашего региона», кубиками </a:t>
            </a:r>
            <a:r>
              <a:rPr lang="ru-RU" sz="2000" b="1" dirty="0" err="1" smtClean="0"/>
              <a:t>Блума</a:t>
            </a:r>
            <a:r>
              <a:rPr lang="ru-RU" sz="2000" b="1" dirty="0" smtClean="0"/>
              <a:t>, кругом </a:t>
            </a:r>
            <a:r>
              <a:rPr lang="ru-RU" sz="2000" b="1" dirty="0" err="1" smtClean="0"/>
              <a:t>Луллия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майнд</a:t>
            </a:r>
            <a:r>
              <a:rPr lang="ru-RU" sz="2000" b="1" dirty="0" smtClean="0"/>
              <a:t> – картами.</a:t>
            </a:r>
          </a:p>
          <a:p>
            <a:pPr marL="137160" indent="0" algn="just">
              <a:buNone/>
            </a:pPr>
            <a:r>
              <a:rPr lang="ru-RU" sz="2000" b="1" dirty="0" smtClean="0"/>
              <a:t>	В </a:t>
            </a:r>
            <a:r>
              <a:rPr lang="ru-RU" sz="2000" b="1" dirty="0"/>
              <a:t>ходе реализации проекта ярко проявилась такая форма работы, как совместная, партнерская деятельность воспитателей, детей и родителей. Родители получили немаловажный опыт, который позволяет помочь детям успешно адаптироваться к новым федеральным государственным требованиям в процессе подготовки к обучению в школе.</a:t>
            </a:r>
          </a:p>
        </p:txBody>
      </p:sp>
    </p:spTree>
    <p:extLst>
      <p:ext uri="{BB962C8B-B14F-4D97-AF65-F5344CB8AC3E}">
        <p14:creationId xmlns:p14="http://schemas.microsoft.com/office/powerpoint/2010/main" val="24148299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/>
              <a:t>Результат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9036496" cy="6381328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1800" b="1" dirty="0"/>
              <a:t>Гипотеза нашего проекта о том, что организованная работа по знакомству с разнообразием животного мира, в соответствии с современными требованиями, будет способствовать расширению и систематизации знаний у детей о диких животных наших лесов </a:t>
            </a:r>
            <a:r>
              <a:rPr lang="ru-RU" sz="1800" b="1" dirty="0" smtClean="0"/>
              <a:t>подтвердилась.</a:t>
            </a:r>
          </a:p>
          <a:p>
            <a:pPr marL="137160" indent="0">
              <a:buNone/>
            </a:pPr>
            <a:r>
              <a:rPr lang="ru-RU" sz="1800" b="1" dirty="0" smtClean="0"/>
              <a:t>В </a:t>
            </a:r>
            <a:r>
              <a:rPr lang="ru-RU" sz="1800" b="1" dirty="0"/>
              <a:t>ходе реализации проекта «Дикие животные наших лесов» достигнуты определенные результаты: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b="1" dirty="0" smtClean="0"/>
              <a:t>дети </a:t>
            </a:r>
            <a:r>
              <a:rPr lang="ru-RU" sz="1800" b="1" dirty="0"/>
              <a:t>знают большое количество животных , знают их характерные особенности, особенности поведения, среду обитания, способы подготовки к зиме, о значении животных в природе для </a:t>
            </a:r>
            <a:r>
              <a:rPr lang="ru-RU" sz="1800" b="1" dirty="0" smtClean="0"/>
              <a:t>человека;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b="1" dirty="0"/>
              <a:t>у</a:t>
            </a:r>
            <a:r>
              <a:rPr lang="ru-RU" sz="1800" b="1" dirty="0" smtClean="0"/>
              <a:t>меют </a:t>
            </a:r>
            <a:r>
              <a:rPr lang="ru-RU" sz="1800" b="1" dirty="0"/>
              <a:t>составлять описательные рассказы о </a:t>
            </a:r>
            <a:r>
              <a:rPr lang="ru-RU" sz="1800" b="1" dirty="0" smtClean="0"/>
              <a:t>животных, при этом широко </a:t>
            </a:r>
            <a:r>
              <a:rPr lang="ru-RU" sz="1800" b="1" dirty="0"/>
              <a:t>применяют показ сказок в свободной деятельности, используя для этого </a:t>
            </a:r>
            <a:r>
              <a:rPr lang="ru-RU" sz="1800" b="1" dirty="0" smtClean="0"/>
              <a:t>атрибуты;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b="1" dirty="0"/>
              <a:t>п</a:t>
            </a:r>
            <a:r>
              <a:rPr lang="ru-RU" sz="1800" b="1" dirty="0" smtClean="0"/>
              <a:t>роявляют </a:t>
            </a:r>
            <a:r>
              <a:rPr lang="ru-RU" sz="1800" b="1" dirty="0"/>
              <a:t>инициативу и самостоятельность в разных видах деятельности – в игре, общении, </a:t>
            </a:r>
            <a:r>
              <a:rPr lang="ru-RU" sz="1800" b="1" dirty="0" smtClean="0"/>
              <a:t>конструировании;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b="1" dirty="0"/>
              <a:t>д</a:t>
            </a:r>
            <a:r>
              <a:rPr lang="ru-RU" sz="1800" b="1" dirty="0" smtClean="0"/>
              <a:t>ети </a:t>
            </a:r>
            <a:r>
              <a:rPr lang="ru-RU" sz="1800" b="1" dirty="0"/>
              <a:t>способны договариваться, проявлять взаимопомощь и поддержку друг </a:t>
            </a:r>
            <a:r>
              <a:rPr lang="ru-RU" sz="1800" b="1" dirty="0" smtClean="0"/>
              <a:t>другу;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b="1" dirty="0"/>
              <a:t>у</a:t>
            </a:r>
            <a:r>
              <a:rPr lang="ru-RU" sz="1800" b="1" dirty="0" smtClean="0"/>
              <a:t>меют </a:t>
            </a:r>
            <a:r>
              <a:rPr lang="ru-RU" sz="1800" b="1" dirty="0"/>
              <a:t>самостоятельно анализировать полученные результаты, делиться </a:t>
            </a:r>
            <a:r>
              <a:rPr lang="ru-RU" sz="1800" b="1" dirty="0" smtClean="0"/>
              <a:t>впечатлениями, проявляют </a:t>
            </a:r>
            <a:r>
              <a:rPr lang="ru-RU" sz="1800" b="1" dirty="0"/>
              <a:t>любовь и заботу к </a:t>
            </a:r>
            <a:r>
              <a:rPr lang="ru-RU" sz="1800" b="1" dirty="0" smtClean="0"/>
              <a:t>животным;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b="1" dirty="0"/>
              <a:t>р</a:t>
            </a:r>
            <a:r>
              <a:rPr lang="ru-RU" sz="1800" b="1" dirty="0" smtClean="0"/>
              <a:t>одители воспитанников активно поддержали наш проект, принимали </a:t>
            </a:r>
            <a:r>
              <a:rPr lang="ru-RU" sz="1800" b="1" dirty="0"/>
              <a:t>активное участие в </a:t>
            </a:r>
            <a:r>
              <a:rPr lang="ru-RU" sz="1800" b="1" dirty="0" smtClean="0"/>
              <a:t>творческих встречах,  проявляли </a:t>
            </a:r>
            <a:r>
              <a:rPr lang="ru-RU" sz="1800" b="1" dirty="0"/>
              <a:t>инициативу по содействию проведения совместных </a:t>
            </a:r>
            <a:r>
              <a:rPr lang="ru-RU" sz="1800" b="1" dirty="0" smtClean="0"/>
              <a:t>мероприятий</a:t>
            </a:r>
            <a:r>
              <a:rPr lang="ru-RU" sz="1800" dirty="0" smtClean="0"/>
              <a:t>. 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70787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4355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ПРОДУКТ ПРОЕКТА: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3168351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книжка </a:t>
            </a:r>
            <a:r>
              <a:rPr lang="ru-RU" sz="2400" dirty="0"/>
              <a:t>о диких животных нашего </a:t>
            </a:r>
            <a:r>
              <a:rPr lang="ru-RU" sz="2400" dirty="0" smtClean="0"/>
              <a:t>леса;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err="1"/>
              <a:t>л</a:t>
            </a:r>
            <a:r>
              <a:rPr lang="ru-RU" sz="2400" dirty="0" err="1" smtClean="0"/>
              <a:t>эпбук</a:t>
            </a:r>
            <a:r>
              <a:rPr lang="ru-RU" sz="2400" dirty="0" smtClean="0"/>
              <a:t> «В мире животных»;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err="1" smtClean="0"/>
              <a:t>Майнд</a:t>
            </a:r>
            <a:r>
              <a:rPr lang="ru-RU" sz="2400" dirty="0" smtClean="0"/>
              <a:t> – карты «Дикие животные»;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Кубики </a:t>
            </a:r>
            <a:r>
              <a:rPr lang="ru-RU" sz="2400" dirty="0" err="1" smtClean="0"/>
              <a:t>Блума</a:t>
            </a:r>
            <a:r>
              <a:rPr lang="ru-RU" sz="2400" dirty="0" smtClean="0"/>
              <a:t> в 2ух вариантах -  «Животные нашего региона»;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Театр - оригами </a:t>
            </a:r>
            <a:r>
              <a:rPr lang="ru-RU" sz="2400" dirty="0"/>
              <a:t>«Животные </a:t>
            </a:r>
            <a:r>
              <a:rPr lang="ru-RU" sz="2400" dirty="0" smtClean="0"/>
              <a:t>леса»;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Круг </a:t>
            </a:r>
            <a:r>
              <a:rPr lang="ru-RU" sz="2400" dirty="0" err="1" smtClean="0"/>
              <a:t>Луллия</a:t>
            </a:r>
            <a:r>
              <a:rPr lang="ru-RU" sz="2400" dirty="0" smtClean="0"/>
              <a:t> «Жизнь животных в лесу»;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драматизация </a:t>
            </a:r>
            <a:r>
              <a:rPr lang="ru-RU" sz="2400" dirty="0"/>
              <a:t>сказки «Теремок</a:t>
            </a:r>
            <a:r>
              <a:rPr lang="ru-RU" sz="2400" dirty="0" smtClean="0"/>
              <a:t>»;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о</a:t>
            </a:r>
            <a:r>
              <a:rPr lang="ru-RU" sz="2400" dirty="0" smtClean="0"/>
              <a:t>ткрытое занятие по развитию речи «Путешествие в сказку»;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3</a:t>
            </a:r>
            <a:r>
              <a:rPr lang="en-US" sz="2400" dirty="0" smtClean="0"/>
              <a:t>D </a:t>
            </a:r>
            <a:r>
              <a:rPr lang="ru-RU" sz="2400" dirty="0" smtClean="0"/>
              <a:t>панорама «Времена года».</a:t>
            </a:r>
            <a:endParaRPr lang="ru-RU" sz="2400" dirty="0"/>
          </a:p>
        </p:txBody>
      </p:sp>
      <p:pic>
        <p:nvPicPr>
          <p:cNvPr id="2050" name="Picture 2" descr="C:\Users\User\Desktop\Новости\панорама\_S6h9i_o2H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87857"/>
            <a:ext cx="2900637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Новости\МАРТ\майнд карта\IMG_20230320_1327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159686"/>
            <a:ext cx="2347714" cy="3130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Новости\февраль\обложка для книги\IMG_20230505_1008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900518"/>
            <a:ext cx="2592288" cy="2755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07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ПРОБЛЕМА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136904" cy="5112568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2000" dirty="0" smtClean="0"/>
              <a:t>	В </a:t>
            </a:r>
            <a:r>
              <a:rPr lang="ru-RU" sz="2000" dirty="0"/>
              <a:t>ходе беседы о диких животных мы выяснили, что знания детей </a:t>
            </a:r>
            <a:r>
              <a:rPr lang="ru-RU" sz="2000" dirty="0" smtClean="0"/>
              <a:t>формальны, дети </a:t>
            </a:r>
            <a:r>
              <a:rPr lang="ru-RU" sz="2000" dirty="0"/>
              <a:t>в недостаточной степени имеют представление об образе жизни, повадках, питании </a:t>
            </a:r>
            <a:r>
              <a:rPr lang="ru-RU" sz="2000" dirty="0" smtClean="0"/>
              <a:t>и жилищах </a:t>
            </a:r>
            <a:r>
              <a:rPr lang="ru-RU" sz="2000" dirty="0"/>
              <a:t>диких животных, а кроме того затрудняются делиться информацией </a:t>
            </a:r>
            <a:r>
              <a:rPr lang="ru-RU" sz="2000" dirty="0" smtClean="0"/>
              <a:t>и впечатлениями </a:t>
            </a:r>
            <a:r>
              <a:rPr lang="ru-RU" sz="2000" dirty="0"/>
              <a:t>от увиденных познавательных передач, прочитанных произведений </a:t>
            </a:r>
            <a:r>
              <a:rPr lang="ru-RU" sz="2000" dirty="0" smtClean="0"/>
              <a:t>о животных</a:t>
            </a:r>
            <a:r>
              <a:rPr lang="ru-RU" sz="2000" dirty="0"/>
              <a:t>. Некоторые дети проявляли негативное отношение к диким животным, </a:t>
            </a:r>
            <a:r>
              <a:rPr lang="ru-RU" sz="2000" dirty="0" smtClean="0"/>
              <a:t>считая многих </a:t>
            </a:r>
            <a:r>
              <a:rPr lang="ru-RU" sz="2000" dirty="0"/>
              <a:t>из них опасными и страшными.</a:t>
            </a:r>
          </a:p>
          <a:p>
            <a:pPr marL="137160" indent="0" algn="just">
              <a:buNone/>
            </a:pPr>
            <a:r>
              <a:rPr lang="ru-RU" sz="2000" dirty="0" smtClean="0"/>
              <a:t>	Именно </a:t>
            </a:r>
            <a:r>
              <a:rPr lang="ru-RU" sz="2000" dirty="0"/>
              <a:t>поэтому, мы решили предложить детям роль «учителя», </a:t>
            </a:r>
            <a:r>
              <a:rPr lang="ru-RU" sz="2000" dirty="0" smtClean="0"/>
              <a:t>источника познавательной </a:t>
            </a:r>
            <a:r>
              <a:rPr lang="ru-RU" sz="2000" dirty="0"/>
              <a:t>информации для других. В ходе мероприятий проекта дети сами </a:t>
            </a:r>
            <a:r>
              <a:rPr lang="ru-RU" sz="2000" dirty="0" smtClean="0"/>
              <a:t>будут задавать </a:t>
            </a:r>
            <a:r>
              <a:rPr lang="ru-RU" sz="2000" dirty="0"/>
              <a:t>познавательные вопросы о животных и оценивать правильность </a:t>
            </a:r>
            <a:r>
              <a:rPr lang="ru-RU" sz="2000" dirty="0" smtClean="0"/>
              <a:t>ответов, выступать </a:t>
            </a:r>
            <a:r>
              <a:rPr lang="ru-RU" sz="2000" dirty="0"/>
              <a:t>с сообщениями о жизни животных и отвечать на вопросы слушателей.</a:t>
            </a:r>
          </a:p>
          <a:p>
            <a:pPr marL="137160" indent="0" algn="just">
              <a:buNone/>
            </a:pPr>
            <a:r>
              <a:rPr lang="ru-RU" sz="2000" dirty="0" smtClean="0"/>
              <a:t>	Возможность </a:t>
            </a:r>
            <a:r>
              <a:rPr lang="ru-RU" sz="2000" dirty="0"/>
              <a:t>поделиться знаниями о животных, которые интересны самому </a:t>
            </a:r>
            <a:r>
              <a:rPr lang="ru-RU" sz="2000" dirty="0" smtClean="0"/>
              <a:t>ребенку будет </a:t>
            </a:r>
            <a:r>
              <a:rPr lang="ru-RU" sz="2000" dirty="0"/>
              <a:t>способствовать формированию стойкого интереса к миру животных, </a:t>
            </a:r>
            <a:r>
              <a:rPr lang="ru-RU" sz="2000" dirty="0" smtClean="0"/>
              <a:t>познанию окружающего </a:t>
            </a:r>
            <a:r>
              <a:rPr lang="ru-RU" sz="2000" dirty="0"/>
              <a:t>мира.</a:t>
            </a:r>
          </a:p>
        </p:txBody>
      </p:sp>
    </p:spTree>
    <p:extLst>
      <p:ext uri="{BB962C8B-B14F-4D97-AF65-F5344CB8AC3E}">
        <p14:creationId xmlns:p14="http://schemas.microsoft.com/office/powerpoint/2010/main" val="73931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ИСПОЛЬЗУЕМАЯ ЛИТЕРАТУРА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dirty="0" smtClean="0"/>
              <a:t>1. Программа </a:t>
            </a:r>
            <a:r>
              <a:rPr lang="ru-RU" sz="2000" dirty="0"/>
              <a:t>«От рождения до школы» под ред. Н.Е .Вераксы,2012 г</a:t>
            </a:r>
            <a:r>
              <a:rPr lang="ru-RU" sz="2000" dirty="0" smtClean="0"/>
              <a:t>.</a:t>
            </a:r>
          </a:p>
          <a:p>
            <a:pPr marL="137160" indent="0">
              <a:buNone/>
            </a:pPr>
            <a:r>
              <a:rPr lang="ru-RU" sz="2000" dirty="0"/>
              <a:t>2</a:t>
            </a:r>
            <a:r>
              <a:rPr lang="ru-RU" sz="2000" dirty="0" smtClean="0"/>
              <a:t>.   </a:t>
            </a:r>
            <a:r>
              <a:rPr lang="ru-RU" sz="2000" dirty="0"/>
              <a:t>Детская энциклопедия от А до Я. Пер. с англ. Н. Г. </a:t>
            </a:r>
            <a:r>
              <a:rPr lang="ru-RU" sz="2000" dirty="0" err="1"/>
              <a:t>Деркач</a:t>
            </a:r>
            <a:r>
              <a:rPr lang="ru-RU" sz="2000" dirty="0"/>
              <a:t>, И. Я. </a:t>
            </a:r>
            <a:r>
              <a:rPr lang="ru-RU" sz="2000" dirty="0" err="1"/>
              <a:t>Дихтер</a:t>
            </a:r>
            <a:r>
              <a:rPr lang="ru-RU" sz="2000" dirty="0"/>
              <a:t>, Н.  Д. </a:t>
            </a:r>
            <a:r>
              <a:rPr lang="ru-RU" sz="2000" dirty="0" err="1"/>
              <a:t>Кортуновой</a:t>
            </a:r>
            <a:r>
              <a:rPr lang="ru-RU" sz="2000" dirty="0"/>
              <a:t> и др. – М.:ЗАО «РОСМЭН-ПРЕСС», </a:t>
            </a:r>
            <a:r>
              <a:rPr lang="ru-RU" sz="2000" dirty="0" smtClean="0"/>
              <a:t>2011</a:t>
            </a:r>
            <a:endParaRPr lang="ru-RU" sz="2000" dirty="0"/>
          </a:p>
          <a:p>
            <a:pPr marL="137160" indent="0">
              <a:buNone/>
            </a:pPr>
            <a:r>
              <a:rPr lang="ru-RU" sz="2000" dirty="0" smtClean="0"/>
              <a:t>3.   </a:t>
            </a:r>
            <a:r>
              <a:rPr lang="ru-RU" sz="2000" dirty="0"/>
              <a:t>Познавательное развитие. Учебно-методическое пособие для воспитателей и методистов ДОУ. – Воронеж: ТЦ «Учитель», </a:t>
            </a:r>
            <a:r>
              <a:rPr lang="ru-RU" sz="2000" dirty="0" smtClean="0"/>
              <a:t>2004</a:t>
            </a:r>
            <a:endParaRPr lang="ru-RU" sz="2000" dirty="0"/>
          </a:p>
          <a:p>
            <a:pPr marL="137160" indent="0">
              <a:buNone/>
            </a:pPr>
            <a:r>
              <a:rPr lang="ru-RU" sz="2000" dirty="0" smtClean="0"/>
              <a:t>4. </a:t>
            </a:r>
            <a:r>
              <a:rPr lang="ru-RU" sz="2000" dirty="0" err="1"/>
              <a:t>А.Е.Чижевский</a:t>
            </a:r>
            <a:r>
              <a:rPr lang="ru-RU" sz="2000" dirty="0"/>
              <a:t> «Я познаю мир»: детская энциклопедия. Москва,1998г.</a:t>
            </a:r>
          </a:p>
          <a:p>
            <a:pPr marL="137160" indent="0">
              <a:buNone/>
            </a:pPr>
            <a:r>
              <a:rPr lang="ru-RU" sz="2000" dirty="0" smtClean="0"/>
              <a:t>5</a:t>
            </a:r>
            <a:r>
              <a:rPr lang="ru-RU" sz="2000" dirty="0"/>
              <a:t>. «Энциклопедия «В мире дикой природы» - Москва.</a:t>
            </a:r>
          </a:p>
          <a:p>
            <a:pPr marL="137160" indent="0">
              <a:buNone/>
            </a:pPr>
            <a:r>
              <a:rPr lang="ru-RU" sz="2000" dirty="0"/>
              <a:t>6. </a:t>
            </a:r>
            <a:r>
              <a:rPr lang="ru-RU" sz="2000" dirty="0" err="1"/>
              <a:t>Зенина</a:t>
            </a:r>
            <a:r>
              <a:rPr lang="ru-RU" sz="2000" dirty="0"/>
              <a:t> Т.Н. Наблюдения дошкольников за растениями и животными. </a:t>
            </a:r>
          </a:p>
          <a:p>
            <a:pPr marL="137160" indent="0">
              <a:buNone/>
            </a:pPr>
            <a:r>
              <a:rPr lang="ru-RU" sz="2000" dirty="0"/>
              <a:t>7. Золотова Е. И. Знакомим дошкольников с миром животных. М., 1988.</a:t>
            </a:r>
          </a:p>
          <a:p>
            <a:pPr marL="137160" indent="0">
              <a:buNone/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4272405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АКТУАЛЬНОСТЬ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632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2000" dirty="0"/>
              <a:t>	Воспитательное значение природы трудно переоценить. Особенно велика роль природы в воспитании </a:t>
            </a:r>
            <a:r>
              <a:rPr lang="ru-RU" sz="2000" dirty="0" smtClean="0"/>
              <a:t>детей дошкольного возраста. </a:t>
            </a:r>
            <a:r>
              <a:rPr lang="ru-RU" sz="2000" dirty="0"/>
              <a:t>Ребенок, полюбивший животных и достаточно узнавший о них, не станет разорять гнезда и муравейники, обижать животных и птиц. Общение с природой положительно влияет на человека, делает его добрее, мягче, будит в нем лучшие чувства. </a:t>
            </a:r>
          </a:p>
          <a:p>
            <a:pPr marL="137160" indent="0" algn="just">
              <a:buNone/>
            </a:pPr>
            <a:r>
              <a:rPr lang="ru-RU" sz="2000" dirty="0" smtClean="0"/>
              <a:t>	Проект </a:t>
            </a:r>
            <a:r>
              <a:rPr lang="ru-RU" sz="2000" dirty="0"/>
              <a:t>способствует формированию у ребенка интереса к диким животным, знакомит с миром диких животных, обитающих на территории нашего региона, дает представление о среде их обитания, способствует развитию кругозора, воспитанию любви и уважения к природе.  </a:t>
            </a:r>
          </a:p>
        </p:txBody>
      </p:sp>
    </p:spTree>
    <p:extLst>
      <p:ext uri="{BB962C8B-B14F-4D97-AF65-F5344CB8AC3E}">
        <p14:creationId xmlns:p14="http://schemas.microsoft.com/office/powerpoint/2010/main" val="336149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028343"/>
            <a:ext cx="82089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Цель проекта:</a:t>
            </a:r>
          </a:p>
          <a:p>
            <a:r>
              <a:rPr lang="ru-RU" sz="2000" dirty="0"/>
              <a:t>Создание условий для развития познавательных и </a:t>
            </a:r>
            <a:r>
              <a:rPr lang="ru-RU" sz="2000" dirty="0" smtClean="0"/>
              <a:t>творческих способностей </a:t>
            </a:r>
            <a:r>
              <a:rPr lang="ru-RU" sz="2000" dirty="0"/>
              <a:t>детей в процессе проекта «Дикие животные нашего региона».</a:t>
            </a:r>
          </a:p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Объект исследования: </a:t>
            </a:r>
          </a:p>
          <a:p>
            <a:r>
              <a:rPr lang="ru-RU" sz="2000" dirty="0"/>
              <a:t>дикие животные наших лесов</a:t>
            </a:r>
            <a:br>
              <a:rPr lang="ru-RU" sz="2000" dirty="0"/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Предмет исследования:  </a:t>
            </a:r>
          </a:p>
          <a:p>
            <a:r>
              <a:rPr lang="ru-RU" sz="2000" dirty="0"/>
              <a:t>характерные признаки  внешнего вида, повадок, образа жизни животных</a:t>
            </a:r>
            <a:br>
              <a:rPr lang="ru-RU" sz="2000" dirty="0"/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Гипотеза проекта: </a:t>
            </a:r>
          </a:p>
          <a:p>
            <a:r>
              <a:rPr lang="ru-RU" sz="2000" dirty="0"/>
              <a:t>предполагается, что организованная работа по знакомству с разнообразием животного мира, в соответствии с современными требованиями, будет способствовать расширению и систематизации знаний у детей о диких животных наших лесов</a:t>
            </a:r>
          </a:p>
        </p:txBody>
      </p:sp>
    </p:spTree>
    <p:extLst>
      <p:ext uri="{BB962C8B-B14F-4D97-AF65-F5344CB8AC3E}">
        <p14:creationId xmlns:p14="http://schemas.microsoft.com/office/powerpoint/2010/main" val="423906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ЗАДАЧИ 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    ПРОЕКТА: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/>
              <a:t>расширить представления детей о жизни диких животных в естественных природных условиях и приспособлении к своей среде обитания: как передвигаются, спасаются от врагов, чем питаются, как приспосабливаются к </a:t>
            </a:r>
            <a:r>
              <a:rPr lang="ru-RU" dirty="0" smtClean="0"/>
              <a:t>жизни в разные сезоны в течение года;</a:t>
            </a:r>
            <a:endParaRPr lang="ru-RU" dirty="0"/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развивать </a:t>
            </a:r>
            <a:r>
              <a:rPr lang="ru-RU" dirty="0"/>
              <a:t>коммуникативные навыки, умение работать в команде;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развивать любознательность, наблюдательность, память, логическое мышление;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развивать </a:t>
            </a:r>
            <a:r>
              <a:rPr lang="ru-RU" dirty="0"/>
              <a:t>связную речь через составление  описательного рассказа о животных и пересказа художественного </a:t>
            </a:r>
            <a:r>
              <a:rPr lang="ru-RU" dirty="0" smtClean="0"/>
              <a:t>текста;</a:t>
            </a:r>
            <a:endParaRPr lang="ru-RU" dirty="0"/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воспитывать </a:t>
            </a:r>
            <a:r>
              <a:rPr lang="ru-RU" dirty="0"/>
              <a:t>стремление сохранять и оберегать животный  мир наших </a:t>
            </a:r>
            <a:r>
              <a:rPr lang="ru-RU" dirty="0" smtClean="0"/>
              <a:t>лесов;</a:t>
            </a:r>
            <a:endParaRPr lang="ru-RU" dirty="0"/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воспитывать </a:t>
            </a:r>
            <a:r>
              <a:rPr lang="ru-RU" dirty="0"/>
              <a:t>культуру общения, слушая рассказы товарищей, не перебивая </a:t>
            </a:r>
            <a:r>
              <a:rPr lang="ru-RU" dirty="0" smtClean="0"/>
              <a:t>говорящего;</a:t>
            </a:r>
            <a:endParaRPr lang="ru-RU" dirty="0"/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вовлечь родителей в воспитательно-образовательный процесс ДОУ.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8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ПРАКТИЧЕСКАЯ 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ЗНАЧИМОСТЬ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48590"/>
            <a:ext cx="8229600" cy="4592778"/>
          </a:xfrm>
        </p:spPr>
        <p:txBody>
          <a:bodyPr>
            <a:normAutofit fontScale="92500" lnSpcReduction="10000"/>
          </a:bodyPr>
          <a:lstStyle/>
          <a:p>
            <a:pPr marL="137160" indent="0" algn="just">
              <a:buNone/>
            </a:pPr>
            <a:r>
              <a:rPr lang="ru-RU" sz="2000" dirty="0" smtClean="0"/>
              <a:t>	Практическая </a:t>
            </a:r>
            <a:r>
              <a:rPr lang="ru-RU" sz="2000" dirty="0"/>
              <a:t>значимость данной проектной работы заключается в </a:t>
            </a:r>
            <a:r>
              <a:rPr lang="ru-RU" sz="2000" dirty="0" smtClean="0"/>
              <a:t>том</a:t>
            </a:r>
            <a:r>
              <a:rPr lang="ru-RU" sz="2000" dirty="0"/>
              <a:t>, что дети, смогут проявить себя в качестве составителя к</a:t>
            </a:r>
            <a:r>
              <a:rPr lang="ru-RU" sz="2000" dirty="0" smtClean="0"/>
              <a:t>ниги о диких животных </a:t>
            </a:r>
            <a:r>
              <a:rPr lang="ru-RU" sz="2000" dirty="0"/>
              <a:t>Ленинградской </a:t>
            </a:r>
            <a:r>
              <a:rPr lang="ru-RU" sz="2000" dirty="0" smtClean="0"/>
              <a:t>области</a:t>
            </a:r>
            <a:r>
              <a:rPr lang="ru-RU" sz="2000" dirty="0"/>
              <a:t>, </a:t>
            </a:r>
            <a:r>
              <a:rPr lang="ru-RU" sz="2000" dirty="0" smtClean="0"/>
              <a:t>и в качестве составителя </a:t>
            </a:r>
            <a:r>
              <a:rPr lang="ru-RU" sz="2000" dirty="0" err="1" smtClean="0"/>
              <a:t>лепбука</a:t>
            </a:r>
            <a:r>
              <a:rPr lang="ru-RU" sz="2000" dirty="0" smtClean="0"/>
              <a:t> «В мире животных». </a:t>
            </a:r>
          </a:p>
          <a:p>
            <a:pPr marL="137160" indent="0" algn="just">
              <a:buNone/>
            </a:pPr>
            <a:r>
              <a:rPr lang="ru-RU" sz="2000" dirty="0"/>
              <a:t>	</a:t>
            </a:r>
            <a:r>
              <a:rPr lang="ru-RU" sz="2000" dirty="0" smtClean="0"/>
              <a:t>Воспитанники, совместно с педагогами и родителями создадут уникальные дизайны  для  книги и </a:t>
            </a:r>
            <a:r>
              <a:rPr lang="ru-RU" sz="2000" dirty="0" err="1" smtClean="0"/>
              <a:t>лепбука</a:t>
            </a:r>
            <a:r>
              <a:rPr lang="ru-RU" sz="2000" dirty="0" smtClean="0"/>
              <a:t>, для книги сами выберут презентуемых животных на свои странички, для </a:t>
            </a:r>
            <a:r>
              <a:rPr lang="ru-RU" sz="2000" dirty="0" err="1" smtClean="0"/>
              <a:t>лепбука</a:t>
            </a:r>
            <a:r>
              <a:rPr lang="ru-RU" sz="2000" dirty="0" smtClean="0"/>
              <a:t> продумают его наполняемость. В дальнейшем данные пособия послужат детям </a:t>
            </a:r>
            <a:r>
              <a:rPr lang="ru-RU" sz="2000" dirty="0"/>
              <a:t>как </a:t>
            </a:r>
            <a:r>
              <a:rPr lang="ru-RU" sz="2000" dirty="0" smtClean="0"/>
              <a:t>наглядный материал для составления описательных рассказов, для рассматривания красочных картинок с изображением животных нашего региона, для индивидуальных занятий и игр - викторин</a:t>
            </a:r>
            <a:r>
              <a:rPr lang="ru-RU" dirty="0" smtClean="0"/>
              <a:t>.</a:t>
            </a:r>
            <a:endParaRPr lang="ru-RU" sz="2000" dirty="0"/>
          </a:p>
          <a:p>
            <a:pPr marL="137160" indent="0" algn="just">
              <a:buNone/>
            </a:pPr>
            <a:r>
              <a:rPr lang="ru-RU" sz="2000" dirty="0" smtClean="0"/>
              <a:t>	Кроме книги и </a:t>
            </a:r>
            <a:r>
              <a:rPr lang="ru-RU" sz="2000" dirty="0" err="1" smtClean="0"/>
              <a:t>лепбука</a:t>
            </a:r>
            <a:r>
              <a:rPr lang="ru-RU" sz="2000" dirty="0" smtClean="0"/>
              <a:t> в совместной работе с родителями, сделаем </a:t>
            </a:r>
            <a:r>
              <a:rPr lang="ru-RU" sz="2000" dirty="0" err="1" smtClean="0"/>
              <a:t>майнд</a:t>
            </a:r>
            <a:r>
              <a:rPr lang="ru-RU" sz="2000" dirty="0" smtClean="0"/>
              <a:t> – карты, которые будем в дальнейшем использовать в играх – викторинах «угадай животное» и пр. и на занятиях по речевому развитию. Все это будет способствовать расширению знаний детей и накоплению методического материала.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81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ОЖИДАЕМЫЙ РЕЗУЛЬТАТ. 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ПРОДУКТ ПРОЕКТА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3600400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endParaRPr lang="ru-RU" dirty="0"/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у </a:t>
            </a:r>
            <a:r>
              <a:rPr lang="ru-RU" sz="2000" dirty="0"/>
              <a:t>детей сформируются знания о животных нашего края, об их жизнедеятельности в зимний </a:t>
            </a:r>
            <a:r>
              <a:rPr lang="ru-RU" sz="2000" dirty="0" smtClean="0"/>
              <a:t>период;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/>
              <a:t>о</a:t>
            </a:r>
            <a:r>
              <a:rPr lang="ru-RU" sz="2000" dirty="0" smtClean="0"/>
              <a:t>богатится </a:t>
            </a:r>
            <a:r>
              <a:rPr lang="ru-RU" sz="2000" dirty="0"/>
              <a:t>развивающая среда по теме </a:t>
            </a:r>
            <a:r>
              <a:rPr lang="ru-RU" sz="2000" dirty="0" smtClean="0"/>
              <a:t>проекта;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детей </a:t>
            </a:r>
            <a:r>
              <a:rPr lang="ru-RU" sz="2000" dirty="0"/>
              <a:t>повысится познавательный интерес, творческая активность детей и их </a:t>
            </a:r>
            <a:r>
              <a:rPr lang="ru-RU" sz="2000" dirty="0" smtClean="0"/>
              <a:t>родителей;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dirty="0"/>
              <a:t>процессе занятий, бесед, совместной деятельности, игр у детей активизируется словарный запас, повысится уровень коммуникативной </a:t>
            </a:r>
            <a:r>
              <a:rPr lang="ru-RU" sz="2000" dirty="0" smtClean="0"/>
              <a:t>компетентности;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/>
              <a:t>р</a:t>
            </a:r>
            <a:r>
              <a:rPr lang="ru-RU" sz="2000" dirty="0" smtClean="0"/>
              <a:t>одители воспитанников будут принимать активное участие в жизнедеятельности нашей группы и проявлять инициативу по содействию проведения совместных мероприятий  - родители – дети – воспитатели.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8673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ПРЕДВАРИТЕЛЬНАЯ 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РАБОТА: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320480"/>
          </a:xfrm>
        </p:spPr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ru-RU" b="1" dirty="0" smtClean="0"/>
              <a:t>Воспитатели:</a:t>
            </a:r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подбор </a:t>
            </a:r>
            <a:r>
              <a:rPr lang="ru-RU" dirty="0"/>
              <a:t>иллюстративного материала по теме, настольно-печатных игр, дидактических игр, игрушек диких животных, материалов для </a:t>
            </a:r>
            <a:r>
              <a:rPr lang="ru-RU" dirty="0" smtClean="0"/>
              <a:t>игр;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п</a:t>
            </a:r>
            <a:r>
              <a:rPr lang="ru-RU" dirty="0" smtClean="0"/>
              <a:t>одбор </a:t>
            </a:r>
            <a:r>
              <a:rPr lang="ru-RU" dirty="0"/>
              <a:t>методической литературы, художественной литературы для чтения, загадок по теме, </a:t>
            </a:r>
            <a:r>
              <a:rPr lang="ru-RU" dirty="0" smtClean="0"/>
              <a:t>аудиозаписей, </a:t>
            </a:r>
            <a:r>
              <a:rPr lang="ru-RU" dirty="0" err="1" smtClean="0"/>
              <a:t>видеопрезентаций</a:t>
            </a:r>
            <a:r>
              <a:rPr lang="ru-RU" dirty="0" smtClean="0"/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п</a:t>
            </a:r>
            <a:r>
              <a:rPr lang="ru-RU" dirty="0" smtClean="0"/>
              <a:t>одбор </a:t>
            </a:r>
            <a:r>
              <a:rPr lang="ru-RU" dirty="0"/>
              <a:t>и распечатка буклетов, рекомендаций в родительский уголок.</a:t>
            </a:r>
          </a:p>
          <a:p>
            <a:pPr marL="137160" indent="0" algn="just">
              <a:buNone/>
            </a:pPr>
            <a:r>
              <a:rPr lang="ru-RU" b="1" dirty="0" smtClean="0"/>
              <a:t>Родители: </a:t>
            </a:r>
            <a:endParaRPr lang="ru-RU" b="1" dirty="0"/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подбор </a:t>
            </a:r>
            <a:r>
              <a:rPr lang="ru-RU" dirty="0"/>
              <a:t>материала для наполнения </a:t>
            </a:r>
            <a:r>
              <a:rPr lang="ru-RU" dirty="0" err="1"/>
              <a:t>лэпбука</a:t>
            </a:r>
            <a:r>
              <a:rPr lang="ru-RU" dirty="0"/>
              <a:t> «Дикие животные наших </a:t>
            </a:r>
            <a:r>
              <a:rPr lang="ru-RU" dirty="0" smtClean="0"/>
              <a:t>лесов»;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ч</a:t>
            </a:r>
            <a:r>
              <a:rPr lang="ru-RU" dirty="0" smtClean="0"/>
              <a:t>тение вместе с детьми рассказов о жизни животных;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в</a:t>
            </a:r>
            <a:r>
              <a:rPr lang="ru-RU" dirty="0" smtClean="0"/>
              <a:t>ыполнение </a:t>
            </a:r>
            <a:r>
              <a:rPr lang="ru-RU" dirty="0"/>
              <a:t>домашних </a:t>
            </a:r>
            <a:r>
              <a:rPr lang="ru-RU" dirty="0" smtClean="0"/>
              <a:t>творческих занятий </a:t>
            </a:r>
            <a:r>
              <a:rPr lang="ru-RU" dirty="0"/>
              <a:t>вместе с детьми (раскрашивание, штриховки, </a:t>
            </a:r>
            <a:r>
              <a:rPr lang="ru-RU" dirty="0" smtClean="0"/>
              <a:t>аппликации);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/>
              <a:t>п</a:t>
            </a:r>
            <a:r>
              <a:rPr lang="ru-RU" dirty="0" smtClean="0"/>
              <a:t>одготовка масочного кукольного театра для разыгрывания сказок.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61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731</TotalTime>
  <Words>1655</Words>
  <Application>Microsoft Office PowerPoint</Application>
  <PresentationFormat>Экран (4:3)</PresentationFormat>
  <Paragraphs>140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Апекс</vt:lpstr>
      <vt:lpstr>ПРОЕКТ  ДИКИЕ ЖИВОТНЫЕ НАШЕГО РЕГИОНА</vt:lpstr>
      <vt:lpstr>ПАСПОРТ ПРОЕКТА</vt:lpstr>
      <vt:lpstr>ПРОБЛЕМА</vt:lpstr>
      <vt:lpstr>АКТУАЛЬНОСТЬ</vt:lpstr>
      <vt:lpstr>Презентация PowerPoint</vt:lpstr>
      <vt:lpstr>      ЗАДАЧИ          ПРОЕКТА:</vt:lpstr>
      <vt:lpstr>ПРАКТИЧЕСКАЯ  ЗНАЧИМОСТЬ</vt:lpstr>
      <vt:lpstr>ОЖИДАЕМЫЙ РЕЗУЛЬТАТ.  ПРОДУКТ ПРОЕКТА</vt:lpstr>
      <vt:lpstr>ПРЕДВАРИТЕЛЬНАЯ  РАБОТА: </vt:lpstr>
      <vt:lpstr> Основные формы, средства и методы реализации проекта: </vt:lpstr>
      <vt:lpstr> 1 ЭТАП ПРОЕКТА ПОДГОТОВИТЕЛЬНЫЙ.   ФОРМИРОВАНИЕ    УСТОЙЧИВОГО ИНТЕРЕСА  К ТЕМАТИКЕ ПРОЕКТА.  </vt:lpstr>
      <vt:lpstr> 1 ЭТАП ПРОЕКТА ПОДГОТОВИТЕЛЬНЫЙ.   ФОРМИРОВАНИЕ    УСТОЙЧИВОГО ИНТЕРЕСА  К ТЕМАТИКЕ ПРОЕКТА.  </vt:lpstr>
      <vt:lpstr>2 ЭТАП - РЕАЛИЗАЦИЯ ПРОЕКТА. ФОРМИРОВАНИЕ  ЗНАНИЙ, УМЕНИЙ, НАВЫКОВ, В ЧАСТНОСТИ, ПРИ РЕШЕНИИ ПРОБЛЕМ С ПОМОЩЬЮ ВЗРОСЛОГО И САМОСТОЯТЕЛЬНО.</vt:lpstr>
      <vt:lpstr>III ЭТАП. ЗАКЛЮЧИТЕЛЬНЫЙ. САМОРЕАЛИЗАЦИЯ ВСЕХ УЧАСТНИКОВ ПРОЕКТА.</vt:lpstr>
      <vt:lpstr>ВОТ КАК ЭТО БЫЛО –вместе с родителями  делаем книгу о животных  </vt:lpstr>
      <vt:lpstr>Рассказываем о  животных, которых дети выбрали для составления книги</vt:lpstr>
      <vt:lpstr>Вот какая книга у нас получилась</vt:lpstr>
      <vt:lpstr>В ходе реализации проекта дети познакомились с повадками и особенностями жизни животных в дикой природе. Чтобы эта информация лучше запомнились, на одной  из встреч с родителями мы создали подгруппами несколько ментальных карт. Наши карты элементарные, в соответствии с возрастом детей нашей группы, в дальнейшем логичные связи в схемах карт мы,  в совместной деятельности с детьми, будем усложнять и наращивать. </vt:lpstr>
      <vt:lpstr>В центре мы расположили животное (его мы заранее распечатали и с помощью техники нетрадиционного рисования -  примакивание тампоном на прищепке, чтобы изобразить мех животных, разукрасили заготовки вместе с детьми и родителями) – дети выбрали сами, по подгруппам животное для создания майнд карт. Затем выбрали картинки, которые характеризуют каждое животное. Сгруппировали по направлениям – дом, еда, особенности или польза. Разложили это все на листе формата А3. Затем от животных нарисовали стрелки цветными, яркими карандашами. И приклеили карточки, подходящие по смыслу под каждую надпись.  Вот что у нас получилось</vt:lpstr>
      <vt:lpstr>Примеры работы детей – изучаем жизнь диких животных зимой</vt:lpstr>
      <vt:lpstr>Работа с кубиком Блума «Животные нашего региона», который мы доработали для нашей проектной деятельности. </vt:lpstr>
      <vt:lpstr>Работа с лепбуком «Животные нашего региона»</vt:lpstr>
      <vt:lpstr>круги Луллия  используем в индивидуальной работе с детьми и в работе с подгруппами, дети их используют в качестве настольных игровых пособий</vt:lpstr>
      <vt:lpstr>У нас гости - работа с родителями – разыгрываем сказочную викторину о животных</vt:lpstr>
      <vt:lpstr>Примеры наших театрализованных физкультминуток с масками и с  имитационными движениями животных</vt:lpstr>
      <vt:lpstr>Театрализация сказок  в проектной деятельности</vt:lpstr>
      <vt:lpstr>Вывод: </vt:lpstr>
      <vt:lpstr>Результат проекта </vt:lpstr>
      <vt:lpstr>ПРОДУКТ ПРОЕКТА:</vt:lpstr>
      <vt:lpstr>ИСПОЛЬЗУЕМАЯ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ЖИВОТНЫЕ НАШЕГО РЕГИОНА</dc:title>
  <dc:creator>Группа 3</dc:creator>
  <cp:lastModifiedBy>User</cp:lastModifiedBy>
  <cp:revision>146</cp:revision>
  <dcterms:created xsi:type="dcterms:W3CDTF">2023-05-04T04:12:41Z</dcterms:created>
  <dcterms:modified xsi:type="dcterms:W3CDTF">2024-04-24T13:45:16Z</dcterms:modified>
</cp:coreProperties>
</file>